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handoutMasterIdLst>
    <p:handoutMasterId r:id="rId8"/>
  </p:handoutMasterIdLst>
  <p:sldIdLst>
    <p:sldId id="256" r:id="rId2"/>
    <p:sldId id="428" r:id="rId3"/>
    <p:sldId id="429" r:id="rId4"/>
    <p:sldId id="430" r:id="rId5"/>
    <p:sldId id="304" r:id="rId6"/>
  </p:sldIdLst>
  <p:sldSz cx="12192000" cy="6858000"/>
  <p:notesSz cx="6888163" cy="10020300"/>
  <p:embeddedFontLst>
    <p:embeddedFont>
      <p:font typeface="맑은 고딕" panose="020B0503020000020004" pitchFamily="34" charset="-127"/>
      <p:regular r:id="rId9"/>
      <p:bold r:id="rId10"/>
    </p:embeddedFont>
    <p:embeddedFont>
      <p:font typeface="Bahnschrift Light Condensed" panose="020B0502040204020203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Open Sans ExtraBold" panose="020B0604020202020204" charset="0"/>
      <p:bold r:id="rId20"/>
      <p:italic r:id="rId21"/>
      <p:boldItalic r:id="rId22"/>
    </p:embeddedFont>
    <p:embeddedFont>
      <p:font typeface="Segoe UI Historic" panose="020B0502040204020203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7"/>
    <p:restoredTop sz="94696"/>
  </p:normalViewPr>
  <p:slideViewPr>
    <p:cSldViewPr snapToGrid="0" snapToObjects="1">
      <p:cViewPr varScale="1">
        <p:scale>
          <a:sx n="91" d="100"/>
          <a:sy n="91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92DA8F-E8D6-229F-AF40-6C0F57A912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79C4B-5E43-1977-DA7B-33817CE44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73BBE-1EB3-49EC-915F-CC34DBF332A2}" type="datetime1">
              <a:rPr lang="mn-MN" smtClean="0"/>
              <a:t>2023.02.15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9BA1F-437E-FC47-20EB-3D7203A59C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www.sme.gov.mn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9EE5-A9F7-1D55-FFC2-CB9FAC8978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3D0B-D671-4BCE-9987-9ED84FEC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299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01">
  <p:cSld name="Placeholder 0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6">
  <p:cSld name="Placeholder 26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0" y="0"/>
            <a:ext cx="48641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02">
  <p:cSld name="Placeholder 0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>
            <a:spLocks noGrp="1"/>
          </p:cNvSpPr>
          <p:nvPr>
            <p:ph type="pic" idx="2"/>
          </p:nvPr>
        </p:nvSpPr>
        <p:spPr>
          <a:xfrm>
            <a:off x="0" y="0"/>
            <a:ext cx="57308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11">
  <p:cSld name="Placeholder 1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8220075" y="0"/>
            <a:ext cx="3971925" cy="36671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04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x Columns">
  <p:cSld name="Six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2619801" y="470467"/>
            <a:ext cx="6952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619306" y="2408667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821504" y="2800999"/>
            <a:ext cx="1969599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769903" y="2408667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972101" y="2800999"/>
            <a:ext cx="1969599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4920501" y="2408667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5122700" y="2800999"/>
            <a:ext cx="1969599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4942825" y="4733149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5145030" y="5186935"/>
            <a:ext cx="1969599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7124694" y="4733149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7333681" y="5186935"/>
            <a:ext cx="1969599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9306561" y="4733149"/>
            <a:ext cx="23740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9522335" y="5186935"/>
            <a:ext cx="19424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7076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3" r:id="rId2"/>
    <p:sldLayoutId id="2147483674" r:id="rId3"/>
    <p:sldLayoutId id="2147483676" r:id="rId4"/>
    <p:sldLayoutId id="214748367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portmongolia.org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xportmongolia.org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9"/>
          <p:cNvSpPr txBox="1"/>
          <p:nvPr/>
        </p:nvSpPr>
        <p:spPr>
          <a:xfrm>
            <a:off x="3360737" y="2490787"/>
            <a:ext cx="5470525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MAXXIO</a:t>
            </a:r>
            <a:endParaRPr/>
          </a:p>
        </p:txBody>
      </p:sp>
      <p:sp>
        <p:nvSpPr>
          <p:cNvPr id="79" name="Google Shape;79;p29"/>
          <p:cNvSpPr txBox="1"/>
          <p:nvPr/>
        </p:nvSpPr>
        <p:spPr>
          <a:xfrm>
            <a:off x="4749800" y="4059237"/>
            <a:ext cx="26924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Modern Presentation Template</a:t>
            </a:r>
            <a:endParaRPr/>
          </a:p>
        </p:txBody>
      </p:sp>
      <p:sp>
        <p:nvSpPr>
          <p:cNvPr id="80" name="Google Shape;80;p29"/>
          <p:cNvSpPr/>
          <p:nvPr/>
        </p:nvSpPr>
        <p:spPr>
          <a:xfrm>
            <a:off x="506412" y="392112"/>
            <a:ext cx="165100" cy="1651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9"/>
          <p:cNvSpPr txBox="1"/>
          <p:nvPr/>
        </p:nvSpPr>
        <p:spPr>
          <a:xfrm>
            <a:off x="744537" y="336550"/>
            <a:ext cx="555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ExtraBold"/>
              <a:buNone/>
            </a:pPr>
            <a:r>
              <a:rPr lang="en-US" sz="1200" b="0" i="0" u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MAX</a:t>
            </a:r>
            <a:endParaRPr/>
          </a:p>
        </p:txBody>
      </p:sp>
      <p:sp>
        <p:nvSpPr>
          <p:cNvPr id="82" name="Google Shape;82;p29"/>
          <p:cNvSpPr txBox="1"/>
          <p:nvPr/>
        </p:nvSpPr>
        <p:spPr>
          <a:xfrm>
            <a:off x="7029450" y="336550"/>
            <a:ext cx="17621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</a:pPr>
            <a:r>
              <a:rPr lang="en-US" sz="1200" b="1" i="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Business  Presentation</a:t>
            </a:r>
            <a:endParaRPr/>
          </a:p>
        </p:txBody>
      </p:sp>
      <p:sp>
        <p:nvSpPr>
          <p:cNvPr id="83" name="Google Shape;83;p29"/>
          <p:cNvSpPr txBox="1"/>
          <p:nvPr/>
        </p:nvSpPr>
        <p:spPr>
          <a:xfrm>
            <a:off x="9334500" y="336550"/>
            <a:ext cx="1104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</a:pPr>
            <a:r>
              <a:rPr lang="en-US" sz="1200" b="1" i="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Modern Style</a:t>
            </a:r>
            <a:endParaRPr/>
          </a:p>
        </p:txBody>
      </p:sp>
      <p:sp>
        <p:nvSpPr>
          <p:cNvPr id="84" name="Google Shape;84;p29"/>
          <p:cNvSpPr txBox="1"/>
          <p:nvPr/>
        </p:nvSpPr>
        <p:spPr>
          <a:xfrm>
            <a:off x="11023600" y="336550"/>
            <a:ext cx="739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</a:pPr>
            <a:r>
              <a:rPr lang="en-US" sz="1200" b="1" i="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Let’s Go</a:t>
            </a:r>
            <a:endParaRPr/>
          </a:p>
        </p:txBody>
      </p:sp>
      <p:pic>
        <p:nvPicPr>
          <p:cNvPr id="85" name="Google Shape;8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557212"/>
            <a:ext cx="12192001" cy="63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41CFA-9D0C-B186-9BDA-224928E8795B}"/>
              </a:ext>
            </a:extLst>
          </p:cNvPr>
          <p:cNvSpPr txBox="1">
            <a:spLocks/>
          </p:cNvSpPr>
          <p:nvPr/>
        </p:nvSpPr>
        <p:spPr>
          <a:xfrm>
            <a:off x="1448461" y="2477887"/>
            <a:ext cx="9389867" cy="257820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28A"/>
              </a:buClr>
              <a:buSzPts val="3200"/>
              <a:buFont typeface="Arial"/>
              <a:buNone/>
            </a:pPr>
            <a:r>
              <a:rPr lang="mn-M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ЖИЖИГ, ДУНД ҮЙЛДВЭРИЙН ЗАХ ЗЭЭЛИЙГ ӨРГӨТГӨХ, БОРЛУУЛАЛТАД ДЭМЖЛЭГ ҮЗҮҮЛЭХ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576ED-A05F-045F-6B7E-ED5E17BF0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0" y="217705"/>
            <a:ext cx="3620020" cy="10285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B0A387-101C-C305-2208-05D79C8CE306}"/>
              </a:ext>
            </a:extLst>
          </p:cNvPr>
          <p:cNvSpPr txBox="1">
            <a:spLocks/>
          </p:cNvSpPr>
          <p:nvPr/>
        </p:nvSpPr>
        <p:spPr>
          <a:xfrm>
            <a:off x="5448301" y="6355976"/>
            <a:ext cx="1295399" cy="43653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mn-M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32;p37">
            <a:extLst>
              <a:ext uri="{FF2B5EF4-FFF2-40B4-BE49-F238E27FC236}">
                <a16:creationId xmlns:a16="http://schemas.microsoft.com/office/drawing/2014/main" id="{F2210EFE-6A88-E032-37E2-9D63CD5032B9}"/>
              </a:ext>
            </a:extLst>
          </p:cNvPr>
          <p:cNvSpPr txBox="1"/>
          <p:nvPr/>
        </p:nvSpPr>
        <p:spPr>
          <a:xfrm>
            <a:off x="3010984" y="445010"/>
            <a:ext cx="71807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28A"/>
              </a:buClr>
              <a:buSzPts val="3200"/>
              <a:buFont typeface="Arial"/>
              <a:buNone/>
            </a:pPr>
            <a:r>
              <a:rPr lang="mn-MN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ЖИЖИГ, ДУНД ҮЙЛДВЭРИЙН ЗАХ ЗЭЭЛИЙГ ӨРГӨТГӨХ, БОРЛУУЛАЛТАД ДЭМЖЛЭГ ҮЗҮҮЛЭХ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13E5E6-49D3-FCC8-F8B3-1A902A18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4" y="-3704"/>
            <a:ext cx="2270089" cy="644972"/>
          </a:xfrm>
          <a:prstGeom prst="rect">
            <a:avLst/>
          </a:prstGeom>
        </p:spPr>
      </p:pic>
      <p:sp>
        <p:nvSpPr>
          <p:cNvPr id="18" name="Google Shape;272;p38">
            <a:extLst>
              <a:ext uri="{FF2B5EF4-FFF2-40B4-BE49-F238E27FC236}">
                <a16:creationId xmlns:a16="http://schemas.microsoft.com/office/drawing/2014/main" id="{73413AFE-135D-155E-26E9-88E671A63852}"/>
              </a:ext>
            </a:extLst>
          </p:cNvPr>
          <p:cNvSpPr txBox="1"/>
          <p:nvPr/>
        </p:nvSpPr>
        <p:spPr>
          <a:xfrm>
            <a:off x="10712291" y="6613924"/>
            <a:ext cx="33813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</a:pPr>
            <a:r>
              <a:rPr lang="en-US" sz="1000" dirty="0">
                <a:solidFill>
                  <a:schemeClr val="lt1"/>
                </a:solidFill>
                <a:sym typeface="Lato"/>
              </a:rPr>
              <a:t>29</a:t>
            </a:r>
            <a:endParaRPr dirty="0"/>
          </a:p>
        </p:txBody>
      </p:sp>
      <p:pic>
        <p:nvPicPr>
          <p:cNvPr id="19" name="Google Shape;223;p37">
            <a:extLst>
              <a:ext uri="{FF2B5EF4-FFF2-40B4-BE49-F238E27FC236}">
                <a16:creationId xmlns:a16="http://schemas.microsoft.com/office/drawing/2014/main" id="{B48D2C0F-BE00-6D9C-B3EC-0249B335CB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132"/>
          <a:stretch/>
        </p:blipFill>
        <p:spPr>
          <a:xfrm>
            <a:off x="-12700" y="641268"/>
            <a:ext cx="2457450" cy="62167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33;p37">
            <a:extLst>
              <a:ext uri="{FF2B5EF4-FFF2-40B4-BE49-F238E27FC236}">
                <a16:creationId xmlns:a16="http://schemas.microsoft.com/office/drawing/2014/main" id="{9B9F4BA4-44C2-6D07-9C9F-4603E9B5B36B}"/>
              </a:ext>
            </a:extLst>
          </p:cNvPr>
          <p:cNvCxnSpPr>
            <a:cxnSpLocks/>
          </p:cNvCxnSpPr>
          <p:nvPr/>
        </p:nvCxnSpPr>
        <p:spPr>
          <a:xfrm>
            <a:off x="3404142" y="1181762"/>
            <a:ext cx="6492333" cy="0"/>
          </a:xfrm>
          <a:prstGeom prst="straightConnector1">
            <a:avLst/>
          </a:prstGeom>
          <a:noFill/>
          <a:ln w="9525" cap="flat" cmpd="sng">
            <a:solidFill>
              <a:srgbClr val="3C6CC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5DD1A9-6AC6-7AB7-DC25-53BDD06B7663}"/>
              </a:ext>
            </a:extLst>
          </p:cNvPr>
          <p:cNvSpPr/>
          <p:nvPr/>
        </p:nvSpPr>
        <p:spPr>
          <a:xfrm flipH="1">
            <a:off x="8554658" y="3941469"/>
            <a:ext cx="3294442" cy="436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8354FE-9FCA-F7AB-6EC9-1744647C934C}"/>
              </a:ext>
            </a:extLst>
          </p:cNvPr>
          <p:cNvSpPr/>
          <p:nvPr/>
        </p:nvSpPr>
        <p:spPr>
          <a:xfrm>
            <a:off x="2262876" y="3945545"/>
            <a:ext cx="2103120" cy="431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8AA55D-6FBB-A24A-76B3-F83448DFAB88}"/>
              </a:ext>
            </a:extLst>
          </p:cNvPr>
          <p:cNvSpPr/>
          <p:nvPr/>
        </p:nvSpPr>
        <p:spPr>
          <a:xfrm flipH="1">
            <a:off x="6455468" y="3945545"/>
            <a:ext cx="2103120" cy="431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81324D-1FC2-3074-DCDD-BEE2D3FF8512}"/>
              </a:ext>
            </a:extLst>
          </p:cNvPr>
          <p:cNvSpPr/>
          <p:nvPr/>
        </p:nvSpPr>
        <p:spPr>
          <a:xfrm flipH="1">
            <a:off x="4356277" y="3945545"/>
            <a:ext cx="2103120" cy="431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95B3CF-7968-0B4D-7E93-28FE242A071E}"/>
              </a:ext>
            </a:extLst>
          </p:cNvPr>
          <p:cNvSpPr/>
          <p:nvPr/>
        </p:nvSpPr>
        <p:spPr>
          <a:xfrm>
            <a:off x="1265476" y="4157737"/>
            <a:ext cx="10499883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C8A7C5-F7E0-ACC0-B02C-656BDE6D71AD}"/>
              </a:ext>
            </a:extLst>
          </p:cNvPr>
          <p:cNvCxnSpPr>
            <a:cxnSpLocks/>
          </p:cNvCxnSpPr>
          <p:nvPr/>
        </p:nvCxnSpPr>
        <p:spPr>
          <a:xfrm flipV="1">
            <a:off x="5389882" y="4273428"/>
            <a:ext cx="0" cy="274320"/>
          </a:xfrm>
          <a:prstGeom prst="line">
            <a:avLst/>
          </a:prstGeom>
          <a:ln w="3175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7EB2B8-9DF8-9846-5C7A-5B85C4864325}"/>
              </a:ext>
            </a:extLst>
          </p:cNvPr>
          <p:cNvCxnSpPr>
            <a:cxnSpLocks/>
          </p:cNvCxnSpPr>
          <p:nvPr/>
        </p:nvCxnSpPr>
        <p:spPr>
          <a:xfrm>
            <a:off x="7488443" y="3713901"/>
            <a:ext cx="6447" cy="274320"/>
          </a:xfrm>
          <a:prstGeom prst="line">
            <a:avLst/>
          </a:prstGeom>
          <a:ln w="3175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840792-1F9A-6D73-5041-A30F35B97C3E}"/>
              </a:ext>
            </a:extLst>
          </p:cNvPr>
          <p:cNvCxnSpPr>
            <a:cxnSpLocks/>
          </p:cNvCxnSpPr>
          <p:nvPr/>
        </p:nvCxnSpPr>
        <p:spPr>
          <a:xfrm flipV="1">
            <a:off x="10222221" y="4266169"/>
            <a:ext cx="1" cy="274320"/>
          </a:xfrm>
          <a:prstGeom prst="line">
            <a:avLst/>
          </a:prstGeom>
          <a:ln w="3175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B6E2E6-804E-4C13-A186-99D1B0D1787C}"/>
              </a:ext>
            </a:extLst>
          </p:cNvPr>
          <p:cNvCxnSpPr>
            <a:cxnSpLocks/>
          </p:cNvCxnSpPr>
          <p:nvPr/>
        </p:nvCxnSpPr>
        <p:spPr>
          <a:xfrm flipV="1">
            <a:off x="3297739" y="4273428"/>
            <a:ext cx="1" cy="274320"/>
          </a:xfrm>
          <a:prstGeom prst="line">
            <a:avLst/>
          </a:prstGeom>
          <a:ln w="3175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17C955F-6A0B-C1D0-F9DD-DA8C3ADF9CB1}"/>
              </a:ext>
            </a:extLst>
          </p:cNvPr>
          <p:cNvSpPr>
            <a:spLocks noChangeAspect="1"/>
          </p:cNvSpPr>
          <p:nvPr/>
        </p:nvSpPr>
        <p:spPr>
          <a:xfrm>
            <a:off x="3189404" y="4045546"/>
            <a:ext cx="228600" cy="2286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105A042-F42C-847A-D1EE-27C69938D2C8}"/>
              </a:ext>
            </a:extLst>
          </p:cNvPr>
          <p:cNvSpPr>
            <a:spLocks noChangeAspect="1"/>
          </p:cNvSpPr>
          <p:nvPr/>
        </p:nvSpPr>
        <p:spPr>
          <a:xfrm flipH="1">
            <a:off x="10115672" y="4039855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B94944-A257-DE70-16A3-F7BC00BD0F9A}"/>
              </a:ext>
            </a:extLst>
          </p:cNvPr>
          <p:cNvSpPr>
            <a:spLocks noChangeAspect="1"/>
          </p:cNvSpPr>
          <p:nvPr/>
        </p:nvSpPr>
        <p:spPr>
          <a:xfrm flipH="1">
            <a:off x="7381996" y="4045546"/>
            <a:ext cx="228600" cy="228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21EDCD-3DF1-46CA-1EEF-1263D1F3963D}"/>
              </a:ext>
            </a:extLst>
          </p:cNvPr>
          <p:cNvSpPr>
            <a:spLocks noChangeAspect="1"/>
          </p:cNvSpPr>
          <p:nvPr/>
        </p:nvSpPr>
        <p:spPr>
          <a:xfrm flipH="1">
            <a:off x="5282805" y="4045546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7DEF1A-23AC-5884-3233-54DEE17B12F6}"/>
              </a:ext>
            </a:extLst>
          </p:cNvPr>
          <p:cNvSpPr txBox="1"/>
          <p:nvPr/>
        </p:nvSpPr>
        <p:spPr>
          <a:xfrm>
            <a:off x="2239206" y="1504626"/>
            <a:ext cx="2093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Үндэсний уламжлалт сар шинийн баярыг угтаж, үндэсний бүтээгдэхүүн үйлдвэрлэл, үйлчилгээг сурталчлан таниулж, нийтийг худалдан авалтад уриалж, шууд борлуулалтыг нэмэгдүүлэхэд энэхүү арга хэмжээний үндсэн зорилго чиглэнэ.</a:t>
            </a:r>
            <a:endParaRPr lang="mn-MN" altLang="ko-KR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2C5308-3DCD-9D01-0EA5-DDBB45555053}"/>
              </a:ext>
            </a:extLst>
          </p:cNvPr>
          <p:cNvSpPr txBox="1"/>
          <p:nvPr/>
        </p:nvSpPr>
        <p:spPr>
          <a:xfrm>
            <a:off x="4298477" y="4562836"/>
            <a:ext cx="2142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Үндэсний үйлдвэр эрхлэгчдийн бараа бүтээгдэхүүнтэй танилцах, </a:t>
            </a:r>
            <a:r>
              <a:rPr lang="mn-MN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бизн</a:t>
            </a:r>
            <a:r>
              <a:rPr lang="en-US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e</a:t>
            </a:r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сийн харилцаа тогтоох, бараа бүтээгдэхүүнийг үйлдвэрийн үнээр худалдан авах боломжтой энэхүү үзэсгэлэнд иргэд, ААН-үүд, төрийн байгууллагуудыг өргөнөөр </a:t>
            </a:r>
            <a:r>
              <a:rPr lang="mn-MN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оролцлуулна</a:t>
            </a:r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.</a:t>
            </a:r>
            <a:endParaRPr lang="mn-MN" altLang="ko-KR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0BEB05-FEED-4357-2C0C-EF8C4186E110}"/>
              </a:ext>
            </a:extLst>
          </p:cNvPr>
          <p:cNvSpPr txBox="1"/>
          <p:nvPr/>
        </p:nvSpPr>
        <p:spPr>
          <a:xfrm>
            <a:off x="6668780" y="4419334"/>
            <a:ext cx="166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chemeClr val="accent2"/>
                </a:solidFill>
                <a:cs typeface="Arial" pitchFamily="34" charset="0"/>
              </a:rPr>
              <a:t>202</a:t>
            </a:r>
            <a:r>
              <a:rPr lang="en-US" altLang="ko-KR" sz="18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r>
              <a:rPr lang="mn-MN" altLang="ko-KR" sz="1800" b="1" dirty="0">
                <a:solidFill>
                  <a:schemeClr val="accent2"/>
                </a:solidFill>
                <a:cs typeface="Arial" pitchFamily="34" charset="0"/>
              </a:rPr>
              <a:t>.09.22-24</a:t>
            </a:r>
            <a:endParaRPr lang="ko-KR" altLang="en-US" sz="1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840423-2831-0C8E-D754-ED2DABDC9DC1}"/>
              </a:ext>
            </a:extLst>
          </p:cNvPr>
          <p:cNvSpPr txBox="1"/>
          <p:nvPr/>
        </p:nvSpPr>
        <p:spPr>
          <a:xfrm>
            <a:off x="4416886" y="1338186"/>
            <a:ext cx="192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ДЭЛХИЙН ЖИЖИГ ДУНД ҮЙЛДВЭРИЙН ӨДӨР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2E2E7F-2BBC-B8EB-1A00-DE1852909042}"/>
              </a:ext>
            </a:extLst>
          </p:cNvPr>
          <p:cNvSpPr txBox="1"/>
          <p:nvPr/>
        </p:nvSpPr>
        <p:spPr>
          <a:xfrm>
            <a:off x="4539665" y="3573504"/>
            <a:ext cx="165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chemeClr val="accent3"/>
                </a:solidFill>
                <a:cs typeface="Arial" pitchFamily="34" charset="0"/>
              </a:rPr>
              <a:t>2023.06.24-27</a:t>
            </a:r>
            <a:endParaRPr lang="ko-KR" altLang="en-US" sz="1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D35573-F04C-9526-679C-F9B7E9A617CF}"/>
              </a:ext>
            </a:extLst>
          </p:cNvPr>
          <p:cNvSpPr txBox="1"/>
          <p:nvPr/>
        </p:nvSpPr>
        <p:spPr>
          <a:xfrm>
            <a:off x="2338785" y="3583684"/>
            <a:ext cx="200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rgbClr val="70AD47"/>
                </a:solidFill>
                <a:cs typeface="Arial" pitchFamily="34" charset="0"/>
              </a:rPr>
              <a:t>2023.01.20-02.20</a:t>
            </a:r>
            <a:endParaRPr lang="ko-KR" altLang="en-US" sz="1800" b="1" dirty="0">
              <a:solidFill>
                <a:srgbClr val="70AD47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AD2B6B-90DF-4410-B768-16DDA3DC35F6}"/>
              </a:ext>
            </a:extLst>
          </p:cNvPr>
          <p:cNvSpPr txBox="1"/>
          <p:nvPr/>
        </p:nvSpPr>
        <p:spPr>
          <a:xfrm>
            <a:off x="2369335" y="6032636"/>
            <a:ext cx="1890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SME1000+</a:t>
            </a:r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ТӨРИЙН</a:t>
            </a:r>
          </a:p>
          <a:p>
            <a:pPr algn="ctr"/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ХУДАЛДАН АВАЛТ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E3C0A5D-0C83-058A-CEEB-8E0E9EC06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610" y="1945373"/>
            <a:ext cx="2124208" cy="165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19EC2DFF-0F16-9574-9747-C70DC65365BF}"/>
              </a:ext>
            </a:extLst>
          </p:cNvPr>
          <p:cNvSpPr txBox="1"/>
          <p:nvPr/>
        </p:nvSpPr>
        <p:spPr>
          <a:xfrm>
            <a:off x="9199426" y="3574612"/>
            <a:ext cx="204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chemeClr val="accent1"/>
                </a:solidFill>
                <a:cs typeface="Arial" pitchFamily="34" charset="0"/>
              </a:rPr>
              <a:t>2023.12.06</a:t>
            </a:r>
            <a:endParaRPr lang="ko-KR" altLang="en-US" sz="1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D0EAF-FD24-5E5A-10E5-DF9768269BCB}"/>
              </a:ext>
            </a:extLst>
          </p:cNvPr>
          <p:cNvSpPr txBox="1"/>
          <p:nvPr/>
        </p:nvSpPr>
        <p:spPr>
          <a:xfrm>
            <a:off x="6353606" y="6152219"/>
            <a:ext cx="2090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НАМРЫН НОГООН ӨДРҮҮД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589F7-4170-496C-5283-847BBE75C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055" y="4684099"/>
            <a:ext cx="2165669" cy="156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4BDD5-E0EF-EAEC-E547-94EE33CC0DEC}"/>
              </a:ext>
            </a:extLst>
          </p:cNvPr>
          <p:cNvSpPr txBox="1"/>
          <p:nvPr/>
        </p:nvSpPr>
        <p:spPr>
          <a:xfrm>
            <a:off x="6455468" y="1607772"/>
            <a:ext cx="2167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“Намрын ногоон өдрүүд-үндэсний үйлдвэрлэл 2023” нэгдсэн арга хэмжээнд 100 гаруй хөнгөн, жижиг, дунд үйлдвэрлэгч оролцож байгаагаас </a:t>
            </a:r>
            <a:r>
              <a:rPr lang="mn-MN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40-өөс дээш хувь</a:t>
            </a:r>
            <a:r>
              <a:rPr lang="mn-MN" sz="1400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mn-MN" sz="1400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ЖДҮХС</a:t>
            </a:r>
            <a:r>
              <a:rPr lang="mn-MN" sz="1400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-аас хөнгөлөлттэй зээл авч үйл ажиллагаагаа өргөтгөсөн ААН-</a:t>
            </a:r>
            <a:r>
              <a:rPr lang="mn-MN" sz="1400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үүдийн</a:t>
            </a:r>
            <a:r>
              <a:rPr lang="mn-MN" sz="1400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 төлөөлөл оролцоно.</a:t>
            </a:r>
            <a:endParaRPr lang="mn-MN" altLang="ko-KR" sz="1400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B7AA0-31F4-4197-F27F-D675C2F2B3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24" t="-627" r="27949" b="627"/>
          <a:stretch/>
        </p:blipFill>
        <p:spPr>
          <a:xfrm>
            <a:off x="2311779" y="4647973"/>
            <a:ext cx="1956299" cy="138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8C208-7C6E-3996-425C-9D1E0F27D594}"/>
              </a:ext>
            </a:extLst>
          </p:cNvPr>
          <p:cNvSpPr txBox="1"/>
          <p:nvPr/>
        </p:nvSpPr>
        <p:spPr>
          <a:xfrm>
            <a:off x="9260550" y="1665326"/>
            <a:ext cx="2167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ЭКСПОРТ МОНГОЛ-2023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32740-A48F-1BE0-B9F0-C1D264E3B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0944" y="2394556"/>
            <a:ext cx="3068156" cy="10344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A0F4B-0075-29C2-A17D-49A248A1A48D}"/>
              </a:ext>
            </a:extLst>
          </p:cNvPr>
          <p:cNvSpPr txBox="1"/>
          <p:nvPr/>
        </p:nvSpPr>
        <p:spPr>
          <a:xfrm>
            <a:off x="8865746" y="4684099"/>
            <a:ext cx="2728451" cy="115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n-MN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Roboto" panose="02000000000000000000" pitchFamily="2" charset="0"/>
              </a:rPr>
              <a:t>Улаанбаатар хот, Монгол улс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en-MN" sz="1600" dirty="0">
                <a:solidFill>
                  <a:srgbClr val="0563C1"/>
                </a:solidFill>
                <a:effectLst/>
                <a:latin typeface="Bahnschrift 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MN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.exportmongolia.org</a:t>
            </a:r>
            <a:r>
              <a:rPr lang="en-GB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цахим талбарт</a:t>
            </a:r>
            <a:endParaRPr lang="en-MN" dirty="0">
              <a:solidFill>
                <a:srgbClr val="002060"/>
              </a:solidFill>
              <a:effectLst/>
              <a:latin typeface="Bahnschrift Light Condensed" panose="020B050204020402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853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32;p37">
            <a:extLst>
              <a:ext uri="{FF2B5EF4-FFF2-40B4-BE49-F238E27FC236}">
                <a16:creationId xmlns:a16="http://schemas.microsoft.com/office/drawing/2014/main" id="{10A00FFD-F72F-C506-351C-E7FDEF295945}"/>
              </a:ext>
            </a:extLst>
          </p:cNvPr>
          <p:cNvSpPr txBox="1"/>
          <p:nvPr/>
        </p:nvSpPr>
        <p:spPr>
          <a:xfrm>
            <a:off x="3010984" y="445010"/>
            <a:ext cx="71807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28A"/>
              </a:buClr>
              <a:buSzPts val="3200"/>
              <a:buFont typeface="Arial"/>
              <a:buNone/>
            </a:pPr>
            <a:r>
              <a:rPr lang="mn-MN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ЖИЖИГ, ДУНД ҮЙЛДВЭРИЙН ЗАХ ЗЭЭЛИЙГ ӨРГӨТГӨХ, БОРЛУУЛАЛТАД ДЭМЖЛЭГ ҮЗҮҮЛЭХ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7A4430-DFC8-33D4-499A-EEC561404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4" y="-3704"/>
            <a:ext cx="2270089" cy="644972"/>
          </a:xfrm>
          <a:prstGeom prst="rect">
            <a:avLst/>
          </a:prstGeom>
        </p:spPr>
      </p:pic>
      <p:pic>
        <p:nvPicPr>
          <p:cNvPr id="19" name="Google Shape;223;p37">
            <a:extLst>
              <a:ext uri="{FF2B5EF4-FFF2-40B4-BE49-F238E27FC236}">
                <a16:creationId xmlns:a16="http://schemas.microsoft.com/office/drawing/2014/main" id="{D7BCC427-C41B-B669-5C8C-918F83217B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132"/>
          <a:stretch/>
        </p:blipFill>
        <p:spPr>
          <a:xfrm>
            <a:off x="-12700" y="641268"/>
            <a:ext cx="2457450" cy="62167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33;p37">
            <a:extLst>
              <a:ext uri="{FF2B5EF4-FFF2-40B4-BE49-F238E27FC236}">
                <a16:creationId xmlns:a16="http://schemas.microsoft.com/office/drawing/2014/main" id="{85C12A34-28FB-BD6A-F410-7ECDB9F9F212}"/>
              </a:ext>
            </a:extLst>
          </p:cNvPr>
          <p:cNvCxnSpPr>
            <a:cxnSpLocks/>
          </p:cNvCxnSpPr>
          <p:nvPr/>
        </p:nvCxnSpPr>
        <p:spPr>
          <a:xfrm>
            <a:off x="3404142" y="1181762"/>
            <a:ext cx="6492333" cy="0"/>
          </a:xfrm>
          <a:prstGeom prst="straightConnector1">
            <a:avLst/>
          </a:prstGeom>
          <a:noFill/>
          <a:ln w="9525" cap="flat" cmpd="sng">
            <a:solidFill>
              <a:srgbClr val="3C6CC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315A617-F59B-D631-1138-FC05963035FB}"/>
              </a:ext>
            </a:extLst>
          </p:cNvPr>
          <p:cNvSpPr/>
          <p:nvPr/>
        </p:nvSpPr>
        <p:spPr>
          <a:xfrm>
            <a:off x="1240729" y="3822908"/>
            <a:ext cx="2538934" cy="431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ACC9C0-1049-D5ED-28D9-80D41FE10736}"/>
              </a:ext>
            </a:extLst>
          </p:cNvPr>
          <p:cNvSpPr/>
          <p:nvPr/>
        </p:nvSpPr>
        <p:spPr>
          <a:xfrm flipH="1">
            <a:off x="9029700" y="3822908"/>
            <a:ext cx="2747632" cy="431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2626CE-8E4F-8501-500D-3AF075DC2758}"/>
              </a:ext>
            </a:extLst>
          </p:cNvPr>
          <p:cNvSpPr/>
          <p:nvPr/>
        </p:nvSpPr>
        <p:spPr>
          <a:xfrm flipH="1">
            <a:off x="6424451" y="3822908"/>
            <a:ext cx="2605247" cy="431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8A9CE-DE53-A4B7-B73F-840EEA805E1C}"/>
              </a:ext>
            </a:extLst>
          </p:cNvPr>
          <p:cNvSpPr/>
          <p:nvPr/>
        </p:nvSpPr>
        <p:spPr>
          <a:xfrm flipH="1">
            <a:off x="3779663" y="3822908"/>
            <a:ext cx="2663420" cy="431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24E864-6FD8-C287-EE24-7546DAB61D00}"/>
              </a:ext>
            </a:extLst>
          </p:cNvPr>
          <p:cNvSpPr/>
          <p:nvPr/>
        </p:nvSpPr>
        <p:spPr>
          <a:xfrm>
            <a:off x="1240729" y="4023134"/>
            <a:ext cx="10499883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7B84C5-4CF6-8BDE-1EB5-77B02CF3F00F}"/>
              </a:ext>
            </a:extLst>
          </p:cNvPr>
          <p:cNvCxnSpPr>
            <a:cxnSpLocks/>
          </p:cNvCxnSpPr>
          <p:nvPr/>
        </p:nvCxnSpPr>
        <p:spPr>
          <a:xfrm>
            <a:off x="5029081" y="3602880"/>
            <a:ext cx="1" cy="274320"/>
          </a:xfrm>
          <a:prstGeom prst="line">
            <a:avLst/>
          </a:prstGeom>
          <a:ln w="3175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872CE0-0258-B86E-8159-BA1E0EBCA397}"/>
              </a:ext>
            </a:extLst>
          </p:cNvPr>
          <p:cNvCxnSpPr>
            <a:cxnSpLocks/>
          </p:cNvCxnSpPr>
          <p:nvPr/>
        </p:nvCxnSpPr>
        <p:spPr>
          <a:xfrm flipV="1">
            <a:off x="7612774" y="4190315"/>
            <a:ext cx="0" cy="274320"/>
          </a:xfrm>
          <a:prstGeom prst="line">
            <a:avLst/>
          </a:prstGeom>
          <a:ln w="3175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32C0BB-0FD2-5F08-D04B-A081BA5F4457}"/>
              </a:ext>
            </a:extLst>
          </p:cNvPr>
          <p:cNvCxnSpPr>
            <a:cxnSpLocks/>
          </p:cNvCxnSpPr>
          <p:nvPr/>
        </p:nvCxnSpPr>
        <p:spPr>
          <a:xfrm>
            <a:off x="10478914" y="3617775"/>
            <a:ext cx="6447" cy="274320"/>
          </a:xfrm>
          <a:prstGeom prst="line">
            <a:avLst/>
          </a:prstGeom>
          <a:ln w="3175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053E5D-00B2-C8C3-70A7-FC95BE294D71}"/>
              </a:ext>
            </a:extLst>
          </p:cNvPr>
          <p:cNvCxnSpPr>
            <a:cxnSpLocks/>
          </p:cNvCxnSpPr>
          <p:nvPr/>
        </p:nvCxnSpPr>
        <p:spPr>
          <a:xfrm flipV="1">
            <a:off x="2516484" y="4150791"/>
            <a:ext cx="1" cy="274320"/>
          </a:xfrm>
          <a:prstGeom prst="line">
            <a:avLst/>
          </a:prstGeom>
          <a:ln w="3175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EF958B8-A3C0-44E6-0620-838DD63B0BB8}"/>
              </a:ext>
            </a:extLst>
          </p:cNvPr>
          <p:cNvSpPr>
            <a:spLocks noChangeAspect="1"/>
          </p:cNvSpPr>
          <p:nvPr/>
        </p:nvSpPr>
        <p:spPr>
          <a:xfrm>
            <a:off x="2408647" y="3922909"/>
            <a:ext cx="228600" cy="2286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BF97A5B-96E9-B283-ABBF-C54360CA4110}"/>
              </a:ext>
            </a:extLst>
          </p:cNvPr>
          <p:cNvSpPr>
            <a:spLocks noChangeAspect="1"/>
          </p:cNvSpPr>
          <p:nvPr/>
        </p:nvSpPr>
        <p:spPr>
          <a:xfrm flipH="1">
            <a:off x="10364614" y="3916250"/>
            <a:ext cx="228600" cy="228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BC3A9E-7247-B43C-A9BA-88A90992EF96}"/>
              </a:ext>
            </a:extLst>
          </p:cNvPr>
          <p:cNvSpPr>
            <a:spLocks noChangeAspect="1"/>
          </p:cNvSpPr>
          <p:nvPr/>
        </p:nvSpPr>
        <p:spPr>
          <a:xfrm flipH="1">
            <a:off x="7498474" y="3922909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0BD0A2-3E97-7971-6F93-33177ACE4AF6}"/>
              </a:ext>
            </a:extLst>
          </p:cNvPr>
          <p:cNvSpPr>
            <a:spLocks noChangeAspect="1"/>
          </p:cNvSpPr>
          <p:nvPr/>
        </p:nvSpPr>
        <p:spPr>
          <a:xfrm flipH="1">
            <a:off x="4914462" y="3922909"/>
            <a:ext cx="228600" cy="228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5848B4-45CD-A3C2-9406-CC836C902A79}"/>
              </a:ext>
            </a:extLst>
          </p:cNvPr>
          <p:cNvSpPr txBox="1"/>
          <p:nvPr/>
        </p:nvSpPr>
        <p:spPr>
          <a:xfrm>
            <a:off x="1183569" y="4455095"/>
            <a:ext cx="2533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Монгол улсын үндэсний үйлдвэрийн бараа бүтээгдэхүүнийг экспортлох боломж нөхцөлүүдийг нэмэгдүүлэх, хоёр орны бизнесийн харилцан түншлэлийг өргөтгөх, зах зээлд хамтран ажиллах, БНСУ-д бизнес эрхэлж буй залуусыг дэмжих зорилгоор БНСУ-ын Сөүл хотноо </a:t>
            </a:r>
            <a:r>
              <a:rPr lang="mn-MN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зохион байгуулна.</a:t>
            </a:r>
            <a:endParaRPr lang="en-US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DCBA7F-2D20-BCD4-12EE-C6079BA76C8F}"/>
              </a:ext>
            </a:extLst>
          </p:cNvPr>
          <p:cNvSpPr txBox="1"/>
          <p:nvPr/>
        </p:nvSpPr>
        <p:spPr>
          <a:xfrm>
            <a:off x="4140214" y="4290231"/>
            <a:ext cx="17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20</a:t>
            </a:r>
            <a:r>
              <a:rPr lang="mn-MN" altLang="ko-KR" sz="1800" b="1" dirty="0">
                <a:solidFill>
                  <a:schemeClr val="accent4"/>
                </a:solidFill>
                <a:cs typeface="Arial" pitchFamily="34" charset="0"/>
              </a:rPr>
              <a:t>23.06.04-11</a:t>
            </a:r>
            <a:endParaRPr lang="ko-KR" altLang="en-US" sz="1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D284C7-DDD2-4E64-0100-B5CB86AC9151}"/>
              </a:ext>
            </a:extLst>
          </p:cNvPr>
          <p:cNvSpPr txBox="1"/>
          <p:nvPr/>
        </p:nvSpPr>
        <p:spPr>
          <a:xfrm>
            <a:off x="6836896" y="3450867"/>
            <a:ext cx="165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chemeClr val="accent3"/>
                </a:solidFill>
                <a:cs typeface="Arial" pitchFamily="34" charset="0"/>
              </a:rPr>
              <a:t>202</a:t>
            </a:r>
            <a:r>
              <a:rPr lang="en-US" altLang="ko-KR" sz="1800" b="1">
                <a:solidFill>
                  <a:schemeClr val="accent3"/>
                </a:solidFill>
                <a:cs typeface="Arial" pitchFamily="34" charset="0"/>
              </a:rPr>
              <a:t>3</a:t>
            </a:r>
            <a:r>
              <a:rPr lang="mn-MN" altLang="ko-KR" sz="1800" b="1">
                <a:solidFill>
                  <a:schemeClr val="accent3"/>
                </a:solidFill>
                <a:cs typeface="Arial" pitchFamily="34" charset="0"/>
              </a:rPr>
              <a:t>.09</a:t>
            </a:r>
            <a:endParaRPr lang="ko-KR" altLang="en-US" sz="1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1C520C-D1BB-8B87-B88B-C765EA129684}"/>
              </a:ext>
            </a:extLst>
          </p:cNvPr>
          <p:cNvSpPr txBox="1"/>
          <p:nvPr/>
        </p:nvSpPr>
        <p:spPr>
          <a:xfrm>
            <a:off x="1637314" y="3466888"/>
            <a:ext cx="168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rgbClr val="70AD47"/>
                </a:solidFill>
                <a:cs typeface="Arial" pitchFamily="34" charset="0"/>
              </a:rPr>
              <a:t>2023.04.05-14</a:t>
            </a:r>
            <a:endParaRPr lang="ko-KR" altLang="en-US" sz="1800" b="1" dirty="0">
              <a:solidFill>
                <a:srgbClr val="70AD47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2222DB-7999-7283-74B1-B4C52854B4C4}"/>
              </a:ext>
            </a:extLst>
          </p:cNvPr>
          <p:cNvSpPr txBox="1"/>
          <p:nvPr/>
        </p:nvSpPr>
        <p:spPr>
          <a:xfrm>
            <a:off x="1471122" y="1308342"/>
            <a:ext cx="193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МОНГОЛД ҮЙЛДВЭРЛЭВ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CAB386D-29F8-3A39-6BC4-90DBBBF65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23" r="3255"/>
          <a:stretch/>
        </p:blipFill>
        <p:spPr>
          <a:xfrm>
            <a:off x="1517108" y="1689125"/>
            <a:ext cx="1927018" cy="189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8DB98C-B17E-1DD4-6D93-9246F42EF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23" r="3255"/>
          <a:stretch/>
        </p:blipFill>
        <p:spPr>
          <a:xfrm>
            <a:off x="9668445" y="4367265"/>
            <a:ext cx="1840146" cy="180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BFD61-790D-C6C7-E0D6-325D3781A38C}"/>
              </a:ext>
            </a:extLst>
          </p:cNvPr>
          <p:cNvSpPr txBox="1"/>
          <p:nvPr/>
        </p:nvSpPr>
        <p:spPr>
          <a:xfrm>
            <a:off x="9626704" y="6260378"/>
            <a:ext cx="193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МОНГОЛД ҮЙЛДВЭРЛЭВ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8505A-6D8A-CECA-9A5E-05E234671F91}"/>
              </a:ext>
            </a:extLst>
          </p:cNvPr>
          <p:cNvSpPr txBox="1"/>
          <p:nvPr/>
        </p:nvSpPr>
        <p:spPr>
          <a:xfrm>
            <a:off x="3993299" y="5870867"/>
            <a:ext cx="2299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ЯПОН, ТОКИО, </a:t>
            </a:r>
            <a:r>
              <a:rPr lang="mn-MN" sz="1600" dirty="0" err="1">
                <a:solidFill>
                  <a:srgbClr val="002060"/>
                </a:solidFill>
                <a:latin typeface="Bahnschrift Light Condensed" panose="020B0502040204020203" pitchFamily="34" charset="0"/>
              </a:rPr>
              <a:t>ШИЗҮОКА</a:t>
            </a:r>
            <a:endParaRPr lang="en-US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37FF-7DDC-86FB-AF3F-88E38E191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816"/>
          <a:stretch/>
        </p:blipFill>
        <p:spPr>
          <a:xfrm>
            <a:off x="3830543" y="4674651"/>
            <a:ext cx="2586614" cy="11235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6BA844-CBED-87C9-13CF-0DB8908A0D6D}"/>
              </a:ext>
            </a:extLst>
          </p:cNvPr>
          <p:cNvSpPr txBox="1"/>
          <p:nvPr/>
        </p:nvSpPr>
        <p:spPr>
          <a:xfrm>
            <a:off x="3540175" y="2538221"/>
            <a:ext cx="2977813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n-MN" sz="180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Япон улс, Токио, </a:t>
            </a:r>
            <a:r>
              <a:rPr lang="mn-MN" sz="180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Шизүока</a:t>
            </a:r>
            <a:r>
              <a:rPr lang="mn-MN" sz="180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 хот</a:t>
            </a:r>
            <a:endParaRPr lang="mn-MN" sz="1800" dirty="0">
              <a:solidFill>
                <a:srgbClr val="002060"/>
              </a:solidFill>
              <a:latin typeface="Bahnschrift Light Condensed" panose="020B0502040204020203" pitchFamily="34" charset="0"/>
              <a:ea typeface="Roboto" panose="02000000000000000000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MN" sz="1800" dirty="0">
                <a:solidFill>
                  <a:srgbClr val="0563C1"/>
                </a:solidFill>
                <a:effectLst/>
                <a:latin typeface="Bahnschrift 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MN" sz="1800" dirty="0">
                <a:solidFill>
                  <a:srgbClr val="002060"/>
                </a:solidFill>
                <a:latin typeface="Bahnschrift 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.exportmongolia.org</a:t>
            </a:r>
            <a:endParaRPr lang="mn-MN" sz="1800" dirty="0">
              <a:solidFill>
                <a:srgbClr val="002060"/>
              </a:solidFill>
              <a:latin typeface="Bahnschrift Light Condensed" panose="020B050204020402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mn-MN" sz="1800" dirty="0">
                <a:solidFill>
                  <a:srgbClr val="002060"/>
                </a:solidFill>
                <a:latin typeface="Bahnschrift Light Condensed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rPr>
              <a:t>цахим талбарт</a:t>
            </a:r>
            <a:endParaRPr lang="en-MN" sz="1600" dirty="0">
              <a:solidFill>
                <a:srgbClr val="002060"/>
              </a:solidFill>
              <a:effectLst/>
              <a:latin typeface="Bahnschrift Light Condensed" panose="020B050204020402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0FBBF-EC5D-62DD-7614-1D71E1FD1F81}"/>
              </a:ext>
            </a:extLst>
          </p:cNvPr>
          <p:cNvSpPr txBox="1"/>
          <p:nvPr/>
        </p:nvSpPr>
        <p:spPr>
          <a:xfrm>
            <a:off x="6589147" y="4556739"/>
            <a:ext cx="21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“БНХАУ-ын ХӨХ ХОТ, </a:t>
            </a:r>
            <a:r>
              <a:rPr lang="mn-MN" sz="1600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УЛААНЦАВ</a:t>
            </a:r>
            <a:r>
              <a:rPr lang="mn-MN" sz="1600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 ХОТУУДАД</a:t>
            </a:r>
            <a:endParaRPr lang="en-US" sz="1600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9E09B-D90E-4502-6A56-6A319655C8B9}"/>
              </a:ext>
            </a:extLst>
          </p:cNvPr>
          <p:cNvSpPr txBox="1"/>
          <p:nvPr/>
        </p:nvSpPr>
        <p:spPr>
          <a:xfrm>
            <a:off x="6386851" y="1704172"/>
            <a:ext cx="2475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M</a:t>
            </a:r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ОНГОЛ ХЯТАДЫН 4-Р ЭКСПО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251E3FB-A366-E577-DB9B-99CF365A81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38" r="5668"/>
          <a:stretch/>
        </p:blipFill>
        <p:spPr>
          <a:xfrm>
            <a:off x="6331218" y="2084754"/>
            <a:ext cx="2534224" cy="138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E7C105-FFCD-3A92-DA59-37572D858113}"/>
              </a:ext>
            </a:extLst>
          </p:cNvPr>
          <p:cNvSpPr txBox="1"/>
          <p:nvPr/>
        </p:nvSpPr>
        <p:spPr>
          <a:xfrm>
            <a:off x="9572658" y="3192245"/>
            <a:ext cx="166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chemeClr val="accent2"/>
                </a:solidFill>
                <a:cs typeface="Arial" pitchFamily="34" charset="0"/>
              </a:rPr>
              <a:t>202</a:t>
            </a:r>
            <a:r>
              <a:rPr lang="en-US" altLang="ko-KR" sz="18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r>
              <a:rPr lang="mn-MN" altLang="ko-KR" sz="1800" b="1" dirty="0">
                <a:solidFill>
                  <a:schemeClr val="accent2"/>
                </a:solidFill>
                <a:cs typeface="Arial" pitchFamily="34" charset="0"/>
              </a:rPr>
              <a:t>.10</a:t>
            </a:r>
            <a:endParaRPr lang="ko-KR" altLang="en-US" sz="1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4244C-A6BA-214A-916E-16AD52A1561E}"/>
              </a:ext>
            </a:extLst>
          </p:cNvPr>
          <p:cNvSpPr txBox="1"/>
          <p:nvPr/>
        </p:nvSpPr>
        <p:spPr>
          <a:xfrm>
            <a:off x="9029698" y="1440719"/>
            <a:ext cx="2775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Монгол улсын үндэсний үйлдвэрийн бараа бүтээгдэхүүнийг экспортлох боломж нөхцөлүүдийг нэмэгдүүлэх, хоёр орны бизнесийн харилцан түншлэлийг өргөтгөх, зах зээлд хамтран ажиллах, БНСУ-д бизнес эрхэлж буй залуусыг дэмжих зорилгоор БНСУ-ын Сөүл хотноо </a:t>
            </a:r>
            <a:r>
              <a:rPr lang="mn-MN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зохион байгуулна</a:t>
            </a:r>
            <a:endParaRPr lang="en-US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62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32;p37">
            <a:extLst>
              <a:ext uri="{FF2B5EF4-FFF2-40B4-BE49-F238E27FC236}">
                <a16:creationId xmlns:a16="http://schemas.microsoft.com/office/drawing/2014/main" id="{10A00FFD-F72F-C506-351C-E7FDEF295945}"/>
              </a:ext>
            </a:extLst>
          </p:cNvPr>
          <p:cNvSpPr txBox="1"/>
          <p:nvPr/>
        </p:nvSpPr>
        <p:spPr>
          <a:xfrm>
            <a:off x="3010984" y="445010"/>
            <a:ext cx="71807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28A"/>
              </a:buClr>
              <a:buSzPts val="3200"/>
              <a:buFont typeface="Arial"/>
              <a:buNone/>
            </a:pPr>
            <a:r>
              <a:rPr lang="mn-MN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ЖИЖИГ, ДУНД ҮЙЛДВЭРИЙН ЗАХ ЗЭЭЛИЙГ ӨРГӨТГӨХ, БОРЛУУЛАЛТАД ДЭМЖЛЭГ ҮЗҮҮЛЭХ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7A4430-DFC8-33D4-499A-EEC561404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4" y="-3704"/>
            <a:ext cx="2270089" cy="644972"/>
          </a:xfrm>
          <a:prstGeom prst="rect">
            <a:avLst/>
          </a:prstGeom>
        </p:spPr>
      </p:pic>
      <p:pic>
        <p:nvPicPr>
          <p:cNvPr id="19" name="Google Shape;223;p37">
            <a:extLst>
              <a:ext uri="{FF2B5EF4-FFF2-40B4-BE49-F238E27FC236}">
                <a16:creationId xmlns:a16="http://schemas.microsoft.com/office/drawing/2014/main" id="{D7BCC427-C41B-B669-5C8C-918F83217B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132"/>
          <a:stretch/>
        </p:blipFill>
        <p:spPr>
          <a:xfrm>
            <a:off x="-12700" y="641268"/>
            <a:ext cx="2457450" cy="62167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33;p37">
            <a:extLst>
              <a:ext uri="{FF2B5EF4-FFF2-40B4-BE49-F238E27FC236}">
                <a16:creationId xmlns:a16="http://schemas.microsoft.com/office/drawing/2014/main" id="{85C12A34-28FB-BD6A-F410-7ECDB9F9F212}"/>
              </a:ext>
            </a:extLst>
          </p:cNvPr>
          <p:cNvCxnSpPr>
            <a:cxnSpLocks/>
          </p:cNvCxnSpPr>
          <p:nvPr/>
        </p:nvCxnSpPr>
        <p:spPr>
          <a:xfrm>
            <a:off x="3404142" y="1181762"/>
            <a:ext cx="6492333" cy="0"/>
          </a:xfrm>
          <a:prstGeom prst="straightConnector1">
            <a:avLst/>
          </a:prstGeom>
          <a:noFill/>
          <a:ln w="9525" cap="flat" cmpd="sng">
            <a:solidFill>
              <a:srgbClr val="3C6CC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315A617-F59B-D631-1138-FC05963035FB}"/>
              </a:ext>
            </a:extLst>
          </p:cNvPr>
          <p:cNvSpPr/>
          <p:nvPr/>
        </p:nvSpPr>
        <p:spPr>
          <a:xfrm>
            <a:off x="3117587" y="3642161"/>
            <a:ext cx="2457450" cy="431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2626CE-8E4F-8501-500D-3AF075DC2758}"/>
              </a:ext>
            </a:extLst>
          </p:cNvPr>
          <p:cNvSpPr/>
          <p:nvPr/>
        </p:nvSpPr>
        <p:spPr>
          <a:xfrm flipH="1">
            <a:off x="7670299" y="3642161"/>
            <a:ext cx="2103120" cy="431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8A9CE-DE53-A4B7-B73F-840EEA805E1C}"/>
              </a:ext>
            </a:extLst>
          </p:cNvPr>
          <p:cNvSpPr/>
          <p:nvPr/>
        </p:nvSpPr>
        <p:spPr>
          <a:xfrm flipH="1">
            <a:off x="5571108" y="3642161"/>
            <a:ext cx="2103120" cy="431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24E864-6FD8-C287-EE24-7546DAB61D00}"/>
              </a:ext>
            </a:extLst>
          </p:cNvPr>
          <p:cNvSpPr/>
          <p:nvPr/>
        </p:nvSpPr>
        <p:spPr>
          <a:xfrm>
            <a:off x="1292192" y="3838920"/>
            <a:ext cx="99978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7B84C5-4CF6-8BDE-1EB5-77B02CF3F00F}"/>
              </a:ext>
            </a:extLst>
          </p:cNvPr>
          <p:cNvCxnSpPr>
            <a:cxnSpLocks/>
          </p:cNvCxnSpPr>
          <p:nvPr/>
        </p:nvCxnSpPr>
        <p:spPr>
          <a:xfrm>
            <a:off x="6605342" y="3439092"/>
            <a:ext cx="1" cy="274320"/>
          </a:xfrm>
          <a:prstGeom prst="line">
            <a:avLst/>
          </a:prstGeom>
          <a:ln w="3175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872CE0-0258-B86E-8159-BA1E0EBCA397}"/>
              </a:ext>
            </a:extLst>
          </p:cNvPr>
          <p:cNvCxnSpPr>
            <a:cxnSpLocks/>
          </p:cNvCxnSpPr>
          <p:nvPr/>
        </p:nvCxnSpPr>
        <p:spPr>
          <a:xfrm flipV="1">
            <a:off x="8703904" y="3970044"/>
            <a:ext cx="0" cy="274320"/>
          </a:xfrm>
          <a:prstGeom prst="line">
            <a:avLst/>
          </a:prstGeom>
          <a:ln w="3175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053E5D-00B2-C8C3-70A7-FC95BE294D71}"/>
              </a:ext>
            </a:extLst>
          </p:cNvPr>
          <p:cNvCxnSpPr>
            <a:cxnSpLocks/>
          </p:cNvCxnSpPr>
          <p:nvPr/>
        </p:nvCxnSpPr>
        <p:spPr>
          <a:xfrm flipV="1">
            <a:off x="4294877" y="3933164"/>
            <a:ext cx="1" cy="274320"/>
          </a:xfrm>
          <a:prstGeom prst="line">
            <a:avLst/>
          </a:prstGeom>
          <a:ln w="3175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EF958B8-A3C0-44E6-0620-838DD63B0BB8}"/>
              </a:ext>
            </a:extLst>
          </p:cNvPr>
          <p:cNvSpPr>
            <a:spLocks noChangeAspect="1"/>
          </p:cNvSpPr>
          <p:nvPr/>
        </p:nvSpPr>
        <p:spPr>
          <a:xfrm>
            <a:off x="4180577" y="3751660"/>
            <a:ext cx="228600" cy="2286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BC3A9E-7247-B43C-A9BA-88A90992EF96}"/>
              </a:ext>
            </a:extLst>
          </p:cNvPr>
          <p:cNvSpPr>
            <a:spLocks noChangeAspect="1"/>
          </p:cNvSpPr>
          <p:nvPr/>
        </p:nvSpPr>
        <p:spPr>
          <a:xfrm flipH="1">
            <a:off x="8596827" y="3742162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0BD0A2-3E97-7971-6F93-33177ACE4AF6}"/>
              </a:ext>
            </a:extLst>
          </p:cNvPr>
          <p:cNvSpPr>
            <a:spLocks noChangeAspect="1"/>
          </p:cNvSpPr>
          <p:nvPr/>
        </p:nvSpPr>
        <p:spPr>
          <a:xfrm flipH="1">
            <a:off x="6497636" y="3742162"/>
            <a:ext cx="228600" cy="228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ABD439-303B-A2C7-82A8-5AE61F7CF8D9}"/>
              </a:ext>
            </a:extLst>
          </p:cNvPr>
          <p:cNvSpPr txBox="1"/>
          <p:nvPr/>
        </p:nvSpPr>
        <p:spPr>
          <a:xfrm>
            <a:off x="7801135" y="1675839"/>
            <a:ext cx="20907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Бүгд Найрамдах Франц Улсын </a:t>
            </a:r>
            <a:r>
              <a:rPr lang="mn-MN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Нант</a:t>
            </a:r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 хотод соёл, урлагийн арга хэмжээ, үндэсний үйлдвэрлэл эрхлэгчдийн үзэсгэлэн худалдаа, эрдэм шинжилгээний хурал зохион байгуулна.</a:t>
            </a:r>
            <a:endParaRPr lang="en-US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DCBA7F-2D20-BCD4-12EE-C6079BA76C8F}"/>
              </a:ext>
            </a:extLst>
          </p:cNvPr>
          <p:cNvSpPr txBox="1"/>
          <p:nvPr/>
        </p:nvSpPr>
        <p:spPr>
          <a:xfrm>
            <a:off x="5683542" y="4146728"/>
            <a:ext cx="17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20</a:t>
            </a:r>
            <a:r>
              <a:rPr lang="mn-MN" altLang="ko-KR" sz="18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3</a:t>
            </a:r>
            <a:r>
              <a:rPr lang="mn-MN" altLang="ko-KR" sz="1800" b="1" dirty="0">
                <a:solidFill>
                  <a:schemeClr val="accent4"/>
                </a:solidFill>
                <a:cs typeface="Arial" pitchFamily="34" charset="0"/>
              </a:rPr>
              <a:t>.</a:t>
            </a:r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10</a:t>
            </a:r>
            <a:r>
              <a:rPr lang="mn-MN" altLang="ko-KR" sz="1800" b="1" dirty="0">
                <a:solidFill>
                  <a:schemeClr val="accent4"/>
                </a:solidFill>
                <a:cs typeface="Arial" pitchFamily="34" charset="0"/>
              </a:rPr>
              <a:t>.1</a:t>
            </a:r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5</a:t>
            </a:r>
            <a:r>
              <a:rPr lang="mn-MN" altLang="ko-KR" sz="1800" b="1" dirty="0">
                <a:solidFill>
                  <a:schemeClr val="accent4"/>
                </a:solidFill>
                <a:cs typeface="Arial" pitchFamily="34" charset="0"/>
              </a:rPr>
              <a:t>-25</a:t>
            </a:r>
            <a:endParaRPr lang="ko-KR" altLang="en-US" sz="1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D284C7-DDD2-4E64-0100-B5CB86AC9151}"/>
              </a:ext>
            </a:extLst>
          </p:cNvPr>
          <p:cNvSpPr txBox="1"/>
          <p:nvPr/>
        </p:nvSpPr>
        <p:spPr>
          <a:xfrm>
            <a:off x="7853687" y="3270120"/>
            <a:ext cx="20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chemeClr val="accent3"/>
                </a:solidFill>
                <a:cs typeface="Arial" pitchFamily="34" charset="0"/>
              </a:rPr>
              <a:t>202</a:t>
            </a:r>
            <a:r>
              <a:rPr lang="en-US" altLang="ko-KR" sz="1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r>
              <a:rPr lang="mn-MN" altLang="ko-KR" sz="1800" b="1" dirty="0">
                <a:solidFill>
                  <a:schemeClr val="accent3"/>
                </a:solidFill>
                <a:cs typeface="Arial" pitchFamily="34" charset="0"/>
              </a:rPr>
              <a:t>.10-р сард</a:t>
            </a:r>
            <a:endParaRPr lang="ko-KR" altLang="en-US" sz="1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1C520C-D1BB-8B87-B88B-C765EA129684}"/>
              </a:ext>
            </a:extLst>
          </p:cNvPr>
          <p:cNvSpPr txBox="1"/>
          <p:nvPr/>
        </p:nvSpPr>
        <p:spPr>
          <a:xfrm>
            <a:off x="3416217" y="3280676"/>
            <a:ext cx="168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800" b="1" dirty="0">
                <a:solidFill>
                  <a:srgbClr val="70AD47"/>
                </a:solidFill>
                <a:cs typeface="Arial" pitchFamily="34" charset="0"/>
              </a:rPr>
              <a:t>2023.10.15-25</a:t>
            </a:r>
            <a:endParaRPr lang="ko-KR" altLang="en-US" sz="1800" b="1" dirty="0">
              <a:solidFill>
                <a:srgbClr val="70AD47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94F9B6-56F9-47D9-269F-A9682FB1A149}"/>
              </a:ext>
            </a:extLst>
          </p:cNvPr>
          <p:cNvSpPr txBox="1"/>
          <p:nvPr/>
        </p:nvSpPr>
        <p:spPr>
          <a:xfrm>
            <a:off x="7561364" y="6141263"/>
            <a:ext cx="2299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ЧИНГИС ХААН БА ИХ ТАЛЫН НҮҮДЭЛ</a:t>
            </a:r>
            <a:r>
              <a:rPr lang="en-US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-202</a:t>
            </a:r>
            <a:r>
              <a:rPr lang="mn-MN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3</a:t>
            </a:r>
            <a:endParaRPr lang="en-US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265CDDB-9A40-50E7-A262-9BE1BAFC0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156" y="4440006"/>
            <a:ext cx="2209259" cy="153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BFD61-790D-C6C7-E0D6-325D3781A38C}"/>
              </a:ext>
            </a:extLst>
          </p:cNvPr>
          <p:cNvSpPr txBox="1"/>
          <p:nvPr/>
        </p:nvSpPr>
        <p:spPr>
          <a:xfrm>
            <a:off x="3078427" y="5883183"/>
            <a:ext cx="226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МОНГОЛД ҮЙЛДВЭРЛЭВ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  <a:p>
            <a:pPr algn="ctr"/>
            <a:r>
              <a:rPr lang="mn-MN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ШЕНГЕНИЙ</a:t>
            </a:r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 УЛС ОРНУУДАД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8C7C3-743B-BDDF-7D8A-3BE64DC32AC4}"/>
              </a:ext>
            </a:extLst>
          </p:cNvPr>
          <p:cNvSpPr txBox="1"/>
          <p:nvPr/>
        </p:nvSpPr>
        <p:spPr>
          <a:xfrm>
            <a:off x="5525795" y="4472502"/>
            <a:ext cx="2193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“Монголын худалдаа, хөрөнгө оруулалт, өв соёлын чуулган - 2023” сэдвийн хүрээнд зохион байгуулагдах “Монголын өдрүүд - 2023” арга хэмжээ</a:t>
            </a:r>
            <a:r>
              <a:rPr lang="en-US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mn-MN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Нью</a:t>
            </a:r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-</a:t>
            </a:r>
            <a:r>
              <a:rPr lang="mn-MN" b="0" i="0" dirty="0" err="1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Йорк</a:t>
            </a:r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ru-RU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хотын </a:t>
            </a:r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 НҮБ болон </a:t>
            </a:r>
            <a:r>
              <a:rPr lang="en-US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WORLD TRADE CENTER-OCULUS </a:t>
            </a:r>
            <a:r>
              <a:rPr lang="ru-RU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төвд </a:t>
            </a:r>
            <a:r>
              <a:rPr lang="mn-MN" b="0" i="0" dirty="0">
                <a:solidFill>
                  <a:srgbClr val="002060"/>
                </a:solidFill>
                <a:effectLst/>
                <a:latin typeface="Bahnschrift Light Condensed" panose="020B0502040204020203" pitchFamily="34" charset="0"/>
              </a:rPr>
              <a:t>хийхээр төлөвлөж байна</a:t>
            </a:r>
            <a:r>
              <a:rPr lang="en-US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3CA74-196E-972C-603D-4CF185F751BF}"/>
              </a:ext>
            </a:extLst>
          </p:cNvPr>
          <p:cNvSpPr txBox="1"/>
          <p:nvPr/>
        </p:nvSpPr>
        <p:spPr>
          <a:xfrm>
            <a:off x="5339357" y="1549611"/>
            <a:ext cx="2475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MONGOLIAN DAYS-202</a:t>
            </a:r>
            <a:r>
              <a:rPr lang="mn-MN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3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324E4-75C9-63EA-1257-391D337E6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066" y="1983996"/>
            <a:ext cx="2403086" cy="135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8CDB1-5009-6825-2A64-5946D4FE9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27" y="4334051"/>
            <a:ext cx="2263330" cy="158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ACF166-6F9B-17B2-5948-4B0D6AB410B1}"/>
              </a:ext>
            </a:extLst>
          </p:cNvPr>
          <p:cNvSpPr txBox="1"/>
          <p:nvPr/>
        </p:nvSpPr>
        <p:spPr>
          <a:xfrm>
            <a:off x="3116829" y="1589578"/>
            <a:ext cx="2356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Мишээл Экспо ХХК-</a:t>
            </a:r>
            <a:r>
              <a:rPr lang="mn-MN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тай хамтран</a:t>
            </a:r>
            <a:r>
              <a:rPr lang="mn-MN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Монгол улсын үндэсний бараа, бүтээгдэхүүнийг экспортлох боломж, нөхцөлүүдийг нэмэгдүүлэх, хоёр орны бизнесийн харилцан түншлэлийг өргөтгөх, зах зээл, борлуулалтыг нэмэгдүүлэх зорилгоор</a:t>
            </a:r>
            <a:endParaRPr lang="en-US" dirty="0">
              <a:solidFill>
                <a:srgbClr val="002060"/>
              </a:solidFill>
              <a:latin typeface="Bahnschrift Light Condensed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7960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483174-97E9-A5D4-ACDC-5B0A080FC6B4}"/>
              </a:ext>
            </a:extLst>
          </p:cNvPr>
          <p:cNvSpPr txBox="1">
            <a:spLocks/>
          </p:cNvSpPr>
          <p:nvPr/>
        </p:nvSpPr>
        <p:spPr>
          <a:xfrm>
            <a:off x="2675910" y="3329740"/>
            <a:ext cx="6858000" cy="573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3600" dirty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АНХААРАЛ ХАНДУУЛСАНД БАЯРЛАЛАА</a:t>
            </a:r>
            <a:endParaRPr lang="en-US" sz="3600" dirty="0">
              <a:solidFill>
                <a:srgbClr val="00206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40;p32">
            <a:extLst>
              <a:ext uri="{FF2B5EF4-FFF2-40B4-BE49-F238E27FC236}">
                <a16:creationId xmlns:a16="http://schemas.microsoft.com/office/drawing/2014/main" id="{A8CBAE5A-223E-54C6-BBE1-4111DA2992ED}"/>
              </a:ext>
            </a:extLst>
          </p:cNvPr>
          <p:cNvSpPr txBox="1"/>
          <p:nvPr/>
        </p:nvSpPr>
        <p:spPr>
          <a:xfrm>
            <a:off x="1" y="6009821"/>
            <a:ext cx="12191999" cy="848179"/>
          </a:xfrm>
          <a:prstGeom prst="rect">
            <a:avLst/>
          </a:prstGeom>
          <a:solidFill>
            <a:srgbClr val="2142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54DDC-7D83-411F-F742-FDC4C99EE201}"/>
              </a:ext>
            </a:extLst>
          </p:cNvPr>
          <p:cNvSpPr txBox="1"/>
          <p:nvPr/>
        </p:nvSpPr>
        <p:spPr>
          <a:xfrm>
            <a:off x="1144722" y="613345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sme.gov.mn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4D5FB-E92E-048E-CED6-FAAB43AEC136}"/>
              </a:ext>
            </a:extLst>
          </p:cNvPr>
          <p:cNvSpPr txBox="1"/>
          <p:nvPr/>
        </p:nvSpPr>
        <p:spPr>
          <a:xfrm>
            <a:off x="5606122" y="6133455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77485555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09EA5-462A-B838-B526-8C827574F4C7}"/>
              </a:ext>
            </a:extLst>
          </p:cNvPr>
          <p:cNvSpPr txBox="1"/>
          <p:nvPr/>
        </p:nvSpPr>
        <p:spPr>
          <a:xfrm>
            <a:off x="9837841" y="6133455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info@sme.gov.mn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6E590-34CD-2A84-82BB-25F21BE9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375" y="6011152"/>
            <a:ext cx="817466" cy="817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F5B351-86FD-7970-172A-B21274FB4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81" y="6064089"/>
            <a:ext cx="692541" cy="692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B0839A-C32E-1868-28A1-BB7350DE9F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98706" y="5800496"/>
            <a:ext cx="1114425" cy="11144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824A9D-7162-4C65-83E5-85942BCC8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907" y="789297"/>
            <a:ext cx="3048006" cy="22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437</Words>
  <Application>Microsoft Office PowerPoint</Application>
  <PresentationFormat>Widescreen</PresentationFormat>
  <Paragraphs>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Times New Roman</vt:lpstr>
      <vt:lpstr>Segoe UI Historic</vt:lpstr>
      <vt:lpstr>Bahnschrift Light Condensed</vt:lpstr>
      <vt:lpstr>Arial</vt:lpstr>
      <vt:lpstr>Calibri</vt:lpstr>
      <vt:lpstr>Lato</vt:lpstr>
      <vt:lpstr>맑은 고딕</vt:lpstr>
      <vt:lpstr>Open Sans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CTP-BITC</dc:creator>
  <cp:lastModifiedBy>22B2NUM7822 Budmaa</cp:lastModifiedBy>
  <cp:revision>90</cp:revision>
  <cp:lastPrinted>2023-01-26T04:02:12Z</cp:lastPrinted>
  <dcterms:created xsi:type="dcterms:W3CDTF">2021-09-20T03:00:33Z</dcterms:created>
  <dcterms:modified xsi:type="dcterms:W3CDTF">2023-02-15T06:38:40Z</dcterms:modified>
</cp:coreProperties>
</file>