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30"/>
  </p:notesMasterIdLst>
  <p:sldIdLst>
    <p:sldId id="7090" r:id="rId2"/>
    <p:sldId id="7124" r:id="rId3"/>
    <p:sldId id="7125" r:id="rId4"/>
    <p:sldId id="7123" r:id="rId5"/>
    <p:sldId id="7091" r:id="rId6"/>
    <p:sldId id="7096" r:id="rId7"/>
    <p:sldId id="7097" r:id="rId8"/>
    <p:sldId id="7127" r:id="rId9"/>
    <p:sldId id="7100" r:id="rId10"/>
    <p:sldId id="7099" r:id="rId11"/>
    <p:sldId id="7109" r:id="rId12"/>
    <p:sldId id="7110" r:id="rId13"/>
    <p:sldId id="7111" r:id="rId14"/>
    <p:sldId id="7112" r:id="rId15"/>
    <p:sldId id="7113" r:id="rId16"/>
    <p:sldId id="7114" r:id="rId17"/>
    <p:sldId id="7115" r:id="rId18"/>
    <p:sldId id="7120" r:id="rId19"/>
    <p:sldId id="7103" r:id="rId20"/>
    <p:sldId id="7101" r:id="rId21"/>
    <p:sldId id="7119" r:id="rId22"/>
    <p:sldId id="7108" r:id="rId23"/>
    <p:sldId id="7089" r:id="rId24"/>
    <p:sldId id="7129" r:id="rId25"/>
    <p:sldId id="7126" r:id="rId26"/>
    <p:sldId id="7128" r:id="rId27"/>
    <p:sldId id="7106" r:id="rId28"/>
    <p:sldId id="71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FFFF"/>
    <a:srgbClr val="003399"/>
    <a:srgbClr val="EFA06C"/>
    <a:srgbClr val="F6B48D"/>
    <a:srgbClr val="F5AE84"/>
    <a:srgbClr val="E0873F"/>
    <a:srgbClr val="0033CC"/>
    <a:srgbClr val="F9BE9E"/>
    <a:srgbClr val="E893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79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1061;&#1040;&#1040;-&#1085;%20&#1075;&#1077;&#1085;&#1080;&#1081;&#1085;%20&#1089;&#1072;&#1085;&#1075;&#1080;&#1081;&#1085;%20&#1084;&#1101;&#1076;&#1101;&#1101;&#1083;&#1101;&#1083;\&#1044;&#1091;&#1085;&#1076;-&#1093;&#1072;&#1076;&#1075;&#1072;&#1083;&#1072;&#1083;&#1090;-&#1090;&#1086;&#1086;.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D:\&#1058;&#1256;&#1057;&#1256;&#1051;\KOPIA%20TOSOL\2025%20ON\LAST\Graph%20ENG%20-%20Copy.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D:\&#1058;&#1256;&#1057;&#1256;&#1051;\KOPIA%20TOSOL\2025%20ON\LAST\Graph%20ENG%20-%20Copy.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870305470182977E-2"/>
          <c:y val="0"/>
          <c:w val="0.95180796899005971"/>
          <c:h val="0.72908240522482415"/>
        </c:manualLayout>
      </c:layout>
      <c:lineChart>
        <c:grouping val="standard"/>
        <c:varyColors val="0"/>
        <c:ser>
          <c:idx val="0"/>
          <c:order val="0"/>
          <c:tx>
            <c:strRef>
              <c:f>Sheet1!$B$1</c:f>
              <c:strCache>
                <c:ptCount val="1"/>
                <c:pt idx="0">
                  <c:v>Тариалсан талбай /га-гаар/</c:v>
                </c:pt>
              </c:strCache>
            </c:strRef>
          </c:tx>
          <c:spPr>
            <a:ln w="38100" cap="flat" cmpd="dbl" algn="ctr">
              <a:solidFill>
                <a:schemeClr val="accent2"/>
              </a:solidFill>
              <a:miter lim="800000"/>
            </a:ln>
            <a:effectLst/>
          </c:spPr>
          <c:marker>
            <c:symbol val="none"/>
          </c:marker>
          <c:dLbls>
            <c:dLbl>
              <c:idx val="0"/>
              <c:layout>
                <c:manualLayout>
                  <c:x val="-3.9648746950064734E-2"/>
                  <c:y val="-3.92725017713220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EE-483E-9476-83169D474CE5}"/>
                </c:ext>
              </c:extLst>
            </c:dLbl>
            <c:dLbl>
              <c:idx val="6"/>
              <c:layout>
                <c:manualLayout>
                  <c:x val="-2.3389741170893489E-2"/>
                  <c:y val="4.09188674705521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EE-483E-9476-83169D474CE5}"/>
                </c:ext>
              </c:extLst>
            </c:dLbl>
            <c:dLbl>
              <c:idx val="9"/>
              <c:layout>
                <c:manualLayout>
                  <c:x val="-2.8035171393513931E-2"/>
                  <c:y val="5.78012609951573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EE-483E-9476-83169D474CE5}"/>
                </c:ext>
              </c:extLst>
            </c:dLbl>
            <c:dLbl>
              <c:idx val="11"/>
              <c:layout>
                <c:manualLayout>
                  <c:x val="-2.6168197977775864E-2"/>
                  <c:y val="-3.3638801260722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003-438F-947E-E321F9308541}"/>
                </c:ext>
              </c:extLst>
            </c:dLbl>
            <c:dLbl>
              <c:idx val="12"/>
              <c:layout>
                <c:manualLayout>
                  <c:x val="-3.2561043926171797E-2"/>
                  <c:y val="4.6516756599327247E-2"/>
                </c:manualLayout>
              </c:layout>
              <c:tx>
                <c:rich>
                  <a:bodyPr/>
                  <a:lstStyle/>
                  <a:p>
                    <a:r>
                      <a:rPr lang="en-US" dirty="0"/>
                      <a:t>277.1</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9EE-483E-9476-83169D474CE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2"/>
                    </a:solidFill>
                    <a:latin typeface="+mn-lt"/>
                    <a:ea typeface="+mn-ea"/>
                    <a:cs typeface="+mn-cs"/>
                  </a:defRPr>
                </a:pPr>
                <a:endParaRPr lang="mn-M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Sheet1!$A$2:$A$14</c:f>
              <c:numCache>
                <c:formatCode>General</c:formatCode>
                <c:ptCount val="13"/>
                <c:pt idx="0">
                  <c:v>1976</c:v>
                </c:pt>
                <c:pt idx="1">
                  <c:v>1989</c:v>
                </c:pt>
                <c:pt idx="2">
                  <c:v>1993</c:v>
                </c:pt>
                <c:pt idx="3">
                  <c:v>2000</c:v>
                </c:pt>
                <c:pt idx="4">
                  <c:v>2001</c:v>
                </c:pt>
                <c:pt idx="5">
                  <c:v>2002</c:v>
                </c:pt>
                <c:pt idx="6">
                  <c:v>2008</c:v>
                </c:pt>
                <c:pt idx="7">
                  <c:v>2012</c:v>
                </c:pt>
                <c:pt idx="8">
                  <c:v>2021</c:v>
                </c:pt>
                <c:pt idx="9">
                  <c:v>2022</c:v>
                </c:pt>
                <c:pt idx="10">
                  <c:v>2023</c:v>
                </c:pt>
                <c:pt idx="11">
                  <c:v>2024</c:v>
                </c:pt>
                <c:pt idx="12">
                  <c:v>2025</c:v>
                </c:pt>
              </c:numCache>
            </c:numRef>
          </c:cat>
          <c:val>
            <c:numRef>
              <c:f>Sheet1!$B$2:$B$14</c:f>
              <c:numCache>
                <c:formatCode>General</c:formatCode>
                <c:ptCount val="13"/>
                <c:pt idx="0">
                  <c:v>324.3</c:v>
                </c:pt>
                <c:pt idx="1">
                  <c:v>530.1</c:v>
                </c:pt>
                <c:pt idx="2">
                  <c:v>498.1</c:v>
                </c:pt>
                <c:pt idx="3">
                  <c:v>191.4</c:v>
                </c:pt>
                <c:pt idx="4">
                  <c:v>193.9</c:v>
                </c:pt>
                <c:pt idx="5">
                  <c:v>262.7</c:v>
                </c:pt>
                <c:pt idx="6" formatCode="0.0">
                  <c:v>154</c:v>
                </c:pt>
                <c:pt idx="7">
                  <c:v>295.89999999999998</c:v>
                </c:pt>
                <c:pt idx="8">
                  <c:v>391.4</c:v>
                </c:pt>
                <c:pt idx="9">
                  <c:v>316.7</c:v>
                </c:pt>
                <c:pt idx="10">
                  <c:v>304.8</c:v>
                </c:pt>
                <c:pt idx="11">
                  <c:v>300.5</c:v>
                </c:pt>
                <c:pt idx="12">
                  <c:v>277.10000000000002</c:v>
                </c:pt>
              </c:numCache>
            </c:numRef>
          </c:val>
          <c:smooth val="0"/>
          <c:extLst>
            <c:ext xmlns:c16="http://schemas.microsoft.com/office/drawing/2014/chart" uri="{C3380CC4-5D6E-409C-BE32-E72D297353CC}">
              <c16:uniqueId val="{00000004-39EE-483E-9476-83169D474CE5}"/>
            </c:ext>
          </c:extLst>
        </c:ser>
        <c:ser>
          <c:idx val="1"/>
          <c:order val="1"/>
          <c:tx>
            <c:strRef>
              <c:f>Sheet1!$C$1</c:f>
              <c:strCache>
                <c:ptCount val="1"/>
                <c:pt idx="0">
                  <c:v>Авсан ургац /тн-оор/</c:v>
                </c:pt>
              </c:strCache>
            </c:strRef>
          </c:tx>
          <c:spPr>
            <a:ln w="38100" cap="flat" cmpd="dbl" algn="ctr">
              <a:solidFill>
                <a:schemeClr val="accent4"/>
              </a:solidFill>
              <a:miter lim="800000"/>
            </a:ln>
            <a:effectLst/>
          </c:spPr>
          <c:marker>
            <c:symbol val="none"/>
          </c:marker>
          <c:dLbls>
            <c:dLbl>
              <c:idx val="0"/>
              <c:layout>
                <c:manualLayout>
                  <c:x val="-2.8675477825196655E-2"/>
                  <c:y val="4.35529694113825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9EE-483E-9476-83169D474CE5}"/>
                </c:ext>
              </c:extLst>
            </c:dLbl>
            <c:dLbl>
              <c:idx val="3"/>
              <c:layout>
                <c:manualLayout>
                  <c:x val="-2.8035171393513844E-2"/>
                  <c:y val="4.51394658517035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9EE-483E-9476-83169D474CE5}"/>
                </c:ext>
              </c:extLst>
            </c:dLbl>
            <c:dLbl>
              <c:idx val="4"/>
              <c:layout>
                <c:manualLayout>
                  <c:x val="-2.571245628220371E-2"/>
                  <c:y val="4.51394658517035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9EE-483E-9476-83169D474CE5}"/>
                </c:ext>
              </c:extLst>
            </c:dLbl>
            <c:dLbl>
              <c:idx val="6"/>
              <c:layout>
                <c:manualLayout>
                  <c:x val="-2.6873813837858841E-2"/>
                  <c:y val="-0.1321256661566500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9EE-483E-9476-83169D474CE5}"/>
                </c:ext>
              </c:extLst>
            </c:dLbl>
            <c:dLbl>
              <c:idx val="12"/>
              <c:delete val="1"/>
              <c:extLst>
                <c:ext xmlns:c15="http://schemas.microsoft.com/office/drawing/2012/chart" uri="{CE6537A1-D6FC-4f65-9D91-7224C49458BB}"/>
                <c:ext xmlns:c16="http://schemas.microsoft.com/office/drawing/2014/chart" uri="{C3380CC4-5D6E-409C-BE32-E72D297353CC}">
                  <c16:uniqueId val="{00000009-39EE-483E-9476-83169D474CE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lumMod val="50000"/>
                        <a:lumOff val="50000"/>
                      </a:schemeClr>
                    </a:solidFill>
                    <a:latin typeface="+mn-lt"/>
                    <a:ea typeface="+mn-ea"/>
                    <a:cs typeface="+mn-cs"/>
                  </a:defRPr>
                </a:pPr>
                <a:endParaRPr lang="mn-M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Sheet1!$A$2:$A$14</c:f>
              <c:numCache>
                <c:formatCode>General</c:formatCode>
                <c:ptCount val="13"/>
                <c:pt idx="0">
                  <c:v>1976</c:v>
                </c:pt>
                <c:pt idx="1">
                  <c:v>1989</c:v>
                </c:pt>
                <c:pt idx="2">
                  <c:v>1993</c:v>
                </c:pt>
                <c:pt idx="3">
                  <c:v>2000</c:v>
                </c:pt>
                <c:pt idx="4">
                  <c:v>2001</c:v>
                </c:pt>
                <c:pt idx="5">
                  <c:v>2002</c:v>
                </c:pt>
                <c:pt idx="6">
                  <c:v>2008</c:v>
                </c:pt>
                <c:pt idx="7">
                  <c:v>2012</c:v>
                </c:pt>
                <c:pt idx="8">
                  <c:v>2021</c:v>
                </c:pt>
                <c:pt idx="9">
                  <c:v>2022</c:v>
                </c:pt>
                <c:pt idx="10">
                  <c:v>2023</c:v>
                </c:pt>
                <c:pt idx="11">
                  <c:v>2024</c:v>
                </c:pt>
                <c:pt idx="12">
                  <c:v>2025</c:v>
                </c:pt>
              </c:numCache>
            </c:numRef>
          </c:cat>
          <c:val>
            <c:numRef>
              <c:f>Sheet1!$C$2:$C$14</c:f>
              <c:numCache>
                <c:formatCode>General</c:formatCode>
                <c:ptCount val="13"/>
                <c:pt idx="0">
                  <c:v>309.10000000000002</c:v>
                </c:pt>
                <c:pt idx="1">
                  <c:v>686.9</c:v>
                </c:pt>
                <c:pt idx="2">
                  <c:v>450.2</c:v>
                </c:pt>
                <c:pt idx="3">
                  <c:v>138.69999999999999</c:v>
                </c:pt>
                <c:pt idx="4">
                  <c:v>138.69999999999999</c:v>
                </c:pt>
                <c:pt idx="5">
                  <c:v>121.9</c:v>
                </c:pt>
                <c:pt idx="6">
                  <c:v>200.5</c:v>
                </c:pt>
                <c:pt idx="7">
                  <c:v>461.8</c:v>
                </c:pt>
                <c:pt idx="8">
                  <c:v>567</c:v>
                </c:pt>
                <c:pt idx="9">
                  <c:v>393.6</c:v>
                </c:pt>
                <c:pt idx="10">
                  <c:v>433.8</c:v>
                </c:pt>
                <c:pt idx="11">
                  <c:v>386.4</c:v>
                </c:pt>
                <c:pt idx="12">
                  <c:v>267.5</c:v>
                </c:pt>
              </c:numCache>
            </c:numRef>
          </c:val>
          <c:smooth val="0"/>
          <c:extLst>
            <c:ext xmlns:c16="http://schemas.microsoft.com/office/drawing/2014/chart" uri="{C3380CC4-5D6E-409C-BE32-E72D297353CC}">
              <c16:uniqueId val="{0000000A-39EE-483E-9476-83169D474CE5}"/>
            </c:ext>
          </c:extLst>
        </c:ser>
        <c:dLbls>
          <c:dLblPos val="t"/>
          <c:showLegendKey val="0"/>
          <c:showVal val="1"/>
          <c:showCatName val="0"/>
          <c:showSerName val="0"/>
          <c:showPercent val="0"/>
          <c:showBubbleSize val="0"/>
        </c:dLbls>
        <c:smooth val="0"/>
        <c:axId val="175082496"/>
        <c:axId val="176173824"/>
      </c:lineChart>
      <c:catAx>
        <c:axId val="175082496"/>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900" b="0" i="0" u="none" strike="noStrike" kern="1200" baseline="0">
                <a:solidFill>
                  <a:schemeClr val="bg1">
                    <a:lumMod val="75000"/>
                  </a:schemeClr>
                </a:solidFill>
                <a:latin typeface="Times New Roman" panose="02020603050405020304" pitchFamily="18" charset="0"/>
                <a:ea typeface="+mn-ea"/>
                <a:cs typeface="Times New Roman" panose="02020603050405020304" pitchFamily="18" charset="0"/>
              </a:defRPr>
            </a:pPr>
            <a:endParaRPr lang="mn-MN"/>
          </a:p>
        </c:txPr>
        <c:crossAx val="176173824"/>
        <c:crosses val="autoZero"/>
        <c:auto val="1"/>
        <c:lblAlgn val="ctr"/>
        <c:lblOffset val="100"/>
        <c:noMultiLvlLbl val="0"/>
      </c:catAx>
      <c:valAx>
        <c:axId val="176173824"/>
        <c:scaling>
          <c:orientation val="minMax"/>
        </c:scaling>
        <c:delete val="1"/>
        <c:axPos val="l"/>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crossAx val="175082496"/>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97" b="0" i="0" u="none" strike="noStrike" kern="1200" baseline="0">
                <a:solidFill>
                  <a:schemeClr val="bg1">
                    <a:lumMod val="75000"/>
                  </a:schemeClr>
                </a:solidFill>
                <a:latin typeface="+mn-lt"/>
                <a:ea typeface="+mn-ea"/>
                <a:cs typeface="+mn-cs"/>
              </a:defRPr>
            </a:pPr>
            <a:endParaRPr lang="mn-MN"/>
          </a:p>
        </c:txPr>
      </c:legendEntry>
      <c:legendEntry>
        <c:idx val="1"/>
        <c:txPr>
          <a:bodyPr rot="0" spcFirstLastPara="1" vertOverflow="ellipsis" vert="horz" wrap="square" anchor="ctr" anchorCtr="1"/>
          <a:lstStyle/>
          <a:p>
            <a:pPr>
              <a:defRPr sz="1197" b="0" i="0" u="none" strike="noStrike" kern="1200" baseline="0">
                <a:solidFill>
                  <a:schemeClr val="bg1">
                    <a:lumMod val="75000"/>
                  </a:schemeClr>
                </a:solidFill>
                <a:latin typeface="+mn-lt"/>
                <a:ea typeface="+mn-ea"/>
                <a:cs typeface="+mn-cs"/>
              </a:defRPr>
            </a:pPr>
            <a:endParaRPr lang="mn-MN"/>
          </a:p>
        </c:txPr>
      </c:legendEntry>
      <c:layout>
        <c:manualLayout>
          <c:xMode val="edge"/>
          <c:yMode val="edge"/>
          <c:x val="0.60211555307512865"/>
          <c:y val="6.3170990625931872E-3"/>
          <c:w val="0.37751272711498657"/>
          <c:h val="9.123701170359686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lumMod val="75000"/>
                </a:schemeClr>
              </a:solidFill>
              <a:latin typeface="+mn-lt"/>
              <a:ea typeface="+mn-ea"/>
              <a:cs typeface="+mn-cs"/>
            </a:defRPr>
          </a:pPr>
          <a:endParaRPr lang="mn-MN"/>
        </a:p>
      </c:txPr>
    </c:legend>
    <c:plotVisOnly val="1"/>
    <c:dispBlanksAs val="gap"/>
    <c:showDLblsOverMax val="0"/>
  </c:chart>
  <c:spPr>
    <a:noFill/>
    <a:ln>
      <a:noFill/>
    </a:ln>
    <a:effectLst/>
  </c:spPr>
  <c:txPr>
    <a:bodyPr/>
    <a:lstStyle/>
    <a:p>
      <a:pPr>
        <a:defRPr/>
      </a:pPr>
      <a:endParaRPr lang="mn-M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mn-MN" sz="1200">
                <a:latin typeface="Times New Roman" panose="02020603050405020304" pitchFamily="18" charset="0"/>
                <a:cs typeface="Times New Roman" panose="02020603050405020304" pitchFamily="18" charset="0"/>
              </a:rPr>
              <a:t>Таримал тэжээл</a:t>
            </a:r>
            <a:endParaRPr lang="en-US" sz="120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cked"/>
        <c:varyColors val="0"/>
        <c:ser>
          <c:idx val="0"/>
          <c:order val="0"/>
          <c:tx>
            <c:strRef>
              <c:f>Sheet1!$B$1</c:f>
              <c:strCache>
                <c:ptCount val="1"/>
                <c:pt idx="0">
                  <c:v>Y-Values</c:v>
                </c:pt>
              </c:strCache>
            </c:strRef>
          </c:tx>
          <c:spPr>
            <a:ln w="28575" cap="rnd">
              <a:solidFill>
                <a:srgbClr val="FFC000"/>
              </a:solidFill>
              <a:round/>
            </a:ln>
            <a:effectLst/>
          </c:spPr>
          <c:marker>
            <c:symbol val="none"/>
          </c:marker>
          <c:dLbls>
            <c:dLbl>
              <c:idx val="2"/>
              <c:layout>
                <c:manualLayout>
                  <c:x val="-4.8548002997055438E-2"/>
                  <c:y val="-8.5713612432725766E-2"/>
                </c:manualLayout>
              </c:layout>
              <c:showLegendKey val="0"/>
              <c:showVal val="1"/>
              <c:showCatName val="0"/>
              <c:showSerName val="0"/>
              <c:showPercent val="0"/>
              <c:showBubbleSize val="0"/>
              <c:extLst>
                <c:ext xmlns:c15="http://schemas.microsoft.com/office/drawing/2012/chart" uri="{CE6537A1-D6FC-4f65-9D91-7224C49458BB}">
                  <c15:layout>
                    <c:manualLayout>
                      <c:w val="0.18800986928447688"/>
                      <c:h val="0.10750606966594643"/>
                    </c:manualLayout>
                  </c15:layout>
                </c:ext>
                <c:ext xmlns:c16="http://schemas.microsoft.com/office/drawing/2014/chart" uri="{C3380CC4-5D6E-409C-BE32-E72D297353CC}">
                  <c16:uniqueId val="{00000000-3F6C-402D-B4BC-C6397AC06603}"/>
                </c:ext>
              </c:extLst>
            </c:dLbl>
            <c:dLbl>
              <c:idx val="5"/>
              <c:layout>
                <c:manualLayout>
                  <c:x val="4.4930702351786173E-2"/>
                  <c:y val="5.77306840858778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6C-402D-B4BC-C6397AC06603}"/>
                </c:ext>
              </c:extLst>
            </c:dLbl>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2020</c:v>
                </c:pt>
                <c:pt idx="1">
                  <c:v>2021</c:v>
                </c:pt>
                <c:pt idx="2">
                  <c:v>2022</c:v>
                </c:pt>
                <c:pt idx="3">
                  <c:v>2023</c:v>
                </c:pt>
                <c:pt idx="4">
                  <c:v>2024</c:v>
                </c:pt>
                <c:pt idx="5">
                  <c:v>2025</c:v>
                </c:pt>
              </c:numCache>
            </c:numRef>
          </c:cat>
          <c:val>
            <c:numRef>
              <c:f>Sheet1!$B$2:$B$7</c:f>
              <c:numCache>
                <c:formatCode>General</c:formatCode>
                <c:ptCount val="6"/>
                <c:pt idx="0">
                  <c:v>84.5</c:v>
                </c:pt>
                <c:pt idx="1">
                  <c:v>108.3</c:v>
                </c:pt>
                <c:pt idx="2">
                  <c:v>73.5</c:v>
                </c:pt>
                <c:pt idx="3">
                  <c:v>106.9</c:v>
                </c:pt>
                <c:pt idx="4">
                  <c:v>100.8</c:v>
                </c:pt>
                <c:pt idx="5">
                  <c:v>89.1</c:v>
                </c:pt>
              </c:numCache>
            </c:numRef>
          </c:val>
          <c:smooth val="1"/>
          <c:extLst>
            <c:ext xmlns:c16="http://schemas.microsoft.com/office/drawing/2014/chart" uri="{C3380CC4-5D6E-409C-BE32-E72D297353CC}">
              <c16:uniqueId val="{00000002-3F6C-402D-B4BC-C6397AC06603}"/>
            </c:ext>
          </c:extLst>
        </c:ser>
        <c:dLbls>
          <c:showLegendKey val="0"/>
          <c:showVal val="0"/>
          <c:showCatName val="0"/>
          <c:showSerName val="0"/>
          <c:showPercent val="0"/>
          <c:showBubbleSize val="0"/>
        </c:dLbls>
        <c:smooth val="0"/>
        <c:axId val="843653640"/>
        <c:axId val="843654720"/>
      </c:lineChart>
      <c:catAx>
        <c:axId val="843653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4720"/>
        <c:crosses val="autoZero"/>
        <c:auto val="1"/>
        <c:lblAlgn val="ctr"/>
        <c:lblOffset val="100"/>
        <c:noMultiLvlLbl val="1"/>
      </c:catAx>
      <c:valAx>
        <c:axId val="843654720"/>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3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b="1">
          <a:solidFill>
            <a:schemeClr val="bg1"/>
          </a:solidFill>
          <a:latin typeface="Bahnschrift" panose="020B0502040204020203" pitchFamily="34" charset="0"/>
          <a:cs typeface="Arial" panose="020B0604020202020204" pitchFamily="34" charset="0"/>
        </a:defRPr>
      </a:pPr>
      <a:endParaRPr lang="mn-M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mn-MN" sz="1200" dirty="0">
                <a:latin typeface="Times New Roman" panose="02020603050405020304" pitchFamily="18" charset="0"/>
                <a:cs typeface="Times New Roman" panose="02020603050405020304" pitchFamily="18" charset="0"/>
              </a:rPr>
              <a:t>Техникийн</a:t>
            </a:r>
            <a:r>
              <a:rPr lang="mn-MN" sz="1200" baseline="0" dirty="0">
                <a:latin typeface="Times New Roman" panose="02020603050405020304" pitchFamily="18" charset="0"/>
                <a:cs typeface="Times New Roman" panose="02020603050405020304" pitchFamily="18" charset="0"/>
              </a:rPr>
              <a:t> ургамал</a:t>
            </a:r>
            <a:endParaRPr lang="en-US" sz="1200"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4689104082939339"/>
          <c:y val="0.18199620886688758"/>
          <c:w val="0.77687898786922993"/>
          <c:h val="0.69441194252387639"/>
        </c:manualLayout>
      </c:layout>
      <c:scatterChart>
        <c:scatterStyle val="lineMarker"/>
        <c:varyColors val="0"/>
        <c:ser>
          <c:idx val="0"/>
          <c:order val="0"/>
          <c:tx>
            <c:strRef>
              <c:f>Sheet1!$B$1</c:f>
              <c:strCache>
                <c:ptCount val="1"/>
                <c:pt idx="0">
                  <c:v>Y-Values</c:v>
                </c:pt>
              </c:strCache>
            </c:strRef>
          </c:tx>
          <c:spPr>
            <a:ln w="25400" cap="rnd">
              <a:solidFill>
                <a:srgbClr val="FFC000"/>
              </a:solidFill>
              <a:round/>
            </a:ln>
            <a:effectLst/>
          </c:spPr>
          <c:marker>
            <c:symbol val="circle"/>
            <c:size val="5"/>
            <c:spPr>
              <a:solidFill>
                <a:schemeClr val="accent1"/>
              </a:solidFill>
              <a:ln w="28575">
                <a:solidFill>
                  <a:srgbClr val="FFC000"/>
                </a:solidFill>
              </a:ln>
              <a:effectLst/>
            </c:spPr>
          </c:marker>
          <c:dLbls>
            <c:dLbl>
              <c:idx val="2"/>
              <c:layout>
                <c:manualLayout>
                  <c:x val="-4.8548002997055438E-2"/>
                  <c:y val="-8.5713612432725766E-2"/>
                </c:manualLayout>
              </c:layout>
              <c:showLegendKey val="0"/>
              <c:showVal val="1"/>
              <c:showCatName val="0"/>
              <c:showSerName val="0"/>
              <c:showPercent val="0"/>
              <c:showBubbleSize val="0"/>
              <c:extLst>
                <c:ext xmlns:c15="http://schemas.microsoft.com/office/drawing/2012/chart" uri="{CE6537A1-D6FC-4f65-9D91-7224C49458BB}">
                  <c15:layout>
                    <c:manualLayout>
                      <c:w val="0.18800986928447688"/>
                      <c:h val="0.10750606966594643"/>
                    </c:manualLayout>
                  </c15:layout>
                </c:ext>
                <c:ext xmlns:c16="http://schemas.microsoft.com/office/drawing/2014/chart" uri="{C3380CC4-5D6E-409C-BE32-E72D297353CC}">
                  <c16:uniqueId val="{00000000-7FAE-44F3-BA64-9A5D2D451A85}"/>
                </c:ext>
              </c:extLst>
            </c:dLbl>
            <c:dLbl>
              <c:idx val="5"/>
              <c:layout>
                <c:manualLayout>
                  <c:x val="-2.2420342609469082E-2"/>
                  <c:y val="-6.6390286698759501E-2"/>
                </c:manualLayout>
              </c:layout>
              <c:showLegendKey val="0"/>
              <c:showVal val="1"/>
              <c:showCatName val="0"/>
              <c:showSerName val="0"/>
              <c:showPercent val="0"/>
              <c:showBubbleSize val="0"/>
              <c:extLst>
                <c:ext xmlns:c15="http://schemas.microsoft.com/office/drawing/2012/chart" uri="{CE6537A1-D6FC-4f65-9D91-7224C49458BB}">
                  <c15:layout>
                    <c:manualLayout>
                      <c:w val="0.12105760307227406"/>
                      <c:h val="0.10163509661934569"/>
                    </c:manualLayout>
                  </c15:layout>
                </c:ext>
                <c:ext xmlns:c16="http://schemas.microsoft.com/office/drawing/2014/chart" uri="{C3380CC4-5D6E-409C-BE32-E72D297353CC}">
                  <c16:uniqueId val="{00000001-7FAE-44F3-BA64-9A5D2D451A85}"/>
                </c:ext>
              </c:extLst>
            </c:dLbl>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Sheet1!$A$2:$A$7</c:f>
              <c:numCache>
                <c:formatCode>General</c:formatCode>
                <c:ptCount val="6"/>
                <c:pt idx="0">
                  <c:v>2020</c:v>
                </c:pt>
                <c:pt idx="1">
                  <c:v>2021</c:v>
                </c:pt>
                <c:pt idx="2">
                  <c:v>2022</c:v>
                </c:pt>
                <c:pt idx="3">
                  <c:v>2023</c:v>
                </c:pt>
                <c:pt idx="4">
                  <c:v>2024</c:v>
                </c:pt>
                <c:pt idx="5">
                  <c:v>2025</c:v>
                </c:pt>
              </c:numCache>
            </c:numRef>
          </c:xVal>
          <c:yVal>
            <c:numRef>
              <c:f>Sheet1!$B$2:$B$7</c:f>
              <c:numCache>
                <c:formatCode>General</c:formatCode>
                <c:ptCount val="6"/>
                <c:pt idx="0">
                  <c:v>64.599999999999994</c:v>
                </c:pt>
                <c:pt idx="1">
                  <c:v>99.7</c:v>
                </c:pt>
                <c:pt idx="2">
                  <c:v>124.1</c:v>
                </c:pt>
                <c:pt idx="3">
                  <c:v>136.9</c:v>
                </c:pt>
                <c:pt idx="4">
                  <c:v>132.4</c:v>
                </c:pt>
                <c:pt idx="5">
                  <c:v>149</c:v>
                </c:pt>
              </c:numCache>
            </c:numRef>
          </c:yVal>
          <c:smooth val="0"/>
          <c:extLst>
            <c:ext xmlns:c16="http://schemas.microsoft.com/office/drawing/2014/chart" uri="{C3380CC4-5D6E-409C-BE32-E72D297353CC}">
              <c16:uniqueId val="{00000002-7FAE-44F3-BA64-9A5D2D451A85}"/>
            </c:ext>
          </c:extLst>
        </c:ser>
        <c:dLbls>
          <c:showLegendKey val="0"/>
          <c:showVal val="0"/>
          <c:showCatName val="0"/>
          <c:showSerName val="0"/>
          <c:showPercent val="0"/>
          <c:showBubbleSize val="0"/>
        </c:dLbls>
        <c:axId val="843653640"/>
        <c:axId val="843654720"/>
      </c:scatterChart>
      <c:valAx>
        <c:axId val="843653640"/>
        <c:scaling>
          <c:orientation val="minMax"/>
          <c:max val="202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4720"/>
        <c:crosses val="autoZero"/>
        <c:crossBetween val="midCat"/>
      </c:valAx>
      <c:valAx>
        <c:axId val="843654720"/>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3640"/>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b="1">
          <a:solidFill>
            <a:schemeClr val="bg1"/>
          </a:solidFill>
          <a:latin typeface="Bahnschrift" panose="020B0502040204020203" pitchFamily="34" charset="0"/>
          <a:cs typeface="Arial" panose="020B0604020202020204" pitchFamily="34" charset="0"/>
        </a:defRPr>
      </a:pPr>
      <a:endParaRPr lang="mn-M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126542153245335"/>
          <c:y val="0.20706124455481911"/>
          <c:w val="0.72899894759531869"/>
          <c:h val="0.65570056798608078"/>
        </c:manualLayout>
      </c:layout>
      <c:pie3DChart>
        <c:varyColors val="1"/>
        <c:ser>
          <c:idx val="0"/>
          <c:order val="0"/>
          <c:dPt>
            <c:idx val="0"/>
            <c:bubble3D val="0"/>
            <c:explosion val="3"/>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ADA-499F-8D68-78575A5BA97C}"/>
              </c:ext>
            </c:extLst>
          </c:dPt>
          <c:dPt>
            <c:idx val="1"/>
            <c:bubble3D val="0"/>
            <c:explosion val="7"/>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ADA-499F-8D68-78575A5BA97C}"/>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ADA-499F-8D68-78575A5BA97C}"/>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DADA-499F-8D68-78575A5BA97C}"/>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DADA-499F-8D68-78575A5BA97C}"/>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DADA-499F-8D68-78575A5BA97C}"/>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DADA-499F-8D68-78575A5BA97C}"/>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DADA-499F-8D68-78575A5BA97C}"/>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DADA-499F-8D68-78575A5BA97C}"/>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DADA-499F-8D68-78575A5BA97C}"/>
              </c:ext>
            </c:extLst>
          </c:dPt>
          <c:dLbls>
            <c:dLbl>
              <c:idx val="0"/>
              <c:layout>
                <c:manualLayout>
                  <c:x val="-7.300045223815621E-2"/>
                  <c:y val="-7.5734478257443505E-2"/>
                </c:manualLayout>
              </c:layout>
              <c:spPr>
                <a:noFill/>
                <a:ln>
                  <a:noFill/>
                </a:ln>
                <a:effectLst/>
              </c:spPr>
              <c:txPr>
                <a:bodyPr rot="0" spcFirstLastPara="1" vertOverflow="ellipsis" vert="horz" wrap="square" anchor="ctr" anchorCtr="1"/>
                <a:lstStyle/>
                <a:p>
                  <a:pPr>
                    <a:defRPr sz="1200" b="1" i="0" u="none" strike="noStrike" kern="1200" spc="0" baseline="0">
                      <a:solidFill>
                        <a:srgbClr val="FFFFFF"/>
                      </a:solidFill>
                      <a:latin typeface="Times New Roman" panose="02020603050405020304" pitchFamily="18" charset="0"/>
                      <a:ea typeface="+mn-ea"/>
                      <a:cs typeface="Times New Roman" panose="02020603050405020304" pitchFamily="18" charset="0"/>
                    </a:defRPr>
                  </a:pPr>
                  <a:endParaRPr lang="mn-MN"/>
                </a:p>
              </c:txPr>
              <c:dLblPos val="bestFit"/>
              <c:showLegendKey val="0"/>
              <c:showVal val="0"/>
              <c:showCatName val="1"/>
              <c:showSerName val="0"/>
              <c:showPercent val="1"/>
              <c:showBubbleSize val="0"/>
              <c:extLst>
                <c:ext xmlns:c15="http://schemas.microsoft.com/office/drawing/2012/chart" uri="{CE6537A1-D6FC-4f65-9D91-7224C49458BB}">
                  <c15:layout>
                    <c:manualLayout>
                      <c:w val="0.17465386874949809"/>
                      <c:h val="0.10837955167875823"/>
                    </c:manualLayout>
                  </c15:layout>
                </c:ext>
                <c:ext xmlns:c16="http://schemas.microsoft.com/office/drawing/2014/chart" uri="{C3380CC4-5D6E-409C-BE32-E72D297353CC}">
                  <c16:uniqueId val="{00000001-DADA-499F-8D68-78575A5BA97C}"/>
                </c:ext>
              </c:extLst>
            </c:dLbl>
            <c:dLbl>
              <c:idx val="1"/>
              <c:layout>
                <c:manualLayout>
                  <c:x val="9.983913846517968E-2"/>
                  <c:y val="3.3536354418601776E-2"/>
                </c:manualLayout>
              </c:layout>
              <c:spPr>
                <a:noFill/>
                <a:ln>
                  <a:noFill/>
                </a:ln>
                <a:effectLst/>
              </c:spPr>
              <c:txPr>
                <a:bodyPr rot="0" spcFirstLastPara="1" vertOverflow="ellipsis" vert="horz" wrap="square" anchor="ctr" anchorCtr="1"/>
                <a:lstStyle/>
                <a:p>
                  <a:pPr>
                    <a:defRPr sz="1200" b="1" i="0" u="none" strike="noStrike" kern="1200" spc="0" baseline="0">
                      <a:solidFill>
                        <a:srgbClr val="FFFFFF"/>
                      </a:solidFill>
                      <a:latin typeface="Times New Roman" panose="02020603050405020304" pitchFamily="18" charset="0"/>
                      <a:ea typeface="+mn-ea"/>
                      <a:cs typeface="Times New Roman" panose="02020603050405020304" pitchFamily="18" charset="0"/>
                    </a:defRPr>
                  </a:pPr>
                  <a:endParaRPr lang="mn-MN"/>
                </a:p>
              </c:txPr>
              <c:dLblPos val="bestFit"/>
              <c:showLegendKey val="0"/>
              <c:showVal val="0"/>
              <c:showCatName val="1"/>
              <c:showSerName val="0"/>
              <c:showPercent val="1"/>
              <c:showBubbleSize val="0"/>
              <c:extLst>
                <c:ext xmlns:c15="http://schemas.microsoft.com/office/drawing/2012/chart" uri="{CE6537A1-D6FC-4f65-9D91-7224C49458BB}">
                  <c15:layout>
                    <c:manualLayout>
                      <c:w val="0.18436929683306494"/>
                      <c:h val="0.10280658242267943"/>
                    </c:manualLayout>
                  </c15:layout>
                </c:ext>
                <c:ext xmlns:c16="http://schemas.microsoft.com/office/drawing/2014/chart" uri="{C3380CC4-5D6E-409C-BE32-E72D297353CC}">
                  <c16:uniqueId val="{00000003-DADA-499F-8D68-78575A5BA97C}"/>
                </c:ext>
              </c:extLst>
            </c:dLbl>
            <c:dLbl>
              <c:idx val="2"/>
              <c:layout>
                <c:manualLayout>
                  <c:x val="-1.2882447665056361E-2"/>
                  <c:y val="3.4221772841219682E-2"/>
                </c:manualLayout>
              </c:layout>
              <c:spPr>
                <a:noFill/>
                <a:ln>
                  <a:noFill/>
                </a:ln>
                <a:effectLst/>
              </c:spPr>
              <c:txPr>
                <a:bodyPr rot="0" spcFirstLastPara="1" vertOverflow="ellipsis" vert="horz" wrap="square" anchor="ctr" anchorCtr="1"/>
                <a:lstStyle/>
                <a:p>
                  <a:pPr>
                    <a:defRPr sz="1200" b="1" i="0" u="none" strike="noStrike" kern="1200" spc="0" baseline="0">
                      <a:solidFill>
                        <a:srgbClr val="FFFFFF"/>
                      </a:solidFill>
                      <a:latin typeface="Times New Roman" panose="02020603050405020304" pitchFamily="18" charset="0"/>
                      <a:ea typeface="+mn-ea"/>
                      <a:cs typeface="Times New Roman" panose="02020603050405020304" pitchFamily="18" charset="0"/>
                    </a:defRPr>
                  </a:pPr>
                  <a:endParaRPr lang="mn-MN"/>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DA-499F-8D68-78575A5BA97C}"/>
                </c:ext>
              </c:extLst>
            </c:dLbl>
            <c:dLbl>
              <c:idx val="3"/>
              <c:layout>
                <c:manualLayout>
                  <c:x val="-4.5088566827697261E-2"/>
                  <c:y val="-1.3990092890038044E-2"/>
                </c:manualLayout>
              </c:layout>
              <c:spPr>
                <a:noFill/>
                <a:ln>
                  <a:noFill/>
                </a:ln>
                <a:effectLst/>
              </c:spPr>
              <c:txPr>
                <a:bodyPr rot="0" spcFirstLastPara="1" vertOverflow="ellipsis" vert="horz" wrap="square" anchor="ctr" anchorCtr="1"/>
                <a:lstStyle/>
                <a:p>
                  <a:pPr>
                    <a:defRPr sz="1200" b="1" i="0" u="none" strike="noStrike" kern="1200" spc="0" baseline="0">
                      <a:solidFill>
                        <a:srgbClr val="FFFFFF"/>
                      </a:solidFill>
                      <a:latin typeface="Times New Roman" panose="02020603050405020304" pitchFamily="18" charset="0"/>
                      <a:ea typeface="+mn-ea"/>
                      <a:cs typeface="Times New Roman" panose="02020603050405020304" pitchFamily="18" charset="0"/>
                    </a:defRPr>
                  </a:pPr>
                  <a:endParaRPr lang="mn-MN"/>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DA-499F-8D68-78575A5BA97C}"/>
                </c:ext>
              </c:extLst>
            </c:dLbl>
            <c:dLbl>
              <c:idx val="4"/>
              <c:layout>
                <c:manualLayout>
                  <c:x val="-1.932367149758454E-2"/>
                  <c:y val="-3.1589328776510474E-2"/>
                </c:manualLayout>
              </c:layout>
              <c:spPr>
                <a:noFill/>
                <a:ln>
                  <a:noFill/>
                </a:ln>
                <a:effectLst/>
              </c:spPr>
              <c:txPr>
                <a:bodyPr rot="0" spcFirstLastPara="1" vertOverflow="ellipsis" vert="horz" wrap="square" anchor="ctr" anchorCtr="1"/>
                <a:lstStyle/>
                <a:p>
                  <a:pPr>
                    <a:defRPr sz="1200" b="1" i="0" u="none" strike="noStrike" kern="1200" spc="0" baseline="0">
                      <a:solidFill>
                        <a:srgbClr val="FFFFFF"/>
                      </a:solidFill>
                      <a:latin typeface="Times New Roman" panose="02020603050405020304" pitchFamily="18" charset="0"/>
                      <a:ea typeface="+mn-ea"/>
                      <a:cs typeface="Times New Roman" panose="02020603050405020304" pitchFamily="18" charset="0"/>
                    </a:defRPr>
                  </a:pPr>
                  <a:endParaRPr lang="mn-MN"/>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ADA-499F-8D68-78575A5BA97C}"/>
                </c:ext>
              </c:extLst>
            </c:dLbl>
            <c:dLbl>
              <c:idx val="5"/>
              <c:layout>
                <c:manualLayout>
                  <c:x val="2.20987688989795E-2"/>
                  <c:y val="-4.0893599947486849E-2"/>
                </c:manualLayout>
              </c:layout>
              <c:spPr>
                <a:noFill/>
                <a:ln>
                  <a:noFill/>
                </a:ln>
                <a:effectLst/>
              </c:spPr>
              <c:txPr>
                <a:bodyPr rot="0" spcFirstLastPara="1" vertOverflow="ellipsis" vert="horz" wrap="square" anchor="ctr" anchorCtr="1"/>
                <a:lstStyle/>
                <a:p>
                  <a:pPr>
                    <a:defRPr sz="1200" b="1" i="0" u="none" strike="noStrike" kern="1200" spc="0" baseline="0">
                      <a:solidFill>
                        <a:srgbClr val="FFFFFF"/>
                      </a:solidFill>
                      <a:latin typeface="Times New Roman" panose="02020603050405020304" pitchFamily="18" charset="0"/>
                      <a:ea typeface="+mn-ea"/>
                      <a:cs typeface="Times New Roman" panose="02020603050405020304" pitchFamily="18" charset="0"/>
                    </a:defRPr>
                  </a:pPr>
                  <a:endParaRPr lang="mn-MN"/>
                </a:p>
              </c:txPr>
              <c:dLblPos val="bestFit"/>
              <c:showLegendKey val="0"/>
              <c:showVal val="0"/>
              <c:showCatName val="1"/>
              <c:showSerName val="0"/>
              <c:showPercent val="1"/>
              <c:showBubbleSize val="0"/>
              <c:extLst>
                <c:ext xmlns:c15="http://schemas.microsoft.com/office/drawing/2012/chart" uri="{CE6537A1-D6FC-4f65-9D91-7224C49458BB}">
                  <c15:layout>
                    <c:manualLayout>
                      <c:w val="0.24275916686968732"/>
                      <c:h val="7.5121527963918577E-2"/>
                    </c:manualLayout>
                  </c15:layout>
                </c:ext>
                <c:ext xmlns:c16="http://schemas.microsoft.com/office/drawing/2014/chart" uri="{C3380CC4-5D6E-409C-BE32-E72D297353CC}">
                  <c16:uniqueId val="{0000000B-DADA-499F-8D68-78575A5BA97C}"/>
                </c:ext>
              </c:extLst>
            </c:dLbl>
            <c:dLbl>
              <c:idx val="6"/>
              <c:layout>
                <c:manualLayout>
                  <c:x val="0"/>
                  <c:y val="1.6673051446404932E-2"/>
                </c:manualLayout>
              </c:layout>
              <c:spPr>
                <a:noFill/>
                <a:ln>
                  <a:noFill/>
                </a:ln>
                <a:effectLst/>
              </c:spPr>
              <c:txPr>
                <a:bodyPr rot="0" spcFirstLastPara="1" vertOverflow="ellipsis" vert="horz" wrap="square" anchor="ctr" anchorCtr="1"/>
                <a:lstStyle/>
                <a:p>
                  <a:pPr>
                    <a:defRPr sz="1200" b="1" i="0" u="none" strike="noStrike" kern="1200" spc="0" baseline="0">
                      <a:solidFill>
                        <a:srgbClr val="FFFFFF"/>
                      </a:solidFill>
                      <a:latin typeface="Times New Roman" panose="02020603050405020304" pitchFamily="18" charset="0"/>
                      <a:ea typeface="+mn-ea"/>
                      <a:cs typeface="Times New Roman" panose="02020603050405020304" pitchFamily="18" charset="0"/>
                    </a:defRPr>
                  </a:pPr>
                  <a:endParaRPr lang="mn-MN"/>
                </a:p>
              </c:txPr>
              <c:dLblPos val="bestFit"/>
              <c:showLegendKey val="0"/>
              <c:showVal val="0"/>
              <c:showCatName val="1"/>
              <c:showSerName val="0"/>
              <c:showPercent val="1"/>
              <c:showBubbleSize val="0"/>
              <c:extLst>
                <c:ext xmlns:c15="http://schemas.microsoft.com/office/drawing/2012/chart" uri="{CE6537A1-D6FC-4f65-9D91-7224C49458BB}">
                  <c15:layout>
                    <c:manualLayout>
                      <c:w val="0.25804624663462961"/>
                      <c:h val="0.10449317355147779"/>
                    </c:manualLayout>
                  </c15:layout>
                </c:ext>
                <c:ext xmlns:c16="http://schemas.microsoft.com/office/drawing/2014/chart" uri="{C3380CC4-5D6E-409C-BE32-E72D297353CC}">
                  <c16:uniqueId val="{0000000D-DADA-499F-8D68-78575A5BA97C}"/>
                </c:ext>
              </c:extLst>
            </c:dLbl>
            <c:dLbl>
              <c:idx val="7"/>
              <c:layout>
                <c:manualLayout>
                  <c:x val="-3.2206119162640899E-2"/>
                  <c:y val="-3.2887932088746991E-2"/>
                </c:manualLayout>
              </c:layout>
              <c:spPr>
                <a:noFill/>
                <a:ln>
                  <a:noFill/>
                </a:ln>
                <a:effectLst/>
              </c:spPr>
              <c:txPr>
                <a:bodyPr rot="0" spcFirstLastPara="1" vertOverflow="ellipsis" vert="horz" wrap="square" anchor="ctr" anchorCtr="1"/>
                <a:lstStyle/>
                <a:p>
                  <a:pPr>
                    <a:defRPr sz="1200" b="1" i="0" u="none" strike="noStrike" kern="1200" spc="0" baseline="0">
                      <a:solidFill>
                        <a:srgbClr val="FFFFFF"/>
                      </a:solidFill>
                      <a:latin typeface="Times New Roman" panose="02020603050405020304" pitchFamily="18" charset="0"/>
                      <a:ea typeface="+mn-ea"/>
                      <a:cs typeface="Times New Roman" panose="02020603050405020304" pitchFamily="18" charset="0"/>
                    </a:defRPr>
                  </a:pPr>
                  <a:endParaRPr lang="mn-MN"/>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DADA-499F-8D68-78575A5BA97C}"/>
                </c:ext>
              </c:extLst>
            </c:dLbl>
            <c:dLbl>
              <c:idx val="8"/>
              <c:layout>
                <c:manualLayout>
                  <c:x val="3.2206119162640899E-2"/>
                  <c:y val="-7.4647200675563935E-2"/>
                </c:manualLayout>
              </c:layout>
              <c:spPr>
                <a:noFill/>
                <a:ln>
                  <a:noFill/>
                </a:ln>
                <a:effectLst/>
              </c:spPr>
              <c:txPr>
                <a:bodyPr rot="0" spcFirstLastPara="1" vertOverflow="ellipsis" vert="horz" wrap="square" anchor="ctr" anchorCtr="1"/>
                <a:lstStyle/>
                <a:p>
                  <a:pPr>
                    <a:defRPr sz="1200" b="1" i="0" u="none" strike="noStrike" kern="1200" spc="0" baseline="0">
                      <a:solidFill>
                        <a:srgbClr val="FFFFFF"/>
                      </a:solidFill>
                      <a:latin typeface="Times New Roman" panose="02020603050405020304" pitchFamily="18" charset="0"/>
                      <a:ea typeface="+mn-ea"/>
                      <a:cs typeface="Times New Roman" panose="02020603050405020304" pitchFamily="18" charset="0"/>
                    </a:defRPr>
                  </a:pPr>
                  <a:endParaRPr lang="mn-MN"/>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DADA-499F-8D68-78575A5BA97C}"/>
                </c:ext>
              </c:extLst>
            </c:dLbl>
            <c:dLbl>
              <c:idx val="9"/>
              <c:layout>
                <c:manualLayout>
                  <c:x val="9.2324208266237218E-2"/>
                  <c:y val="-3.6710779796261264E-2"/>
                </c:manualLayout>
              </c:layout>
              <c:spPr>
                <a:noFill/>
                <a:ln>
                  <a:noFill/>
                </a:ln>
                <a:effectLst/>
              </c:spPr>
              <c:txPr>
                <a:bodyPr rot="0" spcFirstLastPara="1" vertOverflow="ellipsis" vert="horz" wrap="square" anchor="ctr" anchorCtr="1"/>
                <a:lstStyle/>
                <a:p>
                  <a:pPr>
                    <a:defRPr sz="1200" b="1" i="0" u="none" strike="noStrike" kern="1200" spc="0" baseline="0">
                      <a:solidFill>
                        <a:srgbClr val="FFFFFF"/>
                      </a:solidFill>
                      <a:latin typeface="Times New Roman" panose="02020603050405020304" pitchFamily="18" charset="0"/>
                      <a:ea typeface="+mn-ea"/>
                      <a:cs typeface="Times New Roman" panose="02020603050405020304" pitchFamily="18" charset="0"/>
                    </a:defRPr>
                  </a:pPr>
                  <a:endParaRPr lang="mn-MN"/>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DADA-499F-8D68-78575A5BA97C}"/>
                </c:ext>
              </c:extLst>
            </c:dLbl>
            <c:spPr>
              <a:noFill/>
              <a:ln>
                <a:noFill/>
              </a:ln>
              <a:effectLst/>
            </c:spPr>
            <c:txPr>
              <a:bodyPr rot="0" spcFirstLastPara="1" vertOverflow="ellipsis" vert="horz" wrap="square" anchor="ctr" anchorCtr="1"/>
              <a:lstStyle/>
              <a:p>
                <a:pPr>
                  <a:defRPr sz="1200" b="1" i="0" u="none" strike="noStrike" kern="1200" spc="0" baseline="0">
                    <a:solidFill>
                      <a:srgbClr val="FFFFFF"/>
                    </a:solidFill>
                    <a:latin typeface="Times New Roman" panose="02020603050405020304" pitchFamily="18" charset="0"/>
                    <a:ea typeface="+mn-ea"/>
                    <a:cs typeface="Times New Roman" panose="02020603050405020304" pitchFamily="18" charset="0"/>
                  </a:defRPr>
                </a:pPr>
                <a:endParaRPr lang="mn-MN"/>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Sheet1!$P$3:$P$12</c:f>
              <c:strCache>
                <c:ptCount val="10"/>
                <c:pt idx="0">
                  <c:v>Буудай</c:v>
                </c:pt>
                <c:pt idx="1">
                  <c:v>Арвай</c:v>
                </c:pt>
                <c:pt idx="2">
                  <c:v>Хөх тариа</c:v>
                </c:pt>
                <c:pt idx="3">
                  <c:v>Бог будаа</c:v>
                </c:pt>
                <c:pt idx="4">
                  <c:v>Хошуу будаа</c:v>
                </c:pt>
                <c:pt idx="5">
                  <c:v>Тритикал</c:v>
                </c:pt>
                <c:pt idx="6">
                  <c:v>Буурцагт ургамал</c:v>
                </c:pt>
                <c:pt idx="7">
                  <c:v>Тосны ургамал</c:v>
                </c:pt>
                <c:pt idx="8">
                  <c:v>Тэжээлийн ургамал</c:v>
                </c:pt>
                <c:pt idx="9">
                  <c:v>Хүнсний ногоо</c:v>
                </c:pt>
              </c:strCache>
            </c:strRef>
          </c:cat>
          <c:val>
            <c:numRef>
              <c:f>Sheet1!$Q$3:$Q$12</c:f>
              <c:numCache>
                <c:formatCode>General</c:formatCode>
                <c:ptCount val="10"/>
                <c:pt idx="0">
                  <c:v>8213</c:v>
                </c:pt>
                <c:pt idx="1">
                  <c:v>5588</c:v>
                </c:pt>
                <c:pt idx="2">
                  <c:v>235</c:v>
                </c:pt>
                <c:pt idx="3">
                  <c:v>361</c:v>
                </c:pt>
                <c:pt idx="4">
                  <c:v>1468</c:v>
                </c:pt>
                <c:pt idx="5">
                  <c:v>556</c:v>
                </c:pt>
                <c:pt idx="6">
                  <c:v>900</c:v>
                </c:pt>
                <c:pt idx="7">
                  <c:v>538</c:v>
                </c:pt>
                <c:pt idx="8">
                  <c:v>529</c:v>
                </c:pt>
                <c:pt idx="9">
                  <c:v>3220</c:v>
                </c:pt>
              </c:numCache>
            </c:numRef>
          </c:val>
          <c:extLst>
            <c:ext xmlns:c16="http://schemas.microsoft.com/office/drawing/2014/chart" uri="{C3380CC4-5D6E-409C-BE32-E72D297353CC}">
              <c16:uniqueId val="{00000014-DADA-499F-8D68-78575A5BA97C}"/>
            </c:ext>
          </c:extLst>
        </c:ser>
        <c:dLbls>
          <c:dLblPos val="outEnd"/>
          <c:showLegendKey val="0"/>
          <c:showVal val="0"/>
          <c:showCatName val="1"/>
          <c:showSerName val="0"/>
          <c:showPercent val="1"/>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mn-M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FFFFFF"/>
                </a:solidFill>
                <a:latin typeface="Times New Roman" panose="02020603050405020304" pitchFamily="18" charset="0"/>
                <a:ea typeface="+mn-ea"/>
                <a:cs typeface="Times New Roman" panose="02020603050405020304" pitchFamily="18" charset="0"/>
              </a:defRPr>
            </a:pPr>
            <a:r>
              <a:rPr lang="mn-MN" sz="1600" b="1" baseline="0" dirty="0">
                <a:solidFill>
                  <a:srgbClr val="FFFFFF"/>
                </a:solidFill>
                <a:latin typeface="Times New Roman" panose="02020603050405020304" pitchFamily="18" charset="0"/>
                <a:cs typeface="Times New Roman" panose="02020603050405020304" pitchFamily="18" charset="0"/>
              </a:rPr>
              <a:t>Мод бут, олон наст эзлэх, %</a:t>
            </a:r>
            <a:endParaRPr lang="en-US" sz="1600" b="1" dirty="0">
              <a:solidFill>
                <a:srgbClr val="FFFFFF"/>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FFFFFF"/>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20135409560175599"/>
          <c:y val="9.6559156765369303E-2"/>
          <c:w val="0.58559033245844272"/>
          <c:h val="0.97598388743073783"/>
        </c:manualLayout>
      </c:layout>
      <c:pieChart>
        <c:varyColors val="1"/>
        <c:ser>
          <c:idx val="0"/>
          <c:order val="0"/>
          <c:explosion val="9"/>
          <c:dPt>
            <c:idx val="0"/>
            <c:bubble3D val="0"/>
            <c:explosion val="0"/>
            <c:spPr>
              <a:solidFill>
                <a:schemeClr val="accent6"/>
              </a:solidFill>
              <a:ln w="19050">
                <a:solidFill>
                  <a:schemeClr val="lt1"/>
                </a:solidFill>
              </a:ln>
              <a:effectLst/>
            </c:spPr>
            <c:extLst>
              <c:ext xmlns:c16="http://schemas.microsoft.com/office/drawing/2014/chart" uri="{C3380CC4-5D6E-409C-BE32-E72D297353CC}">
                <c16:uniqueId val="{00000001-3B05-404B-823A-F110F0E3C9AD}"/>
              </c:ext>
            </c:extLst>
          </c:dPt>
          <c:dPt>
            <c:idx val="1"/>
            <c:bubble3D val="0"/>
            <c:explosion val="0"/>
            <c:spPr>
              <a:solidFill>
                <a:schemeClr val="accent5"/>
              </a:solidFill>
              <a:ln w="19050">
                <a:solidFill>
                  <a:schemeClr val="lt1"/>
                </a:solidFill>
              </a:ln>
              <a:effectLst/>
            </c:spPr>
            <c:extLst>
              <c:ext xmlns:c16="http://schemas.microsoft.com/office/drawing/2014/chart" uri="{C3380CC4-5D6E-409C-BE32-E72D297353CC}">
                <c16:uniqueId val="{00000003-3B05-404B-823A-F110F0E3C9AD}"/>
              </c:ext>
            </c:extLst>
          </c:dPt>
          <c:dPt>
            <c:idx val="2"/>
            <c:bubble3D val="0"/>
            <c:explosion val="0"/>
            <c:spPr>
              <a:solidFill>
                <a:schemeClr val="accent4"/>
              </a:solidFill>
              <a:ln w="19050">
                <a:solidFill>
                  <a:schemeClr val="lt1"/>
                </a:solidFill>
              </a:ln>
              <a:effectLst/>
            </c:spPr>
            <c:extLst>
              <c:ext xmlns:c16="http://schemas.microsoft.com/office/drawing/2014/chart" uri="{C3380CC4-5D6E-409C-BE32-E72D297353CC}">
                <c16:uniqueId val="{00000005-3B05-404B-823A-F110F0E3C9AD}"/>
              </c:ext>
            </c:extLst>
          </c:dPt>
          <c:dLbls>
            <c:dLbl>
              <c:idx val="0"/>
              <c:layout>
                <c:manualLayout>
                  <c:x val="1.5747495302382418E-2"/>
                  <c:y val="4.0665635878954727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FFFFFF"/>
                      </a:solidFill>
                      <a:latin typeface="Times New Roman" panose="02020603050405020304" pitchFamily="18" charset="0"/>
                      <a:ea typeface="+mn-ea"/>
                      <a:cs typeface="Times New Roman" panose="02020603050405020304" pitchFamily="18" charset="0"/>
                    </a:defRPr>
                  </a:pPr>
                  <a:endParaRPr lang="mn-MN"/>
                </a:p>
              </c:txPr>
              <c:showLegendKey val="0"/>
              <c:showVal val="0"/>
              <c:showCatName val="1"/>
              <c:showSerName val="0"/>
              <c:showPercent val="1"/>
              <c:showBubbleSize val="0"/>
              <c:extLst>
                <c:ext xmlns:c15="http://schemas.microsoft.com/office/drawing/2012/chart" uri="{CE6537A1-D6FC-4f65-9D91-7224C49458BB}">
                  <c15:layout>
                    <c:manualLayout>
                      <c:w val="0.34796125073125267"/>
                      <c:h val="0.29474115600642042"/>
                    </c:manualLayout>
                  </c15:layout>
                </c:ext>
                <c:ext xmlns:c16="http://schemas.microsoft.com/office/drawing/2014/chart" uri="{C3380CC4-5D6E-409C-BE32-E72D297353CC}">
                  <c16:uniqueId val="{00000001-3B05-404B-823A-F110F0E3C9AD}"/>
                </c:ext>
              </c:extLst>
            </c:dLbl>
            <c:dLbl>
              <c:idx val="1"/>
              <c:layout>
                <c:manualLayout>
                  <c:x val="5.3240376202974581E-2"/>
                  <c:y val="-0.2711832061068701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B05-404B-823A-F110F0E3C9AD}"/>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FFFF"/>
                    </a:solidFill>
                    <a:latin typeface="Times New Roman" panose="02020603050405020304" pitchFamily="18" charset="0"/>
                    <a:ea typeface="+mn-ea"/>
                    <a:cs typeface="Times New Roman" panose="02020603050405020304" pitchFamily="18" charset="0"/>
                  </a:defRPr>
                </a:pPr>
                <a:endParaRPr lang="mn-M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Sheet1!$A$29:$A$31</c:f>
              <c:strCache>
                <c:ptCount val="3"/>
                <c:pt idx="0">
                  <c:v>Чимэглэлийн ургамал </c:v>
                </c:pt>
                <c:pt idx="1">
                  <c:v>Жимс жимсгэнэ</c:v>
                </c:pt>
                <c:pt idx="2">
                  <c:v>Эмийн ургамал </c:v>
                </c:pt>
              </c:strCache>
            </c:strRef>
          </c:cat>
          <c:val>
            <c:numRef>
              <c:f>Sheet1!$B$29:$B$31</c:f>
              <c:numCache>
                <c:formatCode>General</c:formatCode>
                <c:ptCount val="3"/>
                <c:pt idx="0">
                  <c:v>13.7</c:v>
                </c:pt>
                <c:pt idx="1">
                  <c:v>75.3</c:v>
                </c:pt>
                <c:pt idx="2">
                  <c:v>10.8</c:v>
                </c:pt>
              </c:numCache>
            </c:numRef>
          </c:val>
          <c:extLst>
            <c:ext xmlns:c16="http://schemas.microsoft.com/office/drawing/2014/chart" uri="{C3380CC4-5D6E-409C-BE32-E72D297353CC}">
              <c16:uniqueId val="{00000006-3B05-404B-823A-F110F0E3C9A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mn-M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mn-MN" dirty="0">
                <a:solidFill>
                  <a:schemeClr val="bg1"/>
                </a:solidFill>
                <a:latin typeface="Times New Roman" panose="02020603050405020304" pitchFamily="18" charset="0"/>
                <a:cs typeface="Times New Roman" panose="02020603050405020304" pitchFamily="18" charset="0"/>
              </a:rPr>
              <a:t>Үр тарианы таримлын үйлдвэрлэл</a:t>
            </a:r>
            <a:endParaRPr lang="en-US" dirty="0">
              <a:solidFill>
                <a:schemeClr val="bg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Sheet1!$C$2</c:f>
              <c:strCache>
                <c:ptCount val="1"/>
                <c:pt idx="0">
                  <c:v>Тариалсан талбай, мян.га</c:v>
                </c:pt>
              </c:strCache>
            </c:strRef>
          </c:tx>
          <c:spPr>
            <a:solidFill>
              <a:schemeClr val="accent1">
                <a:lumMod val="60000"/>
                <a:lumOff val="40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dk1">
                        <a:lumMod val="65000"/>
                        <a:lumOff val="35000"/>
                      </a:schemeClr>
                    </a:solidFill>
                    <a:highlight>
                      <a:srgbClr val="FFFF00"/>
                    </a:highlight>
                    <a:latin typeface="Times New Roman" panose="02020603050405020304" pitchFamily="18" charset="0"/>
                    <a:ea typeface="+mn-ea"/>
                    <a:cs typeface="Times New Roman" panose="02020603050405020304" pitchFamily="18" charset="0"/>
                  </a:defRPr>
                </a:pPr>
                <a:endParaRPr lang="mn-MN"/>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Sheet1!$B$3:$B$5</c:f>
              <c:strCache>
                <c:ptCount val="3"/>
                <c:pt idx="0">
                  <c:v>2023 он</c:v>
                </c:pt>
                <c:pt idx="1">
                  <c:v>2024 он</c:v>
                </c:pt>
                <c:pt idx="2">
                  <c:v>2025 он</c:v>
                </c:pt>
              </c:strCache>
            </c:strRef>
          </c:cat>
          <c:val>
            <c:numRef>
              <c:f>Sheet1!$C$3:$C$5</c:f>
              <c:numCache>
                <c:formatCode>General</c:formatCode>
                <c:ptCount val="3"/>
                <c:pt idx="0">
                  <c:v>363.1</c:v>
                </c:pt>
                <c:pt idx="1">
                  <c:v>354.4</c:v>
                </c:pt>
                <c:pt idx="2">
                  <c:v>310.89999999999998</c:v>
                </c:pt>
              </c:numCache>
            </c:numRef>
          </c:val>
          <c:extLst>
            <c:ext xmlns:c16="http://schemas.microsoft.com/office/drawing/2014/chart" uri="{C3380CC4-5D6E-409C-BE32-E72D297353CC}">
              <c16:uniqueId val="{00000000-D391-455A-92F4-15DCCB1B9418}"/>
            </c:ext>
          </c:extLst>
        </c:ser>
        <c:dLbls>
          <c:showLegendKey val="0"/>
          <c:showVal val="1"/>
          <c:showCatName val="0"/>
          <c:showSerName val="0"/>
          <c:showPercent val="0"/>
          <c:showBubbleSize val="0"/>
        </c:dLbls>
        <c:gapWidth val="150"/>
        <c:axId val="1206666335"/>
        <c:axId val="1206672159"/>
      </c:barChart>
      <c:lineChart>
        <c:grouping val="standard"/>
        <c:varyColors val="0"/>
        <c:ser>
          <c:idx val="1"/>
          <c:order val="1"/>
          <c:tx>
            <c:strRef>
              <c:f>Sheet1!$D$2</c:f>
              <c:strCache>
                <c:ptCount val="1"/>
                <c:pt idx="0">
                  <c:v>Хураан авсан ургац, мян.тн</c:v>
                </c:pt>
              </c:strCache>
            </c:strRef>
          </c:tx>
          <c:spPr>
            <a:ln w="28575" cap="rnd">
              <a:solidFill>
                <a:schemeClr val="accent2"/>
              </a:solidFill>
              <a:round/>
            </a:ln>
            <a:effectLst/>
          </c:spPr>
          <c:marker>
            <c:symbol val="none"/>
          </c:marker>
          <c:dLbls>
            <c:spPr>
              <a:solidFill>
                <a:schemeClr val="accent4">
                  <a:lumMod val="40000"/>
                  <a:lumOff val="60000"/>
                </a:schemeClr>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2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Sheet1!$B$3:$B$5</c:f>
              <c:strCache>
                <c:ptCount val="3"/>
                <c:pt idx="0">
                  <c:v>2023 он</c:v>
                </c:pt>
                <c:pt idx="1">
                  <c:v>2024 он</c:v>
                </c:pt>
                <c:pt idx="2">
                  <c:v>2025 он</c:v>
                </c:pt>
              </c:strCache>
            </c:strRef>
          </c:cat>
          <c:val>
            <c:numRef>
              <c:f>Sheet1!$D$3:$D$5</c:f>
              <c:numCache>
                <c:formatCode>General</c:formatCode>
                <c:ptCount val="3"/>
                <c:pt idx="0">
                  <c:v>470.3</c:v>
                </c:pt>
                <c:pt idx="1">
                  <c:v>443.2</c:v>
                </c:pt>
                <c:pt idx="2">
                  <c:v>294.5</c:v>
                </c:pt>
              </c:numCache>
            </c:numRef>
          </c:val>
          <c:smooth val="0"/>
          <c:extLst>
            <c:ext xmlns:c16="http://schemas.microsoft.com/office/drawing/2014/chart" uri="{C3380CC4-5D6E-409C-BE32-E72D297353CC}">
              <c16:uniqueId val="{00000001-D391-455A-92F4-15DCCB1B9418}"/>
            </c:ext>
          </c:extLst>
        </c:ser>
        <c:dLbls>
          <c:showLegendKey val="0"/>
          <c:showVal val="1"/>
          <c:showCatName val="0"/>
          <c:showSerName val="0"/>
          <c:showPercent val="0"/>
          <c:showBubbleSize val="0"/>
        </c:dLbls>
        <c:marker val="1"/>
        <c:smooth val="0"/>
        <c:axId val="1226428639"/>
        <c:axId val="1226435711"/>
      </c:lineChart>
      <c:catAx>
        <c:axId val="120666633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206672159"/>
        <c:crosses val="autoZero"/>
        <c:auto val="1"/>
        <c:lblAlgn val="ctr"/>
        <c:lblOffset val="100"/>
        <c:noMultiLvlLbl val="0"/>
      </c:catAx>
      <c:valAx>
        <c:axId val="1206672159"/>
        <c:scaling>
          <c:orientation val="minMax"/>
          <c:max val="3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r>
                  <a:rPr lang="mn-MN" sz="1200" dirty="0">
                    <a:solidFill>
                      <a:schemeClr val="bg1"/>
                    </a:solidFill>
                    <a:latin typeface="Times New Roman" panose="02020603050405020304" pitchFamily="18" charset="0"/>
                    <a:cs typeface="Times New Roman" panose="02020603050405020304" pitchFamily="18" charset="0"/>
                  </a:rPr>
                  <a:t>Тариалсан талбай, мян.тн</a:t>
                </a:r>
                <a:endParaRPr lang="en-US" sz="1200" dirty="0">
                  <a:solidFill>
                    <a:schemeClr val="bg1"/>
                  </a:solidFill>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206666335"/>
        <c:crosses val="autoZero"/>
        <c:crossBetween val="between"/>
        <c:majorUnit val="50"/>
      </c:valAx>
      <c:valAx>
        <c:axId val="1226435711"/>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bg1"/>
                    </a:solidFill>
                    <a:latin typeface="Times New Roman" panose="02020603050405020304" pitchFamily="18" charset="0"/>
                    <a:ea typeface="+mn-ea"/>
                    <a:cs typeface="Times New Roman" panose="02020603050405020304" pitchFamily="18" charset="0"/>
                  </a:defRPr>
                </a:pPr>
                <a:r>
                  <a:rPr lang="mn-MN" dirty="0">
                    <a:solidFill>
                      <a:schemeClr val="bg1"/>
                    </a:solidFill>
                    <a:latin typeface="Times New Roman" panose="02020603050405020304" pitchFamily="18" charset="0"/>
                    <a:cs typeface="Times New Roman" panose="02020603050405020304" pitchFamily="18" charset="0"/>
                  </a:rPr>
                  <a:t>Хураан авсан ургац, мян.тн</a:t>
                </a:r>
                <a:endParaRPr lang="en-US" dirty="0">
                  <a:solidFill>
                    <a:schemeClr val="bg1"/>
                  </a:solidFill>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226428639"/>
        <c:crosses val="max"/>
        <c:crossBetween val="between"/>
        <c:majorUnit val="100"/>
      </c:valAx>
      <c:catAx>
        <c:axId val="1226428639"/>
        <c:scaling>
          <c:orientation val="minMax"/>
        </c:scaling>
        <c:delete val="1"/>
        <c:axPos val="b"/>
        <c:numFmt formatCode="General" sourceLinked="1"/>
        <c:majorTickMark val="out"/>
        <c:minorTickMark val="none"/>
        <c:tickLblPos val="nextTo"/>
        <c:crossAx val="122643571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mn-M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mn-MN">
                <a:solidFill>
                  <a:schemeClr val="bg1"/>
                </a:solidFill>
              </a:rPr>
              <a:t>Буудайн тариалан</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Sheet1!$C$16</c:f>
              <c:strCache>
                <c:ptCount val="1"/>
                <c:pt idx="0">
                  <c:v>Тариалсан талбай, мян.га</c:v>
                </c:pt>
              </c:strCache>
            </c:strRef>
          </c:tx>
          <c:spPr>
            <a:solidFill>
              <a:schemeClr val="accent1"/>
            </a:solidFill>
            <a:ln>
              <a:solidFill>
                <a:schemeClr val="accent5">
                  <a:lumMod val="75000"/>
                </a:schemeClr>
              </a:solidFill>
            </a:ln>
            <a:effectLst/>
          </c:spPr>
          <c:invertIfNegative val="0"/>
          <c:dLbls>
            <c:spPr>
              <a:solidFill>
                <a:schemeClr val="accent4">
                  <a:lumMod val="40000"/>
                  <a:lumOff val="60000"/>
                </a:schemeClr>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mn-MN"/>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Sheet1!$B$17:$B$19</c:f>
              <c:strCache>
                <c:ptCount val="3"/>
                <c:pt idx="0">
                  <c:v>2023 он</c:v>
                </c:pt>
                <c:pt idx="1">
                  <c:v>2024 он</c:v>
                </c:pt>
                <c:pt idx="2">
                  <c:v>2025 он</c:v>
                </c:pt>
              </c:strCache>
            </c:strRef>
          </c:cat>
          <c:val>
            <c:numRef>
              <c:f>Sheet1!$C$17:$C$19</c:f>
              <c:numCache>
                <c:formatCode>General</c:formatCode>
                <c:ptCount val="3"/>
                <c:pt idx="0">
                  <c:v>308.10000000000002</c:v>
                </c:pt>
                <c:pt idx="1">
                  <c:v>317.7</c:v>
                </c:pt>
                <c:pt idx="2">
                  <c:v>277.10000000000002</c:v>
                </c:pt>
              </c:numCache>
            </c:numRef>
          </c:val>
          <c:extLst>
            <c:ext xmlns:c16="http://schemas.microsoft.com/office/drawing/2014/chart" uri="{C3380CC4-5D6E-409C-BE32-E72D297353CC}">
              <c16:uniqueId val="{00000000-4EC0-4247-89E7-7C61B98508CA}"/>
            </c:ext>
          </c:extLst>
        </c:ser>
        <c:ser>
          <c:idx val="1"/>
          <c:order val="1"/>
          <c:tx>
            <c:strRef>
              <c:f>Sheet1!$D$16</c:f>
              <c:strCache>
                <c:ptCount val="1"/>
                <c:pt idx="0">
                  <c:v>Хураан авсан ургац, мян.тн</c:v>
                </c:pt>
              </c:strCache>
            </c:strRef>
          </c:tx>
          <c:spPr>
            <a:solidFill>
              <a:schemeClr val="accent5">
                <a:lumMod val="40000"/>
                <a:lumOff val="60000"/>
              </a:schemeClr>
            </a:solidFill>
            <a:ln>
              <a:solidFill>
                <a:schemeClr val="accent2">
                  <a:lumMod val="40000"/>
                  <a:lumOff val="60000"/>
                </a:schemeClr>
              </a:solidFill>
            </a:ln>
            <a:effectLst/>
          </c:spPr>
          <c:invertIfNegative val="0"/>
          <c:dLbls>
            <c:spPr>
              <a:solidFill>
                <a:srgbClr val="FFFF00"/>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mn-MN"/>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Sheet1!$B$17:$B$19</c:f>
              <c:strCache>
                <c:ptCount val="3"/>
                <c:pt idx="0">
                  <c:v>2023 он</c:v>
                </c:pt>
                <c:pt idx="1">
                  <c:v>2024 он</c:v>
                </c:pt>
                <c:pt idx="2">
                  <c:v>2025 он</c:v>
                </c:pt>
              </c:strCache>
            </c:strRef>
          </c:cat>
          <c:val>
            <c:numRef>
              <c:f>Sheet1!$D$17:$D$19</c:f>
              <c:numCache>
                <c:formatCode>General</c:formatCode>
                <c:ptCount val="3"/>
                <c:pt idx="0">
                  <c:v>443.4</c:v>
                </c:pt>
                <c:pt idx="1">
                  <c:v>397.3</c:v>
                </c:pt>
                <c:pt idx="2">
                  <c:v>267.5</c:v>
                </c:pt>
              </c:numCache>
            </c:numRef>
          </c:val>
          <c:extLst>
            <c:ext xmlns:c16="http://schemas.microsoft.com/office/drawing/2014/chart" uri="{C3380CC4-5D6E-409C-BE32-E72D297353CC}">
              <c16:uniqueId val="{00000001-4EC0-4247-89E7-7C61B98508CA}"/>
            </c:ext>
          </c:extLst>
        </c:ser>
        <c:dLbls>
          <c:showLegendKey val="0"/>
          <c:showVal val="1"/>
          <c:showCatName val="0"/>
          <c:showSerName val="0"/>
          <c:showPercent val="0"/>
          <c:showBubbleSize val="0"/>
        </c:dLbls>
        <c:gapWidth val="150"/>
        <c:axId val="1206665503"/>
        <c:axId val="1206660095"/>
      </c:barChart>
      <c:lineChart>
        <c:grouping val="standard"/>
        <c:varyColors val="0"/>
        <c:ser>
          <c:idx val="2"/>
          <c:order val="2"/>
          <c:tx>
            <c:strRef>
              <c:f>Sheet1!$E$16</c:f>
              <c:strCache>
                <c:ptCount val="1"/>
                <c:pt idx="0">
                  <c:v>Дундаж ургац, ц/га</c:v>
                </c:pt>
              </c:strCache>
            </c:strRef>
          </c:tx>
          <c:spPr>
            <a:ln w="28575" cap="rnd">
              <a:solidFill>
                <a:srgbClr val="FF0000"/>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Sheet1!$B$17:$B$19</c:f>
              <c:strCache>
                <c:ptCount val="3"/>
                <c:pt idx="0">
                  <c:v>2023 он</c:v>
                </c:pt>
                <c:pt idx="1">
                  <c:v>2024 он</c:v>
                </c:pt>
                <c:pt idx="2">
                  <c:v>2025 он</c:v>
                </c:pt>
              </c:strCache>
            </c:strRef>
          </c:cat>
          <c:val>
            <c:numRef>
              <c:f>Sheet1!$E$17:$E$19</c:f>
              <c:numCache>
                <c:formatCode>General</c:formatCode>
                <c:ptCount val="3"/>
                <c:pt idx="0">
                  <c:v>14.4</c:v>
                </c:pt>
                <c:pt idx="1">
                  <c:v>12.5</c:v>
                </c:pt>
                <c:pt idx="2">
                  <c:v>9.6</c:v>
                </c:pt>
              </c:numCache>
            </c:numRef>
          </c:val>
          <c:smooth val="0"/>
          <c:extLst>
            <c:ext xmlns:c16="http://schemas.microsoft.com/office/drawing/2014/chart" uri="{C3380CC4-5D6E-409C-BE32-E72D297353CC}">
              <c16:uniqueId val="{00000002-4EC0-4247-89E7-7C61B98508CA}"/>
            </c:ext>
          </c:extLst>
        </c:ser>
        <c:dLbls>
          <c:showLegendKey val="0"/>
          <c:showVal val="1"/>
          <c:showCatName val="0"/>
          <c:showSerName val="0"/>
          <c:showPercent val="0"/>
          <c:showBubbleSize val="0"/>
        </c:dLbls>
        <c:marker val="1"/>
        <c:smooth val="0"/>
        <c:axId val="1251548703"/>
        <c:axId val="1251538303"/>
      </c:lineChart>
      <c:catAx>
        <c:axId val="120666550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206660095"/>
        <c:crosses val="autoZero"/>
        <c:auto val="1"/>
        <c:lblAlgn val="ctr"/>
        <c:lblOffset val="100"/>
        <c:noMultiLvlLbl val="0"/>
      </c:catAx>
      <c:valAx>
        <c:axId val="12066600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Times New Roman" panose="02020603050405020304" pitchFamily="18" charset="0"/>
                    <a:ea typeface="+mn-ea"/>
                    <a:cs typeface="Times New Roman" panose="02020603050405020304" pitchFamily="18" charset="0"/>
                  </a:defRPr>
                </a:pPr>
                <a:r>
                  <a:rPr lang="mn-MN">
                    <a:solidFill>
                      <a:schemeClr val="bg1"/>
                    </a:solidFill>
                  </a:rPr>
                  <a:t>Тариалсан талбай, мян.га,</a:t>
                </a:r>
              </a:p>
              <a:p>
                <a:pPr>
                  <a:defRPr>
                    <a:solidFill>
                      <a:schemeClr val="bg1"/>
                    </a:solidFill>
                  </a:defRPr>
                </a:pPr>
                <a:r>
                  <a:rPr lang="mn-MN">
                    <a:solidFill>
                      <a:schemeClr val="bg1"/>
                    </a:solidFill>
                  </a:rPr>
                  <a:t>Хураан авсан ургац, мян.тн</a:t>
                </a:r>
                <a:endParaRPr lang="en-US">
                  <a:solidFill>
                    <a:schemeClr val="bg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206665503"/>
        <c:crosses val="autoZero"/>
        <c:crossBetween val="between"/>
      </c:valAx>
      <c:valAx>
        <c:axId val="1251538303"/>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bg1"/>
                    </a:solidFill>
                    <a:latin typeface="Times New Roman" panose="02020603050405020304" pitchFamily="18" charset="0"/>
                    <a:ea typeface="+mn-ea"/>
                    <a:cs typeface="Times New Roman" panose="02020603050405020304" pitchFamily="18" charset="0"/>
                  </a:defRPr>
                </a:pPr>
                <a:r>
                  <a:rPr lang="mn-MN">
                    <a:solidFill>
                      <a:schemeClr val="bg1"/>
                    </a:solidFill>
                  </a:rPr>
                  <a:t>Дундаж ургац, ц/га</a:t>
                </a:r>
                <a:endParaRPr lang="en-US">
                  <a:solidFill>
                    <a:schemeClr val="bg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251548703"/>
        <c:crosses val="max"/>
        <c:crossBetween val="between"/>
      </c:valAx>
      <c:catAx>
        <c:axId val="1251548703"/>
        <c:scaling>
          <c:orientation val="minMax"/>
        </c:scaling>
        <c:delete val="1"/>
        <c:axPos val="b"/>
        <c:numFmt formatCode="General" sourceLinked="1"/>
        <c:majorTickMark val="out"/>
        <c:minorTickMark val="none"/>
        <c:tickLblPos val="nextTo"/>
        <c:crossAx val="125153830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mn-M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LAST!$T$2</c:f>
              <c:strCache>
                <c:ptCount val="1"/>
                <c:pt idx="0">
                  <c:v>Үржүүлгийн 1 дэх жил, т</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LAST!$U$1:$X$1</c:f>
              <c:strCache>
                <c:ptCount val="4"/>
                <c:pt idx="0">
                  <c:v>2023 он</c:v>
                </c:pt>
                <c:pt idx="1">
                  <c:v>2024 он</c:v>
                </c:pt>
                <c:pt idx="2">
                  <c:v>2025 он</c:v>
                </c:pt>
                <c:pt idx="3">
                  <c:v>Нийт</c:v>
                </c:pt>
              </c:strCache>
            </c:strRef>
          </c:cat>
          <c:val>
            <c:numRef>
              <c:f>LAST!$U$2:$X$2</c:f>
              <c:numCache>
                <c:formatCode>General</c:formatCode>
                <c:ptCount val="4"/>
                <c:pt idx="0">
                  <c:v>2.9</c:v>
                </c:pt>
                <c:pt idx="1">
                  <c:v>7.3</c:v>
                </c:pt>
                <c:pt idx="2">
                  <c:v>9.8000000000000007</c:v>
                </c:pt>
                <c:pt idx="3">
                  <c:v>20</c:v>
                </c:pt>
              </c:numCache>
            </c:numRef>
          </c:val>
          <c:extLst>
            <c:ext xmlns:c16="http://schemas.microsoft.com/office/drawing/2014/chart" uri="{C3380CC4-5D6E-409C-BE32-E72D297353CC}">
              <c16:uniqueId val="{00000000-DE39-46DF-8226-38C15C3CCCC3}"/>
            </c:ext>
          </c:extLst>
        </c:ser>
        <c:ser>
          <c:idx val="1"/>
          <c:order val="1"/>
          <c:tx>
            <c:strRef>
              <c:f>LAST!$T$3</c:f>
              <c:strCache>
                <c:ptCount val="1"/>
                <c:pt idx="0">
                  <c:v>Үржүүлгийн 2 дэх жил, т</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LAST!$U$1:$X$1</c:f>
              <c:strCache>
                <c:ptCount val="4"/>
                <c:pt idx="0">
                  <c:v>2023 он</c:v>
                </c:pt>
                <c:pt idx="1">
                  <c:v>2024 он</c:v>
                </c:pt>
                <c:pt idx="2">
                  <c:v>2025 он</c:v>
                </c:pt>
                <c:pt idx="3">
                  <c:v>Нийт</c:v>
                </c:pt>
              </c:strCache>
            </c:strRef>
          </c:cat>
          <c:val>
            <c:numRef>
              <c:f>LAST!$U$3:$X$3</c:f>
              <c:numCache>
                <c:formatCode>General</c:formatCode>
                <c:ptCount val="4"/>
                <c:pt idx="0">
                  <c:v>12.1</c:v>
                </c:pt>
                <c:pt idx="1">
                  <c:v>25.9</c:v>
                </c:pt>
                <c:pt idx="2">
                  <c:v>65</c:v>
                </c:pt>
                <c:pt idx="3">
                  <c:v>103</c:v>
                </c:pt>
              </c:numCache>
            </c:numRef>
          </c:val>
          <c:extLst>
            <c:ext xmlns:c16="http://schemas.microsoft.com/office/drawing/2014/chart" uri="{C3380CC4-5D6E-409C-BE32-E72D297353CC}">
              <c16:uniqueId val="{00000001-DE39-46DF-8226-38C15C3CCCC3}"/>
            </c:ext>
          </c:extLst>
        </c:ser>
        <c:dLbls>
          <c:dLblPos val="outEnd"/>
          <c:showLegendKey val="0"/>
          <c:showVal val="1"/>
          <c:showCatName val="0"/>
          <c:showSerName val="0"/>
          <c:showPercent val="0"/>
          <c:showBubbleSize val="0"/>
        </c:dLbls>
        <c:gapWidth val="219"/>
        <c:overlap val="-27"/>
        <c:axId val="1609643472"/>
        <c:axId val="1609642640"/>
      </c:barChart>
      <c:catAx>
        <c:axId val="160964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609642640"/>
        <c:crosses val="autoZero"/>
        <c:auto val="1"/>
        <c:lblAlgn val="ctr"/>
        <c:lblOffset val="100"/>
        <c:noMultiLvlLbl val="0"/>
      </c:catAx>
      <c:valAx>
        <c:axId val="1609642640"/>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60964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bg1"/>
          </a:solidFill>
          <a:latin typeface="Times New Roman" panose="02020603050405020304" pitchFamily="18" charset="0"/>
          <a:cs typeface="Times New Roman" panose="02020603050405020304" pitchFamily="18" charset="0"/>
        </a:defRPr>
      </a:pPr>
      <a:endParaRPr lang="mn-M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LAST!$Z$2</c:f>
              <c:strCache>
                <c:ptCount val="1"/>
                <c:pt idx="0">
                  <c:v>Супер элит, т</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LAST!$AA$1:$AD$1</c:f>
              <c:strCache>
                <c:ptCount val="4"/>
                <c:pt idx="0">
                  <c:v>2023 он</c:v>
                </c:pt>
                <c:pt idx="1">
                  <c:v>2024 он</c:v>
                </c:pt>
                <c:pt idx="2">
                  <c:v>2025 он</c:v>
                </c:pt>
                <c:pt idx="3">
                  <c:v>Нийт</c:v>
                </c:pt>
              </c:strCache>
            </c:strRef>
          </c:cat>
          <c:val>
            <c:numRef>
              <c:f>LAST!$AA$2:$AD$2</c:f>
              <c:numCache>
                <c:formatCode>General</c:formatCode>
                <c:ptCount val="4"/>
                <c:pt idx="0">
                  <c:v>441.1</c:v>
                </c:pt>
                <c:pt idx="1">
                  <c:v>354.6</c:v>
                </c:pt>
                <c:pt idx="2">
                  <c:v>300</c:v>
                </c:pt>
                <c:pt idx="3">
                  <c:v>1095.7</c:v>
                </c:pt>
              </c:numCache>
            </c:numRef>
          </c:val>
          <c:extLst>
            <c:ext xmlns:c16="http://schemas.microsoft.com/office/drawing/2014/chart" uri="{C3380CC4-5D6E-409C-BE32-E72D297353CC}">
              <c16:uniqueId val="{00000000-5F5D-407A-8708-F61AEFC2AA7D}"/>
            </c:ext>
          </c:extLst>
        </c:ser>
        <c:ser>
          <c:idx val="1"/>
          <c:order val="1"/>
          <c:tx>
            <c:strRef>
              <c:f>LAST!$Z$3</c:f>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LAST!$AA$1:$AD$1</c:f>
              <c:strCache>
                <c:ptCount val="4"/>
                <c:pt idx="0">
                  <c:v>2023 он</c:v>
                </c:pt>
                <c:pt idx="1">
                  <c:v>2024 он</c:v>
                </c:pt>
                <c:pt idx="2">
                  <c:v>2025 он</c:v>
                </c:pt>
                <c:pt idx="3">
                  <c:v>Нийт</c:v>
                </c:pt>
              </c:strCache>
            </c:strRef>
          </c:cat>
          <c:val>
            <c:numRef>
              <c:f>LAST!$AA$3:$AD$3</c:f>
              <c:numCache>
                <c:formatCode>General</c:formatCode>
                <c:ptCount val="4"/>
              </c:numCache>
            </c:numRef>
          </c:val>
          <c:extLst>
            <c:ext xmlns:c16="http://schemas.microsoft.com/office/drawing/2014/chart" uri="{C3380CC4-5D6E-409C-BE32-E72D297353CC}">
              <c16:uniqueId val="{00000001-5F5D-407A-8708-F61AEFC2AA7D}"/>
            </c:ext>
          </c:extLst>
        </c:ser>
        <c:dLbls>
          <c:dLblPos val="outEnd"/>
          <c:showLegendKey val="0"/>
          <c:showVal val="1"/>
          <c:showCatName val="0"/>
          <c:showSerName val="0"/>
          <c:showPercent val="0"/>
          <c:showBubbleSize val="0"/>
        </c:dLbls>
        <c:gapWidth val="219"/>
        <c:overlap val="-27"/>
        <c:axId val="1916751264"/>
        <c:axId val="1916752096"/>
      </c:barChart>
      <c:catAx>
        <c:axId val="191675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916752096"/>
        <c:crosses val="autoZero"/>
        <c:auto val="1"/>
        <c:lblAlgn val="ctr"/>
        <c:lblOffset val="100"/>
        <c:noMultiLvlLbl val="0"/>
      </c:catAx>
      <c:valAx>
        <c:axId val="1916752096"/>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916751264"/>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bg1"/>
          </a:solidFill>
          <a:latin typeface="Times New Roman" panose="02020603050405020304" pitchFamily="18" charset="0"/>
          <a:cs typeface="Times New Roman" panose="02020603050405020304" pitchFamily="18" charset="0"/>
        </a:defRPr>
      </a:pPr>
      <a:endParaRPr lang="mn-MN"/>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mn-MN"/>
              <a:t>Дархан-144 сорт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bar"/>
        <c:grouping val="clustered"/>
        <c:varyColors val="0"/>
        <c:ser>
          <c:idx val="0"/>
          <c:order val="0"/>
          <c:tx>
            <c:strRef>
              <c:f>'дархан-144'!$C$1:$C$2</c:f>
              <c:strCache>
                <c:ptCount val="2"/>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'дархан-144'!$B$3:$B$6</c:f>
              <c:strCache>
                <c:ptCount val="4"/>
                <c:pt idx="0">
                  <c:v>Сэлэнгэ буудай, ХХК</c:v>
                </c:pt>
                <c:pt idx="1">
                  <c:v>Өгөөж мандал-Уул, ХХК</c:v>
                </c:pt>
                <c:pt idx="2">
                  <c:v>Төлүүжин, ХХК</c:v>
                </c:pt>
                <c:pt idx="3">
                  <c:v>Сант дулаан хайрхан, ХХК</c:v>
                </c:pt>
              </c:strCache>
            </c:strRef>
          </c:cat>
          <c:val>
            <c:numRef>
              <c:f>'дархан-144'!$C$3:$C$6</c:f>
              <c:numCache>
                <c:formatCode>General</c:formatCode>
                <c:ptCount val="4"/>
              </c:numCache>
            </c:numRef>
          </c:val>
          <c:extLst>
            <c:ext xmlns:c16="http://schemas.microsoft.com/office/drawing/2014/chart" uri="{C3380CC4-5D6E-409C-BE32-E72D297353CC}">
              <c16:uniqueId val="{00000000-81C6-4EFC-AF5F-F0FC86E6B386}"/>
            </c:ext>
          </c:extLst>
        </c:ser>
        <c:ser>
          <c:idx val="1"/>
          <c:order val="1"/>
          <c:tx>
            <c:strRef>
              <c:f>'дархан-144'!$D$1:$D$2</c:f>
              <c:strCache>
                <c:ptCount val="2"/>
                <c:pt idx="0">
                  <c:v>Нийт ургац, т</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'дархан-144'!$B$3:$B$6</c:f>
              <c:strCache>
                <c:ptCount val="4"/>
                <c:pt idx="0">
                  <c:v>Сэлэнгэ буудай, ХХК</c:v>
                </c:pt>
                <c:pt idx="1">
                  <c:v>Өгөөж мандал-Уул, ХХК</c:v>
                </c:pt>
                <c:pt idx="2">
                  <c:v>Төлүүжин, ХХК</c:v>
                </c:pt>
                <c:pt idx="3">
                  <c:v>Сант дулаан хайрхан, ХХК</c:v>
                </c:pt>
              </c:strCache>
            </c:strRef>
          </c:cat>
          <c:val>
            <c:numRef>
              <c:f>'дархан-144'!$D$3:$D$6</c:f>
              <c:numCache>
                <c:formatCode>General</c:formatCode>
                <c:ptCount val="4"/>
                <c:pt idx="0">
                  <c:v>157.80000000000001</c:v>
                </c:pt>
                <c:pt idx="1">
                  <c:v>2448</c:v>
                </c:pt>
                <c:pt idx="2">
                  <c:v>23.8</c:v>
                </c:pt>
                <c:pt idx="3">
                  <c:v>400</c:v>
                </c:pt>
              </c:numCache>
            </c:numRef>
          </c:val>
          <c:extLst>
            <c:ext xmlns:c16="http://schemas.microsoft.com/office/drawing/2014/chart" uri="{C3380CC4-5D6E-409C-BE32-E72D297353CC}">
              <c16:uniqueId val="{00000001-81C6-4EFC-AF5F-F0FC86E6B386}"/>
            </c:ext>
          </c:extLst>
        </c:ser>
        <c:dLbls>
          <c:dLblPos val="outEnd"/>
          <c:showLegendKey val="0"/>
          <c:showVal val="1"/>
          <c:showCatName val="0"/>
          <c:showSerName val="0"/>
          <c:showPercent val="0"/>
          <c:showBubbleSize val="0"/>
        </c:dLbls>
        <c:gapWidth val="182"/>
        <c:axId val="1160571616"/>
        <c:axId val="1160573968"/>
      </c:barChart>
      <c:catAx>
        <c:axId val="1160571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160573968"/>
        <c:crosses val="autoZero"/>
        <c:auto val="1"/>
        <c:lblAlgn val="ctr"/>
        <c:lblOffset val="100"/>
        <c:noMultiLvlLbl val="0"/>
      </c:catAx>
      <c:valAx>
        <c:axId val="1160573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160571616"/>
        <c:crosses val="autoZero"/>
        <c:crossBetween val="between"/>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Times New Roman" panose="02020603050405020304" pitchFamily="18" charset="0"/>
          <a:cs typeface="Times New Roman" panose="02020603050405020304" pitchFamily="18" charset="0"/>
        </a:defRPr>
      </a:pPr>
      <a:endParaRPr lang="mn-MN"/>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mn-MN"/>
              <a:t>Дархан-193 сорт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bar"/>
        <c:grouping val="clustered"/>
        <c:varyColors val="0"/>
        <c:ser>
          <c:idx val="0"/>
          <c:order val="0"/>
          <c:tx>
            <c:strRef>
              <c:f>'Дархан-193'!$H$1</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'Дархан-193'!$G$2:$G$4</c:f>
              <c:strCache>
                <c:ptCount val="2"/>
                <c:pt idx="0">
                  <c:v>Бадрал-Оргил, ХХК</c:v>
                </c:pt>
                <c:pt idx="1">
                  <c:v>Алтанзалаа, ХХК</c:v>
                </c:pt>
              </c:strCache>
            </c:strRef>
          </c:cat>
          <c:val>
            <c:numRef>
              <c:f>'Дархан-193'!$H$2:$H$4</c:f>
              <c:numCache>
                <c:formatCode>General</c:formatCode>
                <c:ptCount val="3"/>
              </c:numCache>
            </c:numRef>
          </c:val>
          <c:extLst>
            <c:ext xmlns:c16="http://schemas.microsoft.com/office/drawing/2014/chart" uri="{C3380CC4-5D6E-409C-BE32-E72D297353CC}">
              <c16:uniqueId val="{00000000-133D-4F63-98A7-2E22BE2F20B8}"/>
            </c:ext>
          </c:extLst>
        </c:ser>
        <c:ser>
          <c:idx val="1"/>
          <c:order val="1"/>
          <c:tx>
            <c:strRef>
              <c:f>'Дархан-193'!$I$1</c:f>
              <c:strCache>
                <c:ptCount val="1"/>
                <c:pt idx="0">
                  <c:v>Нийт ургац, т</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'Дархан-193'!$G$2:$G$4</c:f>
              <c:strCache>
                <c:ptCount val="2"/>
                <c:pt idx="0">
                  <c:v>Бадрал-Оргил, ХХК</c:v>
                </c:pt>
                <c:pt idx="1">
                  <c:v>Алтанзалаа, ХХК</c:v>
                </c:pt>
              </c:strCache>
            </c:strRef>
          </c:cat>
          <c:val>
            <c:numRef>
              <c:f>'Дархан-193'!$I$2:$I$4</c:f>
              <c:numCache>
                <c:formatCode>General</c:formatCode>
                <c:ptCount val="3"/>
                <c:pt idx="0">
                  <c:v>107.1</c:v>
                </c:pt>
                <c:pt idx="1">
                  <c:v>419.94</c:v>
                </c:pt>
              </c:numCache>
            </c:numRef>
          </c:val>
          <c:extLst>
            <c:ext xmlns:c16="http://schemas.microsoft.com/office/drawing/2014/chart" uri="{C3380CC4-5D6E-409C-BE32-E72D297353CC}">
              <c16:uniqueId val="{00000001-133D-4F63-98A7-2E22BE2F20B8}"/>
            </c:ext>
          </c:extLst>
        </c:ser>
        <c:dLbls>
          <c:dLblPos val="outEnd"/>
          <c:showLegendKey val="0"/>
          <c:showVal val="1"/>
          <c:showCatName val="0"/>
          <c:showSerName val="0"/>
          <c:showPercent val="0"/>
          <c:showBubbleSize val="0"/>
        </c:dLbls>
        <c:gapWidth val="182"/>
        <c:axId val="1160575536"/>
        <c:axId val="1160569264"/>
      </c:barChart>
      <c:catAx>
        <c:axId val="1160575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160569264"/>
        <c:crosses val="autoZero"/>
        <c:auto val="1"/>
        <c:lblAlgn val="ctr"/>
        <c:lblOffset val="100"/>
        <c:noMultiLvlLbl val="0"/>
      </c:catAx>
      <c:valAx>
        <c:axId val="11605692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1160575536"/>
        <c:crosses val="autoZero"/>
        <c:crossBetween val="between"/>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Times New Roman" panose="02020603050405020304" pitchFamily="18" charset="0"/>
          <a:cs typeface="Times New Roman" panose="02020603050405020304" pitchFamily="18" charset="0"/>
        </a:defRPr>
      </a:pPr>
      <a:endParaRPr lang="mn-M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bg1"/>
                </a:solidFill>
                <a:latin typeface="Bahnschrift" panose="020B0502040204020203" pitchFamily="34" charset="0"/>
                <a:ea typeface="+mn-ea"/>
                <a:cs typeface="Arial" panose="020B0604020202020204" pitchFamily="34" charset="0"/>
              </a:defRPr>
            </a:pPr>
            <a:r>
              <a:rPr lang="mn-MN"/>
              <a:t>Төмс</a:t>
            </a:r>
            <a:endParaRPr lang="en-US"/>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bg1"/>
              </a:solidFill>
              <a:latin typeface="Bahnschrift" panose="020B0502040204020203" pitchFamily="34" charset="0"/>
              <a:ea typeface="+mn-ea"/>
              <a:cs typeface="Arial" panose="020B0604020202020204" pitchFamily="34" charset="0"/>
            </a:defRPr>
          </a:pPr>
          <a:endParaRPr lang="en-US"/>
        </a:p>
      </c:txPr>
    </c:title>
    <c:autoTitleDeleted val="0"/>
    <c:plotArea>
      <c:layout>
        <c:manualLayout>
          <c:layoutTarget val="inner"/>
          <c:xMode val="edge"/>
          <c:yMode val="edge"/>
          <c:x val="0.16312954087260831"/>
          <c:y val="0.1824365704286964"/>
          <c:w val="0.7491888242230591"/>
          <c:h val="0.69367253572470111"/>
        </c:manualLayout>
      </c:layout>
      <c:lineChart>
        <c:grouping val="stacked"/>
        <c:varyColors val="0"/>
        <c:ser>
          <c:idx val="0"/>
          <c:order val="0"/>
          <c:tx>
            <c:strRef>
              <c:f>Sheet1!$B$1</c:f>
              <c:strCache>
                <c:ptCount val="1"/>
                <c:pt idx="0">
                  <c:v>Y-Values</c:v>
                </c:pt>
              </c:strCache>
            </c:strRef>
          </c:tx>
          <c:spPr>
            <a:ln w="28575" cap="rnd">
              <a:solidFill>
                <a:srgbClr val="FFC000"/>
              </a:solidFill>
              <a:round/>
            </a:ln>
            <a:effectLst/>
          </c:spPr>
          <c:marker>
            <c:symbol val="none"/>
          </c:marker>
          <c:dLbls>
            <c:dLbl>
              <c:idx val="1"/>
              <c:layout>
                <c:manualLayout>
                  <c:x val="-4.8548002997055438E-2"/>
                  <c:y val="-8.5713612432725766E-2"/>
                </c:manualLayout>
              </c:layout>
              <c:showLegendKey val="0"/>
              <c:showVal val="1"/>
              <c:showCatName val="0"/>
              <c:showSerName val="0"/>
              <c:showPercent val="0"/>
              <c:showBubbleSize val="0"/>
              <c:extLst>
                <c:ext xmlns:c15="http://schemas.microsoft.com/office/drawing/2012/chart" uri="{CE6537A1-D6FC-4f65-9D91-7224C49458BB}">
                  <c15:layout>
                    <c:manualLayout>
                      <c:w val="0.18800986928447688"/>
                      <c:h val="0.10750606966594643"/>
                    </c:manualLayout>
                  </c15:layout>
                </c:ext>
                <c:ext xmlns:c16="http://schemas.microsoft.com/office/drawing/2014/chart" uri="{C3380CC4-5D6E-409C-BE32-E72D297353CC}">
                  <c16:uniqueId val="{00000000-F848-4A2B-83F5-CB4C945A6067}"/>
                </c:ext>
              </c:extLst>
            </c:dLbl>
            <c:dLbl>
              <c:idx val="5"/>
              <c:tx>
                <c:rich>
                  <a:bodyPr/>
                  <a:lstStyle/>
                  <a:p>
                    <a:r>
                      <a:rPr lang="en-US"/>
                      <a:t>114.1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6F1-4658-8212-03A354A27286}"/>
                </c:ext>
              </c:extLst>
            </c:dLbl>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2020</c:v>
                </c:pt>
                <c:pt idx="1">
                  <c:v>2021</c:v>
                </c:pt>
                <c:pt idx="2">
                  <c:v>2022</c:v>
                </c:pt>
                <c:pt idx="3">
                  <c:v>2023</c:v>
                </c:pt>
                <c:pt idx="4">
                  <c:v>2024</c:v>
                </c:pt>
                <c:pt idx="5">
                  <c:v>2025</c:v>
                </c:pt>
              </c:numCache>
            </c:numRef>
          </c:cat>
          <c:val>
            <c:numRef>
              <c:f>Sheet1!$B$2:$B$7</c:f>
              <c:numCache>
                <c:formatCode>0.0</c:formatCode>
                <c:ptCount val="6"/>
                <c:pt idx="0" formatCode="General">
                  <c:v>244.3</c:v>
                </c:pt>
                <c:pt idx="1">
                  <c:v>182.6</c:v>
                </c:pt>
                <c:pt idx="2" formatCode="General">
                  <c:v>214</c:v>
                </c:pt>
                <c:pt idx="3" formatCode="General">
                  <c:v>179.4</c:v>
                </c:pt>
                <c:pt idx="4" formatCode="General">
                  <c:v>251.4</c:v>
                </c:pt>
                <c:pt idx="5" formatCode="General">
                  <c:v>108.5</c:v>
                </c:pt>
              </c:numCache>
            </c:numRef>
          </c:val>
          <c:smooth val="0"/>
          <c:extLst>
            <c:ext xmlns:c16="http://schemas.microsoft.com/office/drawing/2014/chart" uri="{C3380CC4-5D6E-409C-BE32-E72D297353CC}">
              <c16:uniqueId val="{00000001-F848-4A2B-83F5-CB4C945A6067}"/>
            </c:ext>
          </c:extLst>
        </c:ser>
        <c:dLbls>
          <c:showLegendKey val="0"/>
          <c:showVal val="0"/>
          <c:showCatName val="0"/>
          <c:showSerName val="0"/>
          <c:showPercent val="0"/>
          <c:showBubbleSize val="0"/>
        </c:dLbls>
        <c:smooth val="0"/>
        <c:axId val="843653640"/>
        <c:axId val="843654720"/>
      </c:lineChart>
      <c:catAx>
        <c:axId val="843653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4720"/>
        <c:crosses val="autoZero"/>
        <c:auto val="1"/>
        <c:lblAlgn val="ctr"/>
        <c:lblOffset val="100"/>
        <c:noMultiLvlLbl val="1"/>
      </c:catAx>
      <c:valAx>
        <c:axId val="843654720"/>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3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b="1">
          <a:solidFill>
            <a:schemeClr val="bg1"/>
          </a:solidFill>
          <a:latin typeface="Bahnschrift" panose="020B0502040204020203" pitchFamily="34" charset="0"/>
          <a:cs typeface="Arial" panose="020B0604020202020204" pitchFamily="34" charset="0"/>
        </a:defRPr>
      </a:pPr>
      <a:endParaRPr lang="mn-M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mn-MN">
                <a:latin typeface="Times New Roman" panose="02020603050405020304" pitchFamily="18" charset="0"/>
                <a:cs typeface="Times New Roman" panose="02020603050405020304" pitchFamily="18" charset="0"/>
              </a:rPr>
              <a:t>Хүнсний ногоо</a:t>
            </a:r>
            <a:endParaRPr lang="en-US">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cked"/>
        <c:varyColors val="0"/>
        <c:ser>
          <c:idx val="0"/>
          <c:order val="0"/>
          <c:tx>
            <c:strRef>
              <c:f>Sheet1!$B$1</c:f>
              <c:strCache>
                <c:ptCount val="1"/>
                <c:pt idx="0">
                  <c:v>Y-Values</c:v>
                </c:pt>
              </c:strCache>
            </c:strRef>
          </c:tx>
          <c:spPr>
            <a:ln w="28575" cap="rnd">
              <a:solidFill>
                <a:srgbClr val="FFC000"/>
              </a:solidFill>
              <a:round/>
            </a:ln>
            <a:effectLst/>
          </c:spPr>
          <c:marker>
            <c:symbol val="none"/>
          </c:marker>
          <c:dLbls>
            <c:dLbl>
              <c:idx val="1"/>
              <c:layout>
                <c:manualLayout>
                  <c:x val="-4.8548002997055438E-2"/>
                  <c:y val="-8.571361243272576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8800986928447688"/>
                      <c:h val="0.10750606966594643"/>
                    </c:manualLayout>
                  </c15:layout>
                </c:ext>
                <c:ext xmlns:c16="http://schemas.microsoft.com/office/drawing/2014/chart" uri="{C3380CC4-5D6E-409C-BE32-E72D297353CC}">
                  <c16:uniqueId val="{00000000-0920-486F-873F-1731FBF37DBC}"/>
                </c:ext>
              </c:extLst>
            </c:dLbl>
            <c:dLbl>
              <c:idx val="5"/>
              <c:tx>
                <c:rich>
                  <a:bodyPr/>
                  <a:lstStyle/>
                  <a:p>
                    <a:r>
                      <a:rPr lang="en-US"/>
                      <a:t>239.8</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23B-459A-A580-F5E8FFF2573F}"/>
                </c:ext>
              </c:extLst>
            </c:dLbl>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2020</c:v>
                </c:pt>
                <c:pt idx="1">
                  <c:v>2021</c:v>
                </c:pt>
                <c:pt idx="2">
                  <c:v>2022</c:v>
                </c:pt>
                <c:pt idx="3">
                  <c:v>2023</c:v>
                </c:pt>
                <c:pt idx="4">
                  <c:v>2024</c:v>
                </c:pt>
                <c:pt idx="5">
                  <c:v>2025</c:v>
                </c:pt>
              </c:numCache>
            </c:numRef>
          </c:cat>
          <c:val>
            <c:numRef>
              <c:f>Sheet1!$B$2:$B$7</c:f>
              <c:numCache>
                <c:formatCode>General</c:formatCode>
                <c:ptCount val="6"/>
                <c:pt idx="0">
                  <c:v>121.2</c:v>
                </c:pt>
                <c:pt idx="1">
                  <c:v>121.7</c:v>
                </c:pt>
                <c:pt idx="2">
                  <c:v>148.9</c:v>
                </c:pt>
                <c:pt idx="3">
                  <c:v>208.4</c:v>
                </c:pt>
                <c:pt idx="4">
                  <c:v>282.3</c:v>
                </c:pt>
                <c:pt idx="5">
                  <c:v>208.6</c:v>
                </c:pt>
              </c:numCache>
            </c:numRef>
          </c:val>
          <c:smooth val="1"/>
          <c:extLst>
            <c:ext xmlns:c16="http://schemas.microsoft.com/office/drawing/2014/chart" uri="{C3380CC4-5D6E-409C-BE32-E72D297353CC}">
              <c16:uniqueId val="{00000001-0920-486F-873F-1731FBF37DBC}"/>
            </c:ext>
          </c:extLst>
        </c:ser>
        <c:dLbls>
          <c:showLegendKey val="0"/>
          <c:showVal val="0"/>
          <c:showCatName val="0"/>
          <c:showSerName val="0"/>
          <c:showPercent val="0"/>
          <c:showBubbleSize val="0"/>
        </c:dLbls>
        <c:smooth val="0"/>
        <c:axId val="843653640"/>
        <c:axId val="843654720"/>
      </c:lineChart>
      <c:catAx>
        <c:axId val="843653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4720"/>
        <c:crosses val="autoZero"/>
        <c:auto val="1"/>
        <c:lblAlgn val="ctr"/>
        <c:lblOffset val="100"/>
        <c:noMultiLvlLbl val="1"/>
      </c:catAx>
      <c:valAx>
        <c:axId val="843654720"/>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3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b="1">
          <a:solidFill>
            <a:schemeClr val="bg1"/>
          </a:solidFill>
          <a:latin typeface="Bahnschrift" panose="020B0502040204020203" pitchFamily="34" charset="0"/>
          <a:cs typeface="Arial" panose="020B0604020202020204" pitchFamily="34" charset="0"/>
        </a:defRPr>
      </a:pPr>
      <a:endParaRPr lang="mn-M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mn-MN">
                <a:latin typeface="Times New Roman" panose="02020603050405020304" pitchFamily="18" charset="0"/>
                <a:cs typeface="Times New Roman" panose="02020603050405020304" pitchFamily="18" charset="0"/>
              </a:rPr>
              <a:t>Таримал тэжээл</a:t>
            </a:r>
            <a:endParaRPr lang="en-US">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6312954087260831"/>
          <c:y val="0.18319638263466972"/>
          <c:w val="0.7486006504621705"/>
          <c:h val="0.69239674246771155"/>
        </c:manualLayout>
      </c:layout>
      <c:lineChart>
        <c:grouping val="stacked"/>
        <c:varyColors val="0"/>
        <c:ser>
          <c:idx val="0"/>
          <c:order val="0"/>
          <c:tx>
            <c:strRef>
              <c:f>Sheet1!$B$1</c:f>
              <c:strCache>
                <c:ptCount val="1"/>
                <c:pt idx="0">
                  <c:v>Y-Values</c:v>
                </c:pt>
              </c:strCache>
            </c:strRef>
          </c:tx>
          <c:spPr>
            <a:ln w="28575" cap="rnd">
              <a:solidFill>
                <a:srgbClr val="FFC000"/>
              </a:solidFill>
              <a:round/>
            </a:ln>
            <a:effectLst/>
          </c:spPr>
          <c:marker>
            <c:symbol val="none"/>
          </c:marker>
          <c:dLbls>
            <c:dLbl>
              <c:idx val="1"/>
              <c:layout>
                <c:manualLayout>
                  <c:x val="-4.8548002997055438E-2"/>
                  <c:y val="-8.571361243272576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8800986928447688"/>
                      <c:h val="0.10750606966594643"/>
                    </c:manualLayout>
                  </c15:layout>
                </c:ext>
                <c:ext xmlns:c16="http://schemas.microsoft.com/office/drawing/2014/chart" uri="{C3380CC4-5D6E-409C-BE32-E72D297353CC}">
                  <c16:uniqueId val="{00000000-7EFD-4CB0-B329-A7D90B56F757}"/>
                </c:ext>
              </c:extLst>
            </c:dLbl>
            <c:dLbl>
              <c:idx val="5"/>
              <c:tx>
                <c:rich>
                  <a:bodyPr/>
                  <a:lstStyle/>
                  <a:p>
                    <a:r>
                      <a:rPr lang="en-US"/>
                      <a:t>198,2</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E09-4F06-ACE6-9EC0FE0D77F7}"/>
                </c:ext>
              </c:extLst>
            </c:dLbl>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Bahnschrift" panose="020B0502040204020203" pitchFamily="34" charset="0"/>
                    <a:ea typeface="+mn-ea"/>
                    <a:cs typeface="Arial" panose="020B0604020202020204" pitchFamily="34" charset="0"/>
                  </a:defRPr>
                </a:pPr>
                <a:endParaRPr lang="mn-M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2020</c:v>
                </c:pt>
                <c:pt idx="1">
                  <c:v>2021</c:v>
                </c:pt>
                <c:pt idx="2">
                  <c:v>2022</c:v>
                </c:pt>
                <c:pt idx="3">
                  <c:v>2023</c:v>
                </c:pt>
                <c:pt idx="4">
                  <c:v>2024</c:v>
                </c:pt>
                <c:pt idx="5">
                  <c:v>2025</c:v>
                </c:pt>
              </c:numCache>
            </c:numRef>
          </c:cat>
          <c:val>
            <c:numRef>
              <c:f>Sheet1!$B$2:$B$7</c:f>
              <c:numCache>
                <c:formatCode>General</c:formatCode>
                <c:ptCount val="6"/>
                <c:pt idx="0">
                  <c:v>182.1</c:v>
                </c:pt>
                <c:pt idx="1">
                  <c:v>293.7</c:v>
                </c:pt>
                <c:pt idx="2">
                  <c:v>171.2</c:v>
                </c:pt>
                <c:pt idx="3">
                  <c:v>258.2</c:v>
                </c:pt>
                <c:pt idx="4">
                  <c:v>259.2</c:v>
                </c:pt>
                <c:pt idx="5">
                  <c:v>146.5</c:v>
                </c:pt>
              </c:numCache>
            </c:numRef>
          </c:val>
          <c:smooth val="1"/>
          <c:extLst>
            <c:ext xmlns:c16="http://schemas.microsoft.com/office/drawing/2014/chart" uri="{C3380CC4-5D6E-409C-BE32-E72D297353CC}">
              <c16:uniqueId val="{00000001-7EFD-4CB0-B329-A7D90B56F757}"/>
            </c:ext>
          </c:extLst>
        </c:ser>
        <c:dLbls>
          <c:showLegendKey val="0"/>
          <c:showVal val="0"/>
          <c:showCatName val="0"/>
          <c:showSerName val="0"/>
          <c:showPercent val="0"/>
          <c:showBubbleSize val="0"/>
        </c:dLbls>
        <c:smooth val="0"/>
        <c:axId val="843653640"/>
        <c:axId val="843654720"/>
      </c:lineChart>
      <c:catAx>
        <c:axId val="843653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4720"/>
        <c:crosses val="autoZero"/>
        <c:auto val="1"/>
        <c:lblAlgn val="ctr"/>
        <c:lblOffset val="100"/>
        <c:noMultiLvlLbl val="1"/>
      </c:catAx>
      <c:valAx>
        <c:axId val="843654720"/>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3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b="1">
          <a:solidFill>
            <a:schemeClr val="bg1"/>
          </a:solidFill>
          <a:latin typeface="Bahnschrift" panose="020B0502040204020203" pitchFamily="34" charset="0"/>
          <a:cs typeface="Arial" panose="020B0604020202020204" pitchFamily="34" charset="0"/>
        </a:defRPr>
      </a:pPr>
      <a:endParaRPr lang="mn-M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mn-MN" dirty="0">
                <a:latin typeface="Times New Roman" panose="02020603050405020304" pitchFamily="18" charset="0"/>
                <a:cs typeface="Times New Roman" panose="02020603050405020304" pitchFamily="18" charset="0"/>
              </a:rPr>
              <a:t>Үр тариа</a:t>
            </a:r>
            <a:endParaRPr lang="en-US"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4620946897414808"/>
          <c:y val="0.18900752153553171"/>
          <c:w val="0.77483817131769372"/>
          <c:h val="0.68658560356684961"/>
        </c:manualLayout>
      </c:layout>
      <c:lineChart>
        <c:grouping val="stacked"/>
        <c:varyColors val="0"/>
        <c:ser>
          <c:idx val="0"/>
          <c:order val="0"/>
          <c:tx>
            <c:strRef>
              <c:f>Sheet1!$B$1</c:f>
              <c:strCache>
                <c:ptCount val="1"/>
                <c:pt idx="0">
                  <c:v>Y-Values</c:v>
                </c:pt>
              </c:strCache>
            </c:strRef>
          </c:tx>
          <c:spPr>
            <a:ln w="28575" cap="rnd">
              <a:solidFill>
                <a:srgbClr val="FFC000"/>
              </a:solidFill>
              <a:round/>
            </a:ln>
            <a:effectLst/>
          </c:spPr>
          <c:marker>
            <c:symbol val="none"/>
          </c:marker>
          <c:dLbls>
            <c:dLbl>
              <c:idx val="1"/>
              <c:layout>
                <c:manualLayout>
                  <c:x val="-4.8548002997055438E-2"/>
                  <c:y val="-8.5713612432725766E-2"/>
                </c:manualLayout>
              </c:layout>
              <c:showLegendKey val="0"/>
              <c:showVal val="1"/>
              <c:showCatName val="0"/>
              <c:showSerName val="0"/>
              <c:showPercent val="0"/>
              <c:showBubbleSize val="0"/>
              <c:extLst>
                <c:ext xmlns:c15="http://schemas.microsoft.com/office/drawing/2012/chart" uri="{CE6537A1-D6FC-4f65-9D91-7224C49458BB}">
                  <c15:layout>
                    <c:manualLayout>
                      <c:w val="0.18800986928447688"/>
                      <c:h val="0.10750606966594643"/>
                    </c:manualLayout>
                  </c15:layout>
                </c:ext>
                <c:ext xmlns:c16="http://schemas.microsoft.com/office/drawing/2014/chart" uri="{C3380CC4-5D6E-409C-BE32-E72D297353CC}">
                  <c16:uniqueId val="{00000000-A23E-4EEF-A4F3-1241E020C335}"/>
                </c:ext>
              </c:extLst>
            </c:dLbl>
            <c:dLbl>
              <c:idx val="4"/>
              <c:layout>
                <c:manualLayout>
                  <c:x val="1.0874921702704373E-2"/>
                  <c:y val="0"/>
                </c:manualLayout>
              </c:layout>
              <c:tx>
                <c:rich>
                  <a:bodyPr/>
                  <a:lstStyle/>
                  <a:p>
                    <a:r>
                      <a:rPr lang="en-US" dirty="0"/>
                      <a:t>267.5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FA7-4D3C-B671-D25E3C06B3E2}"/>
                </c:ext>
              </c:extLst>
            </c:dLbl>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Sheet1!$A$3:$A$7</c:f>
              <c:numCache>
                <c:formatCode>General</c:formatCode>
                <c:ptCount val="5"/>
                <c:pt idx="0">
                  <c:v>2021</c:v>
                </c:pt>
                <c:pt idx="1">
                  <c:v>2022</c:v>
                </c:pt>
                <c:pt idx="2">
                  <c:v>2023</c:v>
                </c:pt>
                <c:pt idx="3">
                  <c:v>2024</c:v>
                </c:pt>
                <c:pt idx="4">
                  <c:v>2025</c:v>
                </c:pt>
              </c:numCache>
            </c:numRef>
          </c:cat>
          <c:val>
            <c:numRef>
              <c:f>Sheet1!$B$3:$B$7</c:f>
              <c:numCache>
                <c:formatCode>General</c:formatCode>
                <c:ptCount val="5"/>
                <c:pt idx="0">
                  <c:v>614.5</c:v>
                </c:pt>
                <c:pt idx="1">
                  <c:v>428.6</c:v>
                </c:pt>
                <c:pt idx="2">
                  <c:v>470.3</c:v>
                </c:pt>
                <c:pt idx="3">
                  <c:v>443.2</c:v>
                </c:pt>
                <c:pt idx="4">
                  <c:v>252.3</c:v>
                </c:pt>
              </c:numCache>
            </c:numRef>
          </c:val>
          <c:smooth val="1"/>
          <c:extLst>
            <c:ext xmlns:c16="http://schemas.microsoft.com/office/drawing/2014/chart" uri="{C3380CC4-5D6E-409C-BE32-E72D297353CC}">
              <c16:uniqueId val="{00000001-A23E-4EEF-A4F3-1241E020C335}"/>
            </c:ext>
          </c:extLst>
        </c:ser>
        <c:dLbls>
          <c:showLegendKey val="0"/>
          <c:showVal val="0"/>
          <c:showCatName val="0"/>
          <c:showSerName val="0"/>
          <c:showPercent val="0"/>
          <c:showBubbleSize val="0"/>
        </c:dLbls>
        <c:smooth val="0"/>
        <c:axId val="843653640"/>
        <c:axId val="843654720"/>
      </c:lineChart>
      <c:catAx>
        <c:axId val="843653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4720"/>
        <c:crosses val="autoZero"/>
        <c:auto val="1"/>
        <c:lblAlgn val="ctr"/>
        <c:lblOffset val="100"/>
        <c:noMultiLvlLbl val="1"/>
      </c:catAx>
      <c:valAx>
        <c:axId val="843654720"/>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3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b="1">
          <a:solidFill>
            <a:schemeClr val="bg1"/>
          </a:solidFill>
          <a:latin typeface="Bahnschrift" panose="020B0502040204020203" pitchFamily="34" charset="0"/>
          <a:cs typeface="Arial" panose="020B0604020202020204" pitchFamily="34" charset="0"/>
        </a:defRPr>
      </a:pPr>
      <a:endParaRPr lang="mn-M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mn-MN" sz="960" b="1" i="0" u="none" strike="noStrike" kern="1200" spc="0" baseline="0" dirty="0">
                <a:solidFill>
                  <a:prstClr val="white"/>
                </a:solidFill>
                <a:latin typeface="Times New Roman" panose="02020603050405020304" pitchFamily="18" charset="0"/>
                <a:cs typeface="Times New Roman" panose="02020603050405020304" pitchFamily="18" charset="0"/>
              </a:rPr>
              <a:t>Техникийн ургамал</a:t>
            </a:r>
            <a:endParaRPr lang="en-US" sz="960" b="1" i="0" u="none" strike="noStrike" kern="1200" spc="0" baseline="0" dirty="0">
              <a:solidFill>
                <a:prstClr val="white"/>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cked"/>
        <c:varyColors val="0"/>
        <c:ser>
          <c:idx val="0"/>
          <c:order val="0"/>
          <c:tx>
            <c:strRef>
              <c:f>Sheet1!$B$1</c:f>
              <c:strCache>
                <c:ptCount val="1"/>
                <c:pt idx="0">
                  <c:v>Y-Values</c:v>
                </c:pt>
              </c:strCache>
            </c:strRef>
          </c:tx>
          <c:spPr>
            <a:ln w="28575" cap="rnd">
              <a:solidFill>
                <a:srgbClr val="FFC000"/>
              </a:solidFill>
              <a:round/>
            </a:ln>
            <a:effectLst/>
          </c:spPr>
          <c:marker>
            <c:symbol val="none"/>
          </c:marker>
          <c:dLbls>
            <c:dLbl>
              <c:idx val="1"/>
              <c:layout>
                <c:manualLayout>
                  <c:x val="-4.8548002997055438E-2"/>
                  <c:y val="-8.571361243272576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8800986928447688"/>
                      <c:h val="0.10750606966594643"/>
                    </c:manualLayout>
                  </c15:layout>
                </c:ext>
                <c:ext xmlns:c16="http://schemas.microsoft.com/office/drawing/2014/chart" uri="{C3380CC4-5D6E-409C-BE32-E72D297353CC}">
                  <c16:uniqueId val="{00000000-7731-4423-AF53-39AB3146A4E0}"/>
                </c:ext>
              </c:extLst>
            </c:dLbl>
            <c:dLbl>
              <c:idx val="5"/>
              <c:tx>
                <c:rich>
                  <a:bodyPr/>
                  <a:lstStyle/>
                  <a:p>
                    <a:r>
                      <a:rPr lang="en-US"/>
                      <a:t>31,5</a:t>
                    </a:r>
                    <a:endParaRPr lang="en-US"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798-4F8C-8F17-7B68F6E6B076}"/>
                </c:ext>
              </c:extLst>
            </c:dLbl>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2020</c:v>
                </c:pt>
                <c:pt idx="1">
                  <c:v>2021</c:v>
                </c:pt>
                <c:pt idx="2">
                  <c:v>2022</c:v>
                </c:pt>
                <c:pt idx="3">
                  <c:v>2023</c:v>
                </c:pt>
                <c:pt idx="4">
                  <c:v>2024</c:v>
                </c:pt>
                <c:pt idx="5">
                  <c:v>2025</c:v>
                </c:pt>
              </c:numCache>
            </c:numRef>
          </c:cat>
          <c:val>
            <c:numRef>
              <c:f>Sheet1!$B$2:$B$7</c:f>
              <c:numCache>
                <c:formatCode>General</c:formatCode>
                <c:ptCount val="6"/>
                <c:pt idx="0">
                  <c:v>22.6</c:v>
                </c:pt>
                <c:pt idx="1">
                  <c:v>52.3</c:v>
                </c:pt>
                <c:pt idx="2">
                  <c:v>49.2</c:v>
                </c:pt>
                <c:pt idx="3">
                  <c:v>55.4</c:v>
                </c:pt>
                <c:pt idx="4">
                  <c:v>17.399999999999999</c:v>
                </c:pt>
                <c:pt idx="5">
                  <c:v>27.4</c:v>
                </c:pt>
              </c:numCache>
            </c:numRef>
          </c:val>
          <c:smooth val="1"/>
          <c:extLst>
            <c:ext xmlns:c16="http://schemas.microsoft.com/office/drawing/2014/chart" uri="{C3380CC4-5D6E-409C-BE32-E72D297353CC}">
              <c16:uniqueId val="{00000001-7731-4423-AF53-39AB3146A4E0}"/>
            </c:ext>
          </c:extLst>
        </c:ser>
        <c:dLbls>
          <c:showLegendKey val="0"/>
          <c:showVal val="0"/>
          <c:showCatName val="0"/>
          <c:showSerName val="0"/>
          <c:showPercent val="0"/>
          <c:showBubbleSize val="0"/>
        </c:dLbls>
        <c:smooth val="0"/>
        <c:axId val="843653640"/>
        <c:axId val="843654720"/>
      </c:lineChart>
      <c:catAx>
        <c:axId val="843653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4720"/>
        <c:crosses val="autoZero"/>
        <c:auto val="1"/>
        <c:lblAlgn val="ctr"/>
        <c:lblOffset val="100"/>
        <c:noMultiLvlLbl val="1"/>
      </c:catAx>
      <c:valAx>
        <c:axId val="843654720"/>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3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b="1">
          <a:solidFill>
            <a:schemeClr val="bg1"/>
          </a:solidFill>
          <a:latin typeface="Bahnschrift" panose="020B0502040204020203" pitchFamily="34" charset="0"/>
          <a:cs typeface="Arial" panose="020B0604020202020204" pitchFamily="34" charset="0"/>
        </a:defRPr>
      </a:pPr>
      <a:endParaRPr lang="mn-M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mn-MN" sz="1200"/>
              <a:t>Үр тариа</a:t>
            </a:r>
            <a:endParaRPr lang="en-US" sz="120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7967549879934228"/>
          <c:y val="0.18947630482458622"/>
          <c:w val="0.73868510160325296"/>
          <c:h val="0.67679006701505751"/>
        </c:manualLayout>
      </c:layout>
      <c:lineChart>
        <c:grouping val="standard"/>
        <c:varyColors val="0"/>
        <c:ser>
          <c:idx val="0"/>
          <c:order val="0"/>
          <c:tx>
            <c:strRef>
              <c:f>Sheet1!$B$1</c:f>
              <c:strCache>
                <c:ptCount val="1"/>
                <c:pt idx="0">
                  <c:v>Y-Values</c:v>
                </c:pt>
              </c:strCache>
            </c:strRef>
          </c:tx>
          <c:spPr>
            <a:ln w="19050" cap="rnd">
              <a:solidFill>
                <a:srgbClr val="FFC000"/>
              </a:solidFill>
              <a:round/>
            </a:ln>
            <a:effectLst/>
          </c:spPr>
          <c:marker>
            <c:symbol val="none"/>
          </c:marker>
          <c:dLbls>
            <c:dLbl>
              <c:idx val="2"/>
              <c:layout>
                <c:manualLayout>
                  <c:x val="-0.10597392590877686"/>
                  <c:y val="-0.10895816803617368"/>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8800986928447688"/>
                      <c:h val="0.10750606966594643"/>
                    </c:manualLayout>
                  </c15:layout>
                </c:ext>
                <c:ext xmlns:c16="http://schemas.microsoft.com/office/drawing/2014/chart" uri="{C3380CC4-5D6E-409C-BE32-E72D297353CC}">
                  <c16:uniqueId val="{00000000-993D-47CD-8E7C-85DF8700AC5D}"/>
                </c:ext>
              </c:extLst>
            </c:dLbl>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2020</c:v>
                </c:pt>
                <c:pt idx="1">
                  <c:v>2021</c:v>
                </c:pt>
                <c:pt idx="2">
                  <c:v>2022</c:v>
                </c:pt>
                <c:pt idx="3">
                  <c:v>2023</c:v>
                </c:pt>
                <c:pt idx="4">
                  <c:v>2024</c:v>
                </c:pt>
                <c:pt idx="5">
                  <c:v>2025</c:v>
                </c:pt>
              </c:numCache>
            </c:numRef>
          </c:cat>
          <c:val>
            <c:numRef>
              <c:f>Sheet1!$B$2:$B$7</c:f>
              <c:numCache>
                <c:formatCode>General</c:formatCode>
                <c:ptCount val="6"/>
                <c:pt idx="0">
                  <c:v>407.9</c:v>
                </c:pt>
                <c:pt idx="1">
                  <c:v>432.6</c:v>
                </c:pt>
                <c:pt idx="2">
                  <c:v>385.1</c:v>
                </c:pt>
                <c:pt idx="3">
                  <c:v>363.1</c:v>
                </c:pt>
                <c:pt idx="4">
                  <c:v>354.4</c:v>
                </c:pt>
                <c:pt idx="5">
                  <c:v>311.60000000000002</c:v>
                </c:pt>
              </c:numCache>
            </c:numRef>
          </c:val>
          <c:smooth val="0"/>
          <c:extLst>
            <c:ext xmlns:c16="http://schemas.microsoft.com/office/drawing/2014/chart" uri="{C3380CC4-5D6E-409C-BE32-E72D297353CC}">
              <c16:uniqueId val="{00000001-993D-47CD-8E7C-85DF8700AC5D}"/>
            </c:ext>
          </c:extLst>
        </c:ser>
        <c:dLbls>
          <c:showLegendKey val="0"/>
          <c:showVal val="0"/>
          <c:showCatName val="0"/>
          <c:showSerName val="0"/>
          <c:showPercent val="0"/>
          <c:showBubbleSize val="0"/>
        </c:dLbls>
        <c:smooth val="0"/>
        <c:axId val="843653640"/>
        <c:axId val="843654720"/>
      </c:lineChart>
      <c:catAx>
        <c:axId val="843653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4720"/>
        <c:crosses val="autoZero"/>
        <c:auto val="1"/>
        <c:lblAlgn val="ctr"/>
        <c:lblOffset val="100"/>
        <c:noMultiLvlLbl val="1"/>
      </c:catAx>
      <c:valAx>
        <c:axId val="843654720"/>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3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b="1">
          <a:solidFill>
            <a:schemeClr val="bg1"/>
          </a:solidFill>
          <a:latin typeface="Times New Roman" panose="02020603050405020304" pitchFamily="18" charset="0"/>
          <a:cs typeface="Times New Roman" panose="02020603050405020304" pitchFamily="18" charset="0"/>
        </a:defRPr>
      </a:pPr>
      <a:endParaRPr lang="mn-M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mn-MN" sz="1200">
                <a:latin typeface="Times New Roman" panose="02020603050405020304" pitchFamily="18" charset="0"/>
                <a:cs typeface="Times New Roman" panose="02020603050405020304" pitchFamily="18" charset="0"/>
              </a:rPr>
              <a:t>Төмс</a:t>
            </a:r>
            <a:endParaRPr lang="en-US" sz="120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3199466016042088"/>
          <c:y val="0.18199620886688758"/>
          <c:w val="0.72644862443067615"/>
          <c:h val="0.69441194252387639"/>
        </c:manualLayout>
      </c:layout>
      <c:lineChart>
        <c:grouping val="stacked"/>
        <c:varyColors val="0"/>
        <c:ser>
          <c:idx val="0"/>
          <c:order val="0"/>
          <c:tx>
            <c:strRef>
              <c:f>Sheet1!$B$1</c:f>
              <c:strCache>
                <c:ptCount val="1"/>
                <c:pt idx="0">
                  <c:v>Y-Values</c:v>
                </c:pt>
              </c:strCache>
            </c:strRef>
          </c:tx>
          <c:spPr>
            <a:ln w="28575" cap="rnd">
              <a:solidFill>
                <a:srgbClr val="FFC000"/>
              </a:solidFill>
              <a:round/>
            </a:ln>
            <a:effectLst/>
          </c:spPr>
          <c:marker>
            <c:symbol val="none"/>
          </c:marker>
          <c:dLbls>
            <c:dLbl>
              <c:idx val="2"/>
              <c:layout>
                <c:manualLayout>
                  <c:x val="-4.8548002997055438E-2"/>
                  <c:y val="-8.57136124327257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1B-46C3-861F-06AACCD4901D}"/>
                </c:ext>
              </c:extLst>
            </c:dLbl>
            <c:dLbl>
              <c:idx val="5"/>
              <c:layout>
                <c:manualLayout>
                  <c:x val="2.4918015803908164E-2"/>
                  <c:y val="-1.058383648369538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1B-46C3-861F-06AACCD4901D}"/>
                </c:ext>
              </c:extLst>
            </c:dLbl>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2">
                          <a:lumMod val="75000"/>
                        </a:schemeClr>
                      </a:solidFill>
                      <a:round/>
                    </a:ln>
                    <a:effectLst/>
                  </c:spPr>
                </c15:leaderLines>
              </c:ext>
            </c:extLst>
          </c:dLbls>
          <c:cat>
            <c:numRef>
              <c:f>Sheet1!$A$2:$A$7</c:f>
              <c:numCache>
                <c:formatCode>General</c:formatCode>
                <c:ptCount val="6"/>
                <c:pt idx="0">
                  <c:v>2020</c:v>
                </c:pt>
                <c:pt idx="1">
                  <c:v>2021</c:v>
                </c:pt>
                <c:pt idx="2">
                  <c:v>2022</c:v>
                </c:pt>
                <c:pt idx="3">
                  <c:v>2023</c:v>
                </c:pt>
                <c:pt idx="4">
                  <c:v>2024</c:v>
                </c:pt>
                <c:pt idx="5">
                  <c:v>2025</c:v>
                </c:pt>
              </c:numCache>
            </c:numRef>
          </c:cat>
          <c:val>
            <c:numRef>
              <c:f>Sheet1!$B$2:$B$7</c:f>
              <c:numCache>
                <c:formatCode>General</c:formatCode>
                <c:ptCount val="6"/>
                <c:pt idx="0" formatCode="0.0">
                  <c:v>19</c:v>
                </c:pt>
                <c:pt idx="1">
                  <c:v>21.4</c:v>
                </c:pt>
                <c:pt idx="2" formatCode="0.0">
                  <c:v>21</c:v>
                </c:pt>
                <c:pt idx="3">
                  <c:v>19.399999999999999</c:v>
                </c:pt>
                <c:pt idx="4">
                  <c:v>19.600000000000001</c:v>
                </c:pt>
                <c:pt idx="5">
                  <c:v>13</c:v>
                </c:pt>
              </c:numCache>
            </c:numRef>
          </c:val>
          <c:smooth val="0"/>
          <c:extLst>
            <c:ext xmlns:c16="http://schemas.microsoft.com/office/drawing/2014/chart" uri="{C3380CC4-5D6E-409C-BE32-E72D297353CC}">
              <c16:uniqueId val="{00000002-641B-46C3-861F-06AACCD4901D}"/>
            </c:ext>
          </c:extLst>
        </c:ser>
        <c:dLbls>
          <c:showLegendKey val="0"/>
          <c:showVal val="0"/>
          <c:showCatName val="0"/>
          <c:showSerName val="0"/>
          <c:showPercent val="0"/>
          <c:showBubbleSize val="0"/>
        </c:dLbls>
        <c:smooth val="0"/>
        <c:axId val="843653640"/>
        <c:axId val="843654720"/>
      </c:lineChart>
      <c:catAx>
        <c:axId val="843653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4720"/>
        <c:crosses val="autoZero"/>
        <c:auto val="1"/>
        <c:lblAlgn val="ctr"/>
        <c:lblOffset val="100"/>
        <c:noMultiLvlLbl val="1"/>
      </c:catAx>
      <c:valAx>
        <c:axId val="843654720"/>
        <c:scaling>
          <c:orientation val="minMax"/>
          <c:min val="10"/>
        </c:scaling>
        <c:delete val="0"/>
        <c:axPos val="l"/>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3640"/>
        <c:crosses val="autoZero"/>
        <c:crossBetween val="between"/>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b="1">
          <a:solidFill>
            <a:schemeClr val="bg1"/>
          </a:solidFill>
          <a:latin typeface="Bahnschrift" panose="020B0502040204020203" pitchFamily="34" charset="0"/>
          <a:cs typeface="Arial" panose="020B0604020202020204" pitchFamily="34" charset="0"/>
        </a:defRPr>
      </a:pPr>
      <a:endParaRPr lang="mn-M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mn-MN" sz="1200">
                <a:latin typeface="Times New Roman" panose="02020603050405020304" pitchFamily="18" charset="0"/>
                <a:cs typeface="Times New Roman" panose="02020603050405020304" pitchFamily="18" charset="0"/>
              </a:rPr>
              <a:t>Хүнсний ногоо</a:t>
            </a:r>
            <a:endParaRPr lang="en-US" sz="120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1915431029181422"/>
          <c:y val="0.18199620886688758"/>
          <c:w val="0.74522008153579589"/>
          <c:h val="0.69441194252387639"/>
        </c:manualLayout>
      </c:layout>
      <c:lineChart>
        <c:grouping val="stacked"/>
        <c:varyColors val="0"/>
        <c:ser>
          <c:idx val="0"/>
          <c:order val="0"/>
          <c:tx>
            <c:strRef>
              <c:f>Sheet1!$B$1</c:f>
              <c:strCache>
                <c:ptCount val="1"/>
                <c:pt idx="0">
                  <c:v>Y-Values</c:v>
                </c:pt>
              </c:strCache>
            </c:strRef>
          </c:tx>
          <c:spPr>
            <a:ln w="28575" cap="rnd">
              <a:solidFill>
                <a:srgbClr val="FFC000"/>
              </a:solidFill>
              <a:round/>
            </a:ln>
            <a:effectLst/>
          </c:spPr>
          <c:marker>
            <c:symbol val="none"/>
          </c:marker>
          <c:dLbls>
            <c:dLbl>
              <c:idx val="2"/>
              <c:layout>
                <c:manualLayout>
                  <c:x val="-4.8548002997055438E-2"/>
                  <c:y val="-8.5713612432725766E-2"/>
                </c:manualLayout>
              </c:layout>
              <c:showLegendKey val="0"/>
              <c:showVal val="1"/>
              <c:showCatName val="0"/>
              <c:showSerName val="0"/>
              <c:showPercent val="0"/>
              <c:showBubbleSize val="0"/>
              <c:extLst>
                <c:ext xmlns:c15="http://schemas.microsoft.com/office/drawing/2012/chart" uri="{CE6537A1-D6FC-4f65-9D91-7224C49458BB}">
                  <c15:layout>
                    <c:manualLayout>
                      <c:w val="0.18800986928447688"/>
                      <c:h val="0.10750606966594643"/>
                    </c:manualLayout>
                  </c15:layout>
                </c:ext>
                <c:ext xmlns:c16="http://schemas.microsoft.com/office/drawing/2014/chart" uri="{C3380CC4-5D6E-409C-BE32-E72D297353CC}">
                  <c16:uniqueId val="{00000000-6CD9-4A93-B386-76FC2010D951}"/>
                </c:ext>
              </c:extLst>
            </c:dLbl>
            <c:dLbl>
              <c:idx val="5"/>
              <c:layout>
                <c:manualLayout>
                  <c:x val="2.808168896986635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D9-4A93-B386-76FC2010D951}"/>
                </c:ext>
              </c:extLst>
            </c:dLbl>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Bahnschrift" panose="020B0502040204020203" pitchFamily="34" charset="0"/>
                    <a:ea typeface="+mn-ea"/>
                    <a:cs typeface="Arial" panose="020B0604020202020204" pitchFamily="34" charset="0"/>
                  </a:defRPr>
                </a:pPr>
                <a:endParaRPr lang="mn-M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2020</c:v>
                </c:pt>
                <c:pt idx="1">
                  <c:v>2021</c:v>
                </c:pt>
                <c:pt idx="2">
                  <c:v>2022</c:v>
                </c:pt>
                <c:pt idx="3">
                  <c:v>2023</c:v>
                </c:pt>
                <c:pt idx="4">
                  <c:v>2024</c:v>
                </c:pt>
                <c:pt idx="5">
                  <c:v>2025</c:v>
                </c:pt>
              </c:numCache>
            </c:numRef>
          </c:cat>
          <c:val>
            <c:numRef>
              <c:f>Sheet1!$B$2:$B$7</c:f>
              <c:numCache>
                <c:formatCode>General</c:formatCode>
                <c:ptCount val="6"/>
                <c:pt idx="0">
                  <c:v>10.6</c:v>
                </c:pt>
                <c:pt idx="1">
                  <c:v>11.2</c:v>
                </c:pt>
                <c:pt idx="2">
                  <c:v>14.2</c:v>
                </c:pt>
                <c:pt idx="3">
                  <c:v>15.8</c:v>
                </c:pt>
                <c:pt idx="4">
                  <c:v>20.2</c:v>
                </c:pt>
                <c:pt idx="5">
                  <c:v>16</c:v>
                </c:pt>
              </c:numCache>
            </c:numRef>
          </c:val>
          <c:smooth val="1"/>
          <c:extLst>
            <c:ext xmlns:c16="http://schemas.microsoft.com/office/drawing/2014/chart" uri="{C3380CC4-5D6E-409C-BE32-E72D297353CC}">
              <c16:uniqueId val="{00000002-6CD9-4A93-B386-76FC2010D951}"/>
            </c:ext>
          </c:extLst>
        </c:ser>
        <c:dLbls>
          <c:showLegendKey val="0"/>
          <c:showVal val="0"/>
          <c:showCatName val="0"/>
          <c:showSerName val="0"/>
          <c:showPercent val="0"/>
          <c:showBubbleSize val="0"/>
        </c:dLbls>
        <c:smooth val="0"/>
        <c:axId val="843653640"/>
        <c:axId val="843654720"/>
      </c:lineChart>
      <c:catAx>
        <c:axId val="8436536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Bahnschrift" panose="020B0502040204020203" pitchFamily="34" charset="0"/>
                <a:ea typeface="+mn-ea"/>
                <a:cs typeface="Arial" panose="020B0604020202020204" pitchFamily="34" charset="0"/>
              </a:defRPr>
            </a:pPr>
            <a:endParaRPr lang="mn-MN"/>
          </a:p>
        </c:txPr>
        <c:crossAx val="843654720"/>
        <c:crosses val="autoZero"/>
        <c:auto val="1"/>
        <c:lblAlgn val="ctr"/>
        <c:lblOffset val="100"/>
        <c:noMultiLvlLbl val="1"/>
      </c:catAx>
      <c:valAx>
        <c:axId val="843654720"/>
        <c:scaling>
          <c:orientation val="minMax"/>
          <c:max val="21"/>
          <c:min val="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mn-MN"/>
          </a:p>
        </c:txPr>
        <c:crossAx val="843653640"/>
        <c:crosses val="autoZero"/>
        <c:crossBetween val="between"/>
        <c:majorUnit val="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b="1">
          <a:solidFill>
            <a:schemeClr val="bg1"/>
          </a:solidFill>
          <a:latin typeface="Bahnschrift" panose="020B0502040204020203" pitchFamily="34" charset="0"/>
          <a:cs typeface="Arial" panose="020B0604020202020204" pitchFamily="34" charset="0"/>
        </a:defRPr>
      </a:pPr>
      <a:endParaRPr lang="mn-MN"/>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309759-7AC0-41AD-AA20-2042D5B8B9B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A5D26360-3825-4D49-8429-FA0028F2A55A}">
      <dgm:prSet/>
      <dgm:spPr/>
      <dgm:t>
        <a:bodyPr/>
        <a:lstStyle/>
        <a:p>
          <a:r>
            <a:rPr lang="mn-MN" dirty="0">
              <a:latin typeface="Times New Roman" panose="02020603050405020304" pitchFamily="18" charset="0"/>
              <a:cs typeface="Times New Roman" panose="02020603050405020304" pitchFamily="18" charset="0"/>
            </a:rPr>
            <a:t>Шинэ сорт гаргах чиглэл</a:t>
          </a:r>
          <a:endParaRPr lang="en-US" dirty="0">
            <a:latin typeface="Times New Roman" panose="02020603050405020304" pitchFamily="18" charset="0"/>
            <a:cs typeface="Times New Roman" panose="02020603050405020304" pitchFamily="18" charset="0"/>
          </a:endParaRPr>
        </a:p>
      </dgm:t>
    </dgm:pt>
    <dgm:pt modelId="{F477FE0E-CDC8-4CDF-A28C-8A3CBEE47644}" type="parTrans" cxnId="{AA807109-5560-467C-AFEF-1A9982AA9552}">
      <dgm:prSet/>
      <dgm:spPr/>
      <dgm:t>
        <a:bodyPr/>
        <a:lstStyle/>
        <a:p>
          <a:endParaRPr lang="en-US"/>
        </a:p>
      </dgm:t>
    </dgm:pt>
    <dgm:pt modelId="{BE21EB4E-E152-4FC9-B74F-9413109867F8}" type="sibTrans" cxnId="{AA807109-5560-467C-AFEF-1A9982AA9552}">
      <dgm:prSet/>
      <dgm:spPr/>
      <dgm:t>
        <a:bodyPr/>
        <a:lstStyle/>
        <a:p>
          <a:endParaRPr lang="en-US"/>
        </a:p>
      </dgm:t>
    </dgm:pt>
    <dgm:pt modelId="{F9BF7040-0C25-44CF-BA05-C237F98E4101}">
      <dgm:prSet custT="1"/>
      <dgm:spPr/>
      <dgm:t>
        <a:bodyPr/>
        <a:lstStyle/>
        <a:p>
          <a:r>
            <a:rPr lang="mn-MN" sz="1400" dirty="0">
              <a:latin typeface="Times New Roman" panose="02020603050405020304" pitchFamily="18" charset="0"/>
              <a:cs typeface="Times New Roman" panose="02020603050405020304" pitchFamily="18" charset="0"/>
            </a:rPr>
            <a:t>Хүнс /чанар, хүнсний стандар хангасан/</a:t>
          </a:r>
          <a:endParaRPr lang="en-US" sz="1400" dirty="0">
            <a:latin typeface="Times New Roman" panose="02020603050405020304" pitchFamily="18" charset="0"/>
            <a:cs typeface="Times New Roman" panose="02020603050405020304" pitchFamily="18" charset="0"/>
          </a:endParaRPr>
        </a:p>
      </dgm:t>
    </dgm:pt>
    <dgm:pt modelId="{314E4992-BFFA-46E9-A77F-1D405B16C894}" type="parTrans" cxnId="{D447FA83-A44C-4402-80EA-79F7D228CEB4}">
      <dgm:prSet/>
      <dgm:spPr/>
      <dgm:t>
        <a:bodyPr/>
        <a:lstStyle/>
        <a:p>
          <a:endParaRPr lang="en-US"/>
        </a:p>
      </dgm:t>
    </dgm:pt>
    <dgm:pt modelId="{4667D36F-C867-4E7F-A923-A6565A1B8736}" type="sibTrans" cxnId="{D447FA83-A44C-4402-80EA-79F7D228CEB4}">
      <dgm:prSet/>
      <dgm:spPr/>
      <dgm:t>
        <a:bodyPr/>
        <a:lstStyle/>
        <a:p>
          <a:endParaRPr lang="en-US"/>
        </a:p>
      </dgm:t>
    </dgm:pt>
    <dgm:pt modelId="{04633656-528F-4FE5-B994-48E87B410AE0}">
      <dgm:prSet custT="1"/>
      <dgm:spPr/>
      <dgm:t>
        <a:bodyPr/>
        <a:lstStyle/>
        <a:p>
          <a:r>
            <a:rPr lang="mn-MN" sz="1400" dirty="0">
              <a:latin typeface="Times New Roman" panose="02020603050405020304" pitchFamily="18" charset="0"/>
              <a:cs typeface="Times New Roman" panose="02020603050405020304" pitchFamily="18" charset="0"/>
            </a:rPr>
            <a:t>Тэжээл /уураг, үрийн ургац, өвсний ургац</a:t>
          </a:r>
          <a:r>
            <a:rPr lang="mn-MN" sz="1700" dirty="0">
              <a:latin typeface="Times New Roman" panose="02020603050405020304" pitchFamily="18" charset="0"/>
              <a:cs typeface="Times New Roman" panose="02020603050405020304" pitchFamily="18" charset="0"/>
            </a:rPr>
            <a:t>/</a:t>
          </a:r>
          <a:endParaRPr lang="en-US" sz="1700" dirty="0">
            <a:latin typeface="Times New Roman" panose="02020603050405020304" pitchFamily="18" charset="0"/>
            <a:cs typeface="Times New Roman" panose="02020603050405020304" pitchFamily="18" charset="0"/>
          </a:endParaRPr>
        </a:p>
      </dgm:t>
    </dgm:pt>
    <dgm:pt modelId="{B4D5175B-9E94-4523-8A9C-A6E8CC27B542}" type="parTrans" cxnId="{CEC79620-8743-424A-BF15-6D7B5E5F4DD9}">
      <dgm:prSet/>
      <dgm:spPr/>
      <dgm:t>
        <a:bodyPr/>
        <a:lstStyle/>
        <a:p>
          <a:endParaRPr lang="en-US"/>
        </a:p>
      </dgm:t>
    </dgm:pt>
    <dgm:pt modelId="{25443E23-8579-4A1E-ACE2-419360AD0B9F}" type="sibTrans" cxnId="{CEC79620-8743-424A-BF15-6D7B5E5F4DD9}">
      <dgm:prSet/>
      <dgm:spPr/>
      <dgm:t>
        <a:bodyPr/>
        <a:lstStyle/>
        <a:p>
          <a:endParaRPr lang="en-US"/>
        </a:p>
      </dgm:t>
    </dgm:pt>
    <dgm:pt modelId="{F8DF3D82-43A3-429D-8955-4BBE1F2A0346}" type="pres">
      <dgm:prSet presAssocID="{28309759-7AC0-41AD-AA20-2042D5B8B9B4}" presName="hierChild1" presStyleCnt="0">
        <dgm:presLayoutVars>
          <dgm:orgChart val="1"/>
          <dgm:chPref val="1"/>
          <dgm:dir/>
          <dgm:animOne val="branch"/>
          <dgm:animLvl val="lvl"/>
          <dgm:resizeHandles/>
        </dgm:presLayoutVars>
      </dgm:prSet>
      <dgm:spPr/>
    </dgm:pt>
    <dgm:pt modelId="{50163C36-D470-4719-AE60-7BF515743986}" type="pres">
      <dgm:prSet presAssocID="{A5D26360-3825-4D49-8429-FA0028F2A55A}" presName="hierRoot1" presStyleCnt="0">
        <dgm:presLayoutVars>
          <dgm:hierBranch val="init"/>
        </dgm:presLayoutVars>
      </dgm:prSet>
      <dgm:spPr/>
    </dgm:pt>
    <dgm:pt modelId="{CA34164F-6CFA-4FB9-829A-032DF7A6A82A}" type="pres">
      <dgm:prSet presAssocID="{A5D26360-3825-4D49-8429-FA0028F2A55A}" presName="rootComposite1" presStyleCnt="0"/>
      <dgm:spPr/>
    </dgm:pt>
    <dgm:pt modelId="{59F48C84-7F59-4E05-82E4-B37AE0D51DA6}" type="pres">
      <dgm:prSet presAssocID="{A5D26360-3825-4D49-8429-FA0028F2A55A}" presName="rootText1" presStyleLbl="node0" presStyleIdx="0" presStyleCnt="1" custScaleX="146675" custScaleY="195070">
        <dgm:presLayoutVars>
          <dgm:chPref val="3"/>
        </dgm:presLayoutVars>
      </dgm:prSet>
      <dgm:spPr/>
    </dgm:pt>
    <dgm:pt modelId="{FEC5BAEF-175D-4F21-A34D-00C3365F6388}" type="pres">
      <dgm:prSet presAssocID="{A5D26360-3825-4D49-8429-FA0028F2A55A}" presName="rootConnector1" presStyleLbl="node1" presStyleIdx="0" presStyleCnt="0"/>
      <dgm:spPr/>
    </dgm:pt>
    <dgm:pt modelId="{9188D054-4EE1-4C6D-B946-499E4AA92957}" type="pres">
      <dgm:prSet presAssocID="{A5D26360-3825-4D49-8429-FA0028F2A55A}" presName="hierChild2" presStyleCnt="0"/>
      <dgm:spPr/>
    </dgm:pt>
    <dgm:pt modelId="{CA1A3B3F-D8FA-48AD-94F5-829940BD0269}" type="pres">
      <dgm:prSet presAssocID="{314E4992-BFFA-46E9-A77F-1D405B16C894}" presName="Name37" presStyleLbl="parChTrans1D2" presStyleIdx="0" presStyleCnt="2"/>
      <dgm:spPr/>
    </dgm:pt>
    <dgm:pt modelId="{8208064B-C4A4-4054-8067-22C1DCDF3F47}" type="pres">
      <dgm:prSet presAssocID="{F9BF7040-0C25-44CF-BA05-C237F98E4101}" presName="hierRoot2" presStyleCnt="0">
        <dgm:presLayoutVars>
          <dgm:hierBranch val="init"/>
        </dgm:presLayoutVars>
      </dgm:prSet>
      <dgm:spPr/>
    </dgm:pt>
    <dgm:pt modelId="{752FEB48-075D-4F4F-83C0-A3EE4E5A9B5F}" type="pres">
      <dgm:prSet presAssocID="{F9BF7040-0C25-44CF-BA05-C237F98E4101}" presName="rootComposite" presStyleCnt="0"/>
      <dgm:spPr/>
    </dgm:pt>
    <dgm:pt modelId="{A9831ECB-41BF-491D-AD30-F549ADCD8018}" type="pres">
      <dgm:prSet presAssocID="{F9BF7040-0C25-44CF-BA05-C237F98E4101}" presName="rootText" presStyleLbl="node2" presStyleIdx="0" presStyleCnt="2" custScaleX="225843" custScaleY="166297">
        <dgm:presLayoutVars>
          <dgm:chPref val="3"/>
        </dgm:presLayoutVars>
      </dgm:prSet>
      <dgm:spPr/>
    </dgm:pt>
    <dgm:pt modelId="{A7B4A451-5C73-4454-88C6-63BB5DBA4273}" type="pres">
      <dgm:prSet presAssocID="{F9BF7040-0C25-44CF-BA05-C237F98E4101}" presName="rootConnector" presStyleLbl="node2" presStyleIdx="0" presStyleCnt="2"/>
      <dgm:spPr/>
    </dgm:pt>
    <dgm:pt modelId="{3A7B271D-362E-42B9-9A24-B937024EA5CB}" type="pres">
      <dgm:prSet presAssocID="{F9BF7040-0C25-44CF-BA05-C237F98E4101}" presName="hierChild4" presStyleCnt="0"/>
      <dgm:spPr/>
    </dgm:pt>
    <dgm:pt modelId="{035FF49E-9668-4ED3-AD06-399879B6E841}" type="pres">
      <dgm:prSet presAssocID="{F9BF7040-0C25-44CF-BA05-C237F98E4101}" presName="hierChild5" presStyleCnt="0"/>
      <dgm:spPr/>
    </dgm:pt>
    <dgm:pt modelId="{640BD449-4E6E-45AB-8008-37807DB4A624}" type="pres">
      <dgm:prSet presAssocID="{B4D5175B-9E94-4523-8A9C-A6E8CC27B542}" presName="Name37" presStyleLbl="parChTrans1D2" presStyleIdx="1" presStyleCnt="2"/>
      <dgm:spPr/>
    </dgm:pt>
    <dgm:pt modelId="{F599509B-BE6D-4473-BA02-B048F41E7BF8}" type="pres">
      <dgm:prSet presAssocID="{04633656-528F-4FE5-B994-48E87B410AE0}" presName="hierRoot2" presStyleCnt="0">
        <dgm:presLayoutVars>
          <dgm:hierBranch val="init"/>
        </dgm:presLayoutVars>
      </dgm:prSet>
      <dgm:spPr/>
    </dgm:pt>
    <dgm:pt modelId="{9BB8C319-7F1E-4A5B-BF58-B507DB55F582}" type="pres">
      <dgm:prSet presAssocID="{04633656-528F-4FE5-B994-48E87B410AE0}" presName="rootComposite" presStyleCnt="0"/>
      <dgm:spPr/>
    </dgm:pt>
    <dgm:pt modelId="{A4A041D3-8858-4068-94A4-B8073800BBBA}" type="pres">
      <dgm:prSet presAssocID="{04633656-528F-4FE5-B994-48E87B410AE0}" presName="rootText" presStyleLbl="node2" presStyleIdx="1" presStyleCnt="2" custScaleX="211493" custScaleY="162551">
        <dgm:presLayoutVars>
          <dgm:chPref val="3"/>
        </dgm:presLayoutVars>
      </dgm:prSet>
      <dgm:spPr/>
    </dgm:pt>
    <dgm:pt modelId="{A1BA3CEA-07C6-4E11-B0A3-1A1911E40D01}" type="pres">
      <dgm:prSet presAssocID="{04633656-528F-4FE5-B994-48E87B410AE0}" presName="rootConnector" presStyleLbl="node2" presStyleIdx="1" presStyleCnt="2"/>
      <dgm:spPr/>
    </dgm:pt>
    <dgm:pt modelId="{496BE337-D229-4B4A-A6CF-13C02DB3E20A}" type="pres">
      <dgm:prSet presAssocID="{04633656-528F-4FE5-B994-48E87B410AE0}" presName="hierChild4" presStyleCnt="0"/>
      <dgm:spPr/>
    </dgm:pt>
    <dgm:pt modelId="{C59241DD-F24F-4342-AF6F-38E978AE839E}" type="pres">
      <dgm:prSet presAssocID="{04633656-528F-4FE5-B994-48E87B410AE0}" presName="hierChild5" presStyleCnt="0"/>
      <dgm:spPr/>
    </dgm:pt>
    <dgm:pt modelId="{E3269E76-A584-4208-AC8B-A5E471B3200C}" type="pres">
      <dgm:prSet presAssocID="{A5D26360-3825-4D49-8429-FA0028F2A55A}" presName="hierChild3" presStyleCnt="0"/>
      <dgm:spPr/>
    </dgm:pt>
  </dgm:ptLst>
  <dgm:cxnLst>
    <dgm:cxn modelId="{2F881D04-169A-4F48-8A25-657CE1D327CD}" type="presOf" srcId="{28309759-7AC0-41AD-AA20-2042D5B8B9B4}" destId="{F8DF3D82-43A3-429D-8955-4BBE1F2A0346}" srcOrd="0" destOrd="0" presId="urn:microsoft.com/office/officeart/2005/8/layout/orgChart1"/>
    <dgm:cxn modelId="{AA807109-5560-467C-AFEF-1A9982AA9552}" srcId="{28309759-7AC0-41AD-AA20-2042D5B8B9B4}" destId="{A5D26360-3825-4D49-8429-FA0028F2A55A}" srcOrd="0" destOrd="0" parTransId="{F477FE0E-CDC8-4CDF-A28C-8A3CBEE47644}" sibTransId="{BE21EB4E-E152-4FC9-B74F-9413109867F8}"/>
    <dgm:cxn modelId="{6EDAE40C-B511-44F4-A2E7-DF4EF64367C2}" type="presOf" srcId="{F9BF7040-0C25-44CF-BA05-C237F98E4101}" destId="{A9831ECB-41BF-491D-AD30-F549ADCD8018}" srcOrd="0" destOrd="0" presId="urn:microsoft.com/office/officeart/2005/8/layout/orgChart1"/>
    <dgm:cxn modelId="{CEC79620-8743-424A-BF15-6D7B5E5F4DD9}" srcId="{A5D26360-3825-4D49-8429-FA0028F2A55A}" destId="{04633656-528F-4FE5-B994-48E87B410AE0}" srcOrd="1" destOrd="0" parTransId="{B4D5175B-9E94-4523-8A9C-A6E8CC27B542}" sibTransId="{25443E23-8579-4A1E-ACE2-419360AD0B9F}"/>
    <dgm:cxn modelId="{65966E38-EE9C-4EB1-BFEF-27F9D02EBB0F}" type="presOf" srcId="{314E4992-BFFA-46E9-A77F-1D405B16C894}" destId="{CA1A3B3F-D8FA-48AD-94F5-829940BD0269}" srcOrd="0" destOrd="0" presId="urn:microsoft.com/office/officeart/2005/8/layout/orgChart1"/>
    <dgm:cxn modelId="{C3137E44-F84F-4E69-A489-E45F70AF50D8}" type="presOf" srcId="{A5D26360-3825-4D49-8429-FA0028F2A55A}" destId="{59F48C84-7F59-4E05-82E4-B37AE0D51DA6}" srcOrd="0" destOrd="0" presId="urn:microsoft.com/office/officeart/2005/8/layout/orgChart1"/>
    <dgm:cxn modelId="{D8CF5648-CD57-4AD5-BA22-26C99BBF6537}" type="presOf" srcId="{A5D26360-3825-4D49-8429-FA0028F2A55A}" destId="{FEC5BAEF-175D-4F21-A34D-00C3365F6388}" srcOrd="1" destOrd="0" presId="urn:microsoft.com/office/officeart/2005/8/layout/orgChart1"/>
    <dgm:cxn modelId="{A4AFE54E-4B3F-474E-8C25-6AC0E6849D37}" type="presOf" srcId="{04633656-528F-4FE5-B994-48E87B410AE0}" destId="{A4A041D3-8858-4068-94A4-B8073800BBBA}" srcOrd="0" destOrd="0" presId="urn:microsoft.com/office/officeart/2005/8/layout/orgChart1"/>
    <dgm:cxn modelId="{D447FA83-A44C-4402-80EA-79F7D228CEB4}" srcId="{A5D26360-3825-4D49-8429-FA0028F2A55A}" destId="{F9BF7040-0C25-44CF-BA05-C237F98E4101}" srcOrd="0" destOrd="0" parTransId="{314E4992-BFFA-46E9-A77F-1D405B16C894}" sibTransId="{4667D36F-C867-4E7F-A923-A6565A1B8736}"/>
    <dgm:cxn modelId="{21DF6F8A-4E86-4A49-9E4A-E74EE67BC89A}" type="presOf" srcId="{04633656-528F-4FE5-B994-48E87B410AE0}" destId="{A1BA3CEA-07C6-4E11-B0A3-1A1911E40D01}" srcOrd="1" destOrd="0" presId="urn:microsoft.com/office/officeart/2005/8/layout/orgChart1"/>
    <dgm:cxn modelId="{7C4826D3-9A22-4251-BF7E-22C32ADFE88D}" type="presOf" srcId="{B4D5175B-9E94-4523-8A9C-A6E8CC27B542}" destId="{640BD449-4E6E-45AB-8008-37807DB4A624}" srcOrd="0" destOrd="0" presId="urn:microsoft.com/office/officeart/2005/8/layout/orgChart1"/>
    <dgm:cxn modelId="{D4208DEF-5290-4194-B2AF-EB9AF4FE6D0F}" type="presOf" srcId="{F9BF7040-0C25-44CF-BA05-C237F98E4101}" destId="{A7B4A451-5C73-4454-88C6-63BB5DBA4273}" srcOrd="1" destOrd="0" presId="urn:microsoft.com/office/officeart/2005/8/layout/orgChart1"/>
    <dgm:cxn modelId="{F606D4FC-3B55-4135-A456-E74B95263293}" type="presParOf" srcId="{F8DF3D82-43A3-429D-8955-4BBE1F2A0346}" destId="{50163C36-D470-4719-AE60-7BF515743986}" srcOrd="0" destOrd="0" presId="urn:microsoft.com/office/officeart/2005/8/layout/orgChart1"/>
    <dgm:cxn modelId="{4261D3B3-6038-44EB-AED4-1E58C6839D57}" type="presParOf" srcId="{50163C36-D470-4719-AE60-7BF515743986}" destId="{CA34164F-6CFA-4FB9-829A-032DF7A6A82A}" srcOrd="0" destOrd="0" presId="urn:microsoft.com/office/officeart/2005/8/layout/orgChart1"/>
    <dgm:cxn modelId="{E1245E7B-A6BF-4CFC-B23B-46A657E587D7}" type="presParOf" srcId="{CA34164F-6CFA-4FB9-829A-032DF7A6A82A}" destId="{59F48C84-7F59-4E05-82E4-B37AE0D51DA6}" srcOrd="0" destOrd="0" presId="urn:microsoft.com/office/officeart/2005/8/layout/orgChart1"/>
    <dgm:cxn modelId="{B3F9BEEF-80D0-4466-A270-C288439A4F3A}" type="presParOf" srcId="{CA34164F-6CFA-4FB9-829A-032DF7A6A82A}" destId="{FEC5BAEF-175D-4F21-A34D-00C3365F6388}" srcOrd="1" destOrd="0" presId="urn:microsoft.com/office/officeart/2005/8/layout/orgChart1"/>
    <dgm:cxn modelId="{063BBDB6-B22B-4ED1-9D5B-CEA8774D46F2}" type="presParOf" srcId="{50163C36-D470-4719-AE60-7BF515743986}" destId="{9188D054-4EE1-4C6D-B946-499E4AA92957}" srcOrd="1" destOrd="0" presId="urn:microsoft.com/office/officeart/2005/8/layout/orgChart1"/>
    <dgm:cxn modelId="{1192FED6-4785-4B69-A0BA-F05BD1E8E2ED}" type="presParOf" srcId="{9188D054-4EE1-4C6D-B946-499E4AA92957}" destId="{CA1A3B3F-D8FA-48AD-94F5-829940BD0269}" srcOrd="0" destOrd="0" presId="urn:microsoft.com/office/officeart/2005/8/layout/orgChart1"/>
    <dgm:cxn modelId="{A090F676-8086-4651-9AB9-3243D0FE500E}" type="presParOf" srcId="{9188D054-4EE1-4C6D-B946-499E4AA92957}" destId="{8208064B-C4A4-4054-8067-22C1DCDF3F47}" srcOrd="1" destOrd="0" presId="urn:microsoft.com/office/officeart/2005/8/layout/orgChart1"/>
    <dgm:cxn modelId="{59BA8FE9-AD9E-462B-8F58-1225EB8C4631}" type="presParOf" srcId="{8208064B-C4A4-4054-8067-22C1DCDF3F47}" destId="{752FEB48-075D-4F4F-83C0-A3EE4E5A9B5F}" srcOrd="0" destOrd="0" presId="urn:microsoft.com/office/officeart/2005/8/layout/orgChart1"/>
    <dgm:cxn modelId="{D97F4226-220D-4944-BEF2-CA6DE9BC9F6E}" type="presParOf" srcId="{752FEB48-075D-4F4F-83C0-A3EE4E5A9B5F}" destId="{A9831ECB-41BF-491D-AD30-F549ADCD8018}" srcOrd="0" destOrd="0" presId="urn:microsoft.com/office/officeart/2005/8/layout/orgChart1"/>
    <dgm:cxn modelId="{498CD19A-B24D-4EFB-A8EE-621CDD0C4C3E}" type="presParOf" srcId="{752FEB48-075D-4F4F-83C0-A3EE4E5A9B5F}" destId="{A7B4A451-5C73-4454-88C6-63BB5DBA4273}" srcOrd="1" destOrd="0" presId="urn:microsoft.com/office/officeart/2005/8/layout/orgChart1"/>
    <dgm:cxn modelId="{1B592E5A-496D-42F9-9963-E8AA48212736}" type="presParOf" srcId="{8208064B-C4A4-4054-8067-22C1DCDF3F47}" destId="{3A7B271D-362E-42B9-9A24-B937024EA5CB}" srcOrd="1" destOrd="0" presId="urn:microsoft.com/office/officeart/2005/8/layout/orgChart1"/>
    <dgm:cxn modelId="{A14039DC-3065-4575-9CFD-9C0E235AC3D2}" type="presParOf" srcId="{8208064B-C4A4-4054-8067-22C1DCDF3F47}" destId="{035FF49E-9668-4ED3-AD06-399879B6E841}" srcOrd="2" destOrd="0" presId="urn:microsoft.com/office/officeart/2005/8/layout/orgChart1"/>
    <dgm:cxn modelId="{4A0C6100-589C-4007-8664-AAF6B222D9A6}" type="presParOf" srcId="{9188D054-4EE1-4C6D-B946-499E4AA92957}" destId="{640BD449-4E6E-45AB-8008-37807DB4A624}" srcOrd="2" destOrd="0" presId="urn:microsoft.com/office/officeart/2005/8/layout/orgChart1"/>
    <dgm:cxn modelId="{FAB90107-603B-439C-81C2-D31F681219C2}" type="presParOf" srcId="{9188D054-4EE1-4C6D-B946-499E4AA92957}" destId="{F599509B-BE6D-4473-BA02-B048F41E7BF8}" srcOrd="3" destOrd="0" presId="urn:microsoft.com/office/officeart/2005/8/layout/orgChart1"/>
    <dgm:cxn modelId="{37B54F19-FFE6-4C2B-941B-8D97A3E7E4E3}" type="presParOf" srcId="{F599509B-BE6D-4473-BA02-B048F41E7BF8}" destId="{9BB8C319-7F1E-4A5B-BF58-B507DB55F582}" srcOrd="0" destOrd="0" presId="urn:microsoft.com/office/officeart/2005/8/layout/orgChart1"/>
    <dgm:cxn modelId="{9438554D-20BA-41D3-96EB-18946AFD63AD}" type="presParOf" srcId="{9BB8C319-7F1E-4A5B-BF58-B507DB55F582}" destId="{A4A041D3-8858-4068-94A4-B8073800BBBA}" srcOrd="0" destOrd="0" presId="urn:microsoft.com/office/officeart/2005/8/layout/orgChart1"/>
    <dgm:cxn modelId="{73D99D82-0FD6-45AD-8A2E-065D6DBF00D7}" type="presParOf" srcId="{9BB8C319-7F1E-4A5B-BF58-B507DB55F582}" destId="{A1BA3CEA-07C6-4E11-B0A3-1A1911E40D01}" srcOrd="1" destOrd="0" presId="urn:microsoft.com/office/officeart/2005/8/layout/orgChart1"/>
    <dgm:cxn modelId="{786963B8-3BA7-4D4A-8CA3-90D85FBD9F4A}" type="presParOf" srcId="{F599509B-BE6D-4473-BA02-B048F41E7BF8}" destId="{496BE337-D229-4B4A-A6CF-13C02DB3E20A}" srcOrd="1" destOrd="0" presId="urn:microsoft.com/office/officeart/2005/8/layout/orgChart1"/>
    <dgm:cxn modelId="{EE35672B-CD52-43AC-AF26-85292B07380D}" type="presParOf" srcId="{F599509B-BE6D-4473-BA02-B048F41E7BF8}" destId="{C59241DD-F24F-4342-AF6F-38E978AE839E}" srcOrd="2" destOrd="0" presId="urn:microsoft.com/office/officeart/2005/8/layout/orgChart1"/>
    <dgm:cxn modelId="{FC2E51D2-4A74-4FF9-8B47-AE9049BC2860}" type="presParOf" srcId="{50163C36-D470-4719-AE60-7BF515743986}" destId="{E3269E76-A584-4208-AC8B-A5E471B3200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4C2559-2480-40BF-8D5B-704383A3E841}" type="doc">
      <dgm:prSet loTypeId="urn:microsoft.com/office/officeart/2005/8/layout/hProcess4" loCatId="process" qsTypeId="urn:microsoft.com/office/officeart/2005/8/quickstyle/simple1" qsCatId="simple" csTypeId="urn:microsoft.com/office/officeart/2005/8/colors/colorful2" csCatId="colorful" phldr="1"/>
      <dgm:spPr/>
      <dgm:t>
        <a:bodyPr/>
        <a:lstStyle/>
        <a:p>
          <a:endParaRPr lang="en-US"/>
        </a:p>
      </dgm:t>
    </dgm:pt>
    <dgm:pt modelId="{1D622A2C-5A77-4AE8-946A-42BD8A0F063B}">
      <dgm:prSet phldrT="[Text]" custT="1"/>
      <dgm:spPr/>
      <dgm:t>
        <a:bodyPr/>
        <a:lstStyle/>
        <a:p>
          <a:r>
            <a:rPr lang="mn-MN" sz="1600" dirty="0">
              <a:latin typeface="Times New Roman" panose="02020603050405020304" pitchFamily="18" charset="0"/>
              <a:cs typeface="Times New Roman" panose="02020603050405020304" pitchFamily="18" charset="0"/>
            </a:rPr>
            <a:t>Эх материалын талбар</a:t>
          </a:r>
          <a:endParaRPr lang="en-US" sz="1600" dirty="0">
            <a:latin typeface="Times New Roman" panose="02020603050405020304" pitchFamily="18" charset="0"/>
            <a:cs typeface="Times New Roman" panose="02020603050405020304" pitchFamily="18" charset="0"/>
          </a:endParaRPr>
        </a:p>
      </dgm:t>
    </dgm:pt>
    <dgm:pt modelId="{0DB9769A-B1F9-4B38-B40B-09C2B9636350}" type="parTrans" cxnId="{93901E89-B9F8-4E96-A8FC-CCC6E6447FF7}">
      <dgm:prSet/>
      <dgm:spPr/>
      <dgm:t>
        <a:bodyPr/>
        <a:lstStyle/>
        <a:p>
          <a:endParaRPr lang="en-US" sz="1600">
            <a:latin typeface="Times New Roman" panose="02020603050405020304" pitchFamily="18" charset="0"/>
            <a:cs typeface="Times New Roman" panose="02020603050405020304" pitchFamily="18" charset="0"/>
          </a:endParaRPr>
        </a:p>
      </dgm:t>
    </dgm:pt>
    <dgm:pt modelId="{07AC8A45-20D0-47D5-B935-053F0BC9D95F}" type="sibTrans" cxnId="{93901E89-B9F8-4E96-A8FC-CCC6E6447FF7}">
      <dgm:prSet/>
      <dgm:spPr/>
      <dgm:t>
        <a:bodyPr/>
        <a:lstStyle/>
        <a:p>
          <a:endParaRPr lang="en-US" sz="1600">
            <a:latin typeface="Times New Roman" panose="02020603050405020304" pitchFamily="18" charset="0"/>
            <a:cs typeface="Times New Roman" panose="02020603050405020304" pitchFamily="18" charset="0"/>
          </a:endParaRPr>
        </a:p>
      </dgm:t>
    </dgm:pt>
    <dgm:pt modelId="{3812515D-7ACD-4D37-A44F-FAA1F7BB966A}">
      <dgm:prSet phldrT="[Text]" custT="1"/>
      <dgm:spPr/>
      <dgm:t>
        <a:bodyPr/>
        <a:lstStyle/>
        <a:p>
          <a:pPr algn="ctr"/>
          <a:r>
            <a:rPr lang="mn-MN" sz="1600" dirty="0">
              <a:latin typeface="Times New Roman" panose="02020603050405020304" pitchFamily="18" charset="0"/>
              <a:cs typeface="Times New Roman" panose="02020603050405020304" pitchFamily="18" charset="0"/>
            </a:rPr>
            <a:t>Мутацийн арга</a:t>
          </a:r>
          <a:endParaRPr lang="en-US" sz="1600" dirty="0">
            <a:latin typeface="Times New Roman" panose="02020603050405020304" pitchFamily="18" charset="0"/>
            <a:cs typeface="Times New Roman" panose="02020603050405020304" pitchFamily="18" charset="0"/>
          </a:endParaRPr>
        </a:p>
      </dgm:t>
    </dgm:pt>
    <dgm:pt modelId="{9939EC95-F02C-428F-B4F5-1B6FFF7DE64E}" type="parTrans" cxnId="{81093920-9A88-4664-A089-29A4500C6F65}">
      <dgm:prSet/>
      <dgm:spPr/>
      <dgm:t>
        <a:bodyPr/>
        <a:lstStyle/>
        <a:p>
          <a:endParaRPr lang="en-US" sz="1600">
            <a:latin typeface="Times New Roman" panose="02020603050405020304" pitchFamily="18" charset="0"/>
            <a:cs typeface="Times New Roman" panose="02020603050405020304" pitchFamily="18" charset="0"/>
          </a:endParaRPr>
        </a:p>
      </dgm:t>
    </dgm:pt>
    <dgm:pt modelId="{74FC0ED9-3AC4-4E7D-9AE5-FF82D153E613}" type="sibTrans" cxnId="{81093920-9A88-4664-A089-29A4500C6F65}">
      <dgm:prSet/>
      <dgm:spPr/>
      <dgm:t>
        <a:bodyPr/>
        <a:lstStyle/>
        <a:p>
          <a:endParaRPr lang="en-US" sz="1600">
            <a:latin typeface="Times New Roman" panose="02020603050405020304" pitchFamily="18" charset="0"/>
            <a:cs typeface="Times New Roman" panose="02020603050405020304" pitchFamily="18" charset="0"/>
          </a:endParaRPr>
        </a:p>
      </dgm:t>
    </dgm:pt>
    <dgm:pt modelId="{6C4AB30C-4595-4E18-9D6E-27DA7076FF2E}">
      <dgm:prSet phldrT="[Text]" custT="1"/>
      <dgm:spPr/>
      <dgm:t>
        <a:bodyPr/>
        <a:lstStyle/>
        <a:p>
          <a:r>
            <a:rPr lang="mn-MN" sz="1600" dirty="0">
              <a:latin typeface="Times New Roman" panose="02020603050405020304" pitchFamily="18" charset="0"/>
              <a:cs typeface="Times New Roman" panose="02020603050405020304" pitchFamily="18" charset="0"/>
            </a:rPr>
            <a:t>Селекцийн 1 дэхь жилийн талбар</a:t>
          </a:r>
          <a:endParaRPr lang="en-US" sz="1600" dirty="0">
            <a:latin typeface="Times New Roman" panose="02020603050405020304" pitchFamily="18" charset="0"/>
            <a:cs typeface="Times New Roman" panose="02020603050405020304" pitchFamily="18" charset="0"/>
          </a:endParaRPr>
        </a:p>
      </dgm:t>
    </dgm:pt>
    <dgm:pt modelId="{4558D26C-7929-4255-AF04-30ABB9E145E0}" type="parTrans" cxnId="{C1D8B4B7-6003-4FF8-8801-33EDC8B5653F}">
      <dgm:prSet/>
      <dgm:spPr/>
      <dgm:t>
        <a:bodyPr/>
        <a:lstStyle/>
        <a:p>
          <a:endParaRPr lang="en-US" sz="1600">
            <a:latin typeface="Times New Roman" panose="02020603050405020304" pitchFamily="18" charset="0"/>
            <a:cs typeface="Times New Roman" panose="02020603050405020304" pitchFamily="18" charset="0"/>
          </a:endParaRPr>
        </a:p>
      </dgm:t>
    </dgm:pt>
    <dgm:pt modelId="{20377274-A0D7-48B3-A610-DA75E6B6AC25}" type="sibTrans" cxnId="{C1D8B4B7-6003-4FF8-8801-33EDC8B5653F}">
      <dgm:prSet/>
      <dgm:spPr/>
      <dgm:t>
        <a:bodyPr/>
        <a:lstStyle/>
        <a:p>
          <a:endParaRPr lang="en-US" sz="1600">
            <a:latin typeface="Times New Roman" panose="02020603050405020304" pitchFamily="18" charset="0"/>
            <a:cs typeface="Times New Roman" panose="02020603050405020304" pitchFamily="18" charset="0"/>
          </a:endParaRPr>
        </a:p>
      </dgm:t>
    </dgm:pt>
    <dgm:pt modelId="{81EED3CA-3D49-48A5-BF13-9B9785C2D9D9}">
      <dgm:prSet phldrT="[Text]" custT="1"/>
      <dgm:spPr/>
      <dgm:t>
        <a:bodyPr/>
        <a:lstStyle/>
        <a:p>
          <a:r>
            <a:rPr lang="mn-MN" sz="1600" dirty="0">
              <a:latin typeface="Times New Roman" panose="02020603050405020304" pitchFamily="18" charset="0"/>
              <a:cs typeface="Times New Roman" panose="02020603050405020304" pitchFamily="18" charset="0"/>
            </a:rPr>
            <a:t>Жигдрэлт, задрал</a:t>
          </a:r>
          <a:endParaRPr lang="en-US" sz="1600" dirty="0">
            <a:latin typeface="Times New Roman" panose="02020603050405020304" pitchFamily="18" charset="0"/>
            <a:cs typeface="Times New Roman" panose="02020603050405020304" pitchFamily="18" charset="0"/>
          </a:endParaRPr>
        </a:p>
      </dgm:t>
    </dgm:pt>
    <dgm:pt modelId="{E6E6FEB9-B3DB-48BF-B9BA-6B6F40422891}" type="parTrans" cxnId="{7D9585C7-EFBD-4515-8D90-C0606FA9CB02}">
      <dgm:prSet/>
      <dgm:spPr/>
      <dgm:t>
        <a:bodyPr/>
        <a:lstStyle/>
        <a:p>
          <a:endParaRPr lang="en-US" sz="1600">
            <a:latin typeface="Times New Roman" panose="02020603050405020304" pitchFamily="18" charset="0"/>
            <a:cs typeface="Times New Roman" panose="02020603050405020304" pitchFamily="18" charset="0"/>
          </a:endParaRPr>
        </a:p>
      </dgm:t>
    </dgm:pt>
    <dgm:pt modelId="{2B07D3D3-5158-4319-9B0C-8CE1725F8E88}" type="sibTrans" cxnId="{7D9585C7-EFBD-4515-8D90-C0606FA9CB02}">
      <dgm:prSet/>
      <dgm:spPr/>
      <dgm:t>
        <a:bodyPr/>
        <a:lstStyle/>
        <a:p>
          <a:endParaRPr lang="en-US" sz="1600">
            <a:latin typeface="Times New Roman" panose="02020603050405020304" pitchFamily="18" charset="0"/>
            <a:cs typeface="Times New Roman" panose="02020603050405020304" pitchFamily="18" charset="0"/>
          </a:endParaRPr>
        </a:p>
      </dgm:t>
    </dgm:pt>
    <dgm:pt modelId="{CC385423-B572-4800-81CC-067871ED7514}">
      <dgm:prSet phldrT="[Text]" custT="1"/>
      <dgm:spPr/>
      <dgm:t>
        <a:bodyPr/>
        <a:lstStyle/>
        <a:p>
          <a:r>
            <a:rPr lang="mn-MN" sz="1600" dirty="0">
              <a:latin typeface="Times New Roman" panose="02020603050405020304" pitchFamily="18" charset="0"/>
              <a:cs typeface="Times New Roman" panose="02020603050405020304" pitchFamily="18" charset="0"/>
            </a:rPr>
            <a:t>Селекцийн 2 дахь жилийн талбар</a:t>
          </a:r>
        </a:p>
      </dgm:t>
    </dgm:pt>
    <dgm:pt modelId="{CA69AF90-C152-414B-A35C-4B98C72F465E}" type="parTrans" cxnId="{6C5C1B98-33CC-4FC9-9BD7-B3623E10740D}">
      <dgm:prSet/>
      <dgm:spPr/>
      <dgm:t>
        <a:bodyPr/>
        <a:lstStyle/>
        <a:p>
          <a:endParaRPr lang="en-US" sz="1600">
            <a:latin typeface="Times New Roman" panose="02020603050405020304" pitchFamily="18" charset="0"/>
            <a:cs typeface="Times New Roman" panose="02020603050405020304" pitchFamily="18" charset="0"/>
          </a:endParaRPr>
        </a:p>
      </dgm:t>
    </dgm:pt>
    <dgm:pt modelId="{1D8B89AC-D0CA-4F09-A7DE-89769D525214}" type="sibTrans" cxnId="{6C5C1B98-33CC-4FC9-9BD7-B3623E10740D}">
      <dgm:prSet/>
      <dgm:spPr/>
      <dgm:t>
        <a:bodyPr/>
        <a:lstStyle/>
        <a:p>
          <a:endParaRPr lang="en-US" sz="1600">
            <a:latin typeface="Times New Roman" panose="02020603050405020304" pitchFamily="18" charset="0"/>
            <a:cs typeface="Times New Roman" panose="02020603050405020304" pitchFamily="18" charset="0"/>
          </a:endParaRPr>
        </a:p>
      </dgm:t>
    </dgm:pt>
    <dgm:pt modelId="{A0426B7B-1169-4F14-97A3-65380BCDD22A}">
      <dgm:prSet phldrT="[Text]" custT="1"/>
      <dgm:spPr/>
      <dgm:t>
        <a:bodyPr/>
        <a:lstStyle/>
        <a:p>
          <a:r>
            <a:rPr lang="mn-MN" sz="1600">
              <a:latin typeface="Times New Roman" panose="02020603050405020304" pitchFamily="18" charset="0"/>
              <a:cs typeface="Times New Roman" panose="02020603050405020304" pitchFamily="18" charset="0"/>
            </a:rPr>
            <a:t>Болц</a:t>
          </a:r>
          <a:endParaRPr lang="en-US" sz="1600">
            <a:latin typeface="Times New Roman" panose="02020603050405020304" pitchFamily="18" charset="0"/>
            <a:cs typeface="Times New Roman" panose="02020603050405020304" pitchFamily="18" charset="0"/>
          </a:endParaRPr>
        </a:p>
      </dgm:t>
    </dgm:pt>
    <dgm:pt modelId="{6C8A58BD-B25A-40FB-9E7C-78EE3DF01DBA}" type="parTrans" cxnId="{A2267FD4-EA43-4863-AA2C-12AF53141F03}">
      <dgm:prSet/>
      <dgm:spPr/>
      <dgm:t>
        <a:bodyPr/>
        <a:lstStyle/>
        <a:p>
          <a:endParaRPr lang="en-US" sz="1600">
            <a:latin typeface="Times New Roman" panose="02020603050405020304" pitchFamily="18" charset="0"/>
            <a:cs typeface="Times New Roman" panose="02020603050405020304" pitchFamily="18" charset="0"/>
          </a:endParaRPr>
        </a:p>
      </dgm:t>
    </dgm:pt>
    <dgm:pt modelId="{627F99AF-246D-4FB8-9EED-798A05722C75}" type="sibTrans" cxnId="{A2267FD4-EA43-4863-AA2C-12AF53141F03}">
      <dgm:prSet/>
      <dgm:spPr/>
      <dgm:t>
        <a:bodyPr/>
        <a:lstStyle/>
        <a:p>
          <a:endParaRPr lang="en-US" sz="1600">
            <a:latin typeface="Times New Roman" panose="02020603050405020304" pitchFamily="18" charset="0"/>
            <a:cs typeface="Times New Roman" panose="02020603050405020304" pitchFamily="18" charset="0"/>
          </a:endParaRPr>
        </a:p>
      </dgm:t>
    </dgm:pt>
    <dgm:pt modelId="{189F8195-7617-49B4-9298-6C770F1FDF8E}">
      <dgm:prSet phldrT="[Text]" custT="1"/>
      <dgm:spPr/>
      <dgm:t>
        <a:bodyPr/>
        <a:lstStyle/>
        <a:p>
          <a:r>
            <a:rPr lang="mn-MN" sz="1600" dirty="0">
              <a:latin typeface="Times New Roman" panose="02020603050405020304" pitchFamily="18" charset="0"/>
              <a:cs typeface="Times New Roman" panose="02020603050405020304" pitchFamily="18" charset="0"/>
            </a:rPr>
            <a:t>Хянах талбар</a:t>
          </a:r>
          <a:endParaRPr lang="en-US" sz="1600" dirty="0">
            <a:latin typeface="Times New Roman" panose="02020603050405020304" pitchFamily="18" charset="0"/>
            <a:cs typeface="Times New Roman" panose="02020603050405020304" pitchFamily="18" charset="0"/>
          </a:endParaRPr>
        </a:p>
      </dgm:t>
    </dgm:pt>
    <dgm:pt modelId="{77875F6C-1184-437F-93B9-9B1867352A06}" type="parTrans" cxnId="{403CD549-1E5D-41E2-9687-2582511FAA24}">
      <dgm:prSet/>
      <dgm:spPr/>
      <dgm:t>
        <a:bodyPr/>
        <a:lstStyle/>
        <a:p>
          <a:endParaRPr lang="en-US" sz="1600">
            <a:latin typeface="Times New Roman" panose="02020603050405020304" pitchFamily="18" charset="0"/>
            <a:cs typeface="Times New Roman" panose="02020603050405020304" pitchFamily="18" charset="0"/>
          </a:endParaRPr>
        </a:p>
      </dgm:t>
    </dgm:pt>
    <dgm:pt modelId="{D04F679B-2F5E-41F5-AF83-E729D53F7E92}" type="sibTrans" cxnId="{403CD549-1E5D-41E2-9687-2582511FAA24}">
      <dgm:prSet/>
      <dgm:spPr/>
      <dgm:t>
        <a:bodyPr/>
        <a:lstStyle/>
        <a:p>
          <a:endParaRPr lang="en-US" sz="1600">
            <a:latin typeface="Times New Roman" panose="02020603050405020304" pitchFamily="18" charset="0"/>
            <a:cs typeface="Times New Roman" panose="02020603050405020304" pitchFamily="18" charset="0"/>
          </a:endParaRPr>
        </a:p>
      </dgm:t>
    </dgm:pt>
    <dgm:pt modelId="{59185758-D637-4C12-B83C-B92A0D9CD322}">
      <dgm:prSet phldrT="[Text]" custT="1"/>
      <dgm:spPr/>
      <dgm:t>
        <a:bodyPr/>
        <a:lstStyle/>
        <a:p>
          <a:r>
            <a:rPr lang="mn-MN" sz="1600" dirty="0">
              <a:latin typeface="Times New Roman" panose="02020603050405020304" pitchFamily="18" charset="0"/>
              <a:cs typeface="Times New Roman" panose="02020603050405020304" pitchFamily="18" charset="0"/>
            </a:rPr>
            <a:t>Үндсэн сорилтын талбар</a:t>
          </a:r>
          <a:endParaRPr lang="en-US" sz="1600" dirty="0">
            <a:latin typeface="Times New Roman" panose="02020603050405020304" pitchFamily="18" charset="0"/>
            <a:cs typeface="Times New Roman" panose="02020603050405020304" pitchFamily="18" charset="0"/>
          </a:endParaRPr>
        </a:p>
      </dgm:t>
    </dgm:pt>
    <dgm:pt modelId="{AF54517D-6BF3-4876-86C0-0571FCD5E0EC}" type="parTrans" cxnId="{0F2D84CD-88B8-4BDB-9506-B37D1683E8F2}">
      <dgm:prSet/>
      <dgm:spPr/>
      <dgm:t>
        <a:bodyPr/>
        <a:lstStyle/>
        <a:p>
          <a:endParaRPr lang="en-US" sz="1600">
            <a:latin typeface="Times New Roman" panose="02020603050405020304" pitchFamily="18" charset="0"/>
            <a:cs typeface="Times New Roman" panose="02020603050405020304" pitchFamily="18" charset="0"/>
          </a:endParaRPr>
        </a:p>
      </dgm:t>
    </dgm:pt>
    <dgm:pt modelId="{0B48A216-F25C-48F0-BCC3-6CBF7258C61E}" type="sibTrans" cxnId="{0F2D84CD-88B8-4BDB-9506-B37D1683E8F2}">
      <dgm:prSet/>
      <dgm:spPr/>
      <dgm:t>
        <a:bodyPr/>
        <a:lstStyle/>
        <a:p>
          <a:endParaRPr lang="en-US" sz="1600">
            <a:latin typeface="Times New Roman" panose="02020603050405020304" pitchFamily="18" charset="0"/>
            <a:cs typeface="Times New Roman" panose="02020603050405020304" pitchFamily="18" charset="0"/>
          </a:endParaRPr>
        </a:p>
      </dgm:t>
    </dgm:pt>
    <dgm:pt modelId="{A47FFD13-1E3C-4C35-B87A-90DC9C7F317B}">
      <dgm:prSet phldrT="[Text]" custT="1"/>
      <dgm:spPr/>
      <dgm:t>
        <a:bodyPr/>
        <a:lstStyle/>
        <a:p>
          <a:r>
            <a:rPr lang="mn-MN" sz="1600" dirty="0">
              <a:latin typeface="Times New Roman" panose="02020603050405020304" pitchFamily="18" charset="0"/>
              <a:cs typeface="Times New Roman" panose="02020603050405020304" pitchFamily="18" charset="0"/>
            </a:rPr>
            <a:t>Үзүүлэх талбар </a:t>
          </a:r>
          <a:endParaRPr lang="en-US" sz="1600" dirty="0">
            <a:latin typeface="Times New Roman" panose="02020603050405020304" pitchFamily="18" charset="0"/>
            <a:cs typeface="Times New Roman" panose="02020603050405020304" pitchFamily="18" charset="0"/>
          </a:endParaRPr>
        </a:p>
      </dgm:t>
    </dgm:pt>
    <dgm:pt modelId="{85D8F005-1174-41D0-8315-E88983034918}" type="parTrans" cxnId="{323D3EB7-B3FD-48F3-A625-65E3AB79391A}">
      <dgm:prSet/>
      <dgm:spPr/>
      <dgm:t>
        <a:bodyPr/>
        <a:lstStyle/>
        <a:p>
          <a:endParaRPr lang="en-US" sz="1600">
            <a:latin typeface="Times New Roman" panose="02020603050405020304" pitchFamily="18" charset="0"/>
            <a:cs typeface="Times New Roman" panose="02020603050405020304" pitchFamily="18" charset="0"/>
          </a:endParaRPr>
        </a:p>
      </dgm:t>
    </dgm:pt>
    <dgm:pt modelId="{AC575E1D-1E1E-4B7E-BE22-AB5D732A4175}" type="sibTrans" cxnId="{323D3EB7-B3FD-48F3-A625-65E3AB79391A}">
      <dgm:prSet/>
      <dgm:spPr/>
      <dgm:t>
        <a:bodyPr/>
        <a:lstStyle/>
        <a:p>
          <a:endParaRPr lang="en-US" sz="1600">
            <a:latin typeface="Times New Roman" panose="02020603050405020304" pitchFamily="18" charset="0"/>
            <a:cs typeface="Times New Roman" panose="02020603050405020304" pitchFamily="18" charset="0"/>
          </a:endParaRPr>
        </a:p>
      </dgm:t>
    </dgm:pt>
    <dgm:pt modelId="{589D4CB5-6EFB-4406-89E0-BEF10233EFFF}">
      <dgm:prSet phldrT="[Text]" custT="1"/>
      <dgm:spPr/>
      <dgm:t>
        <a:bodyPr/>
        <a:lstStyle/>
        <a:p>
          <a:r>
            <a:rPr lang="mn-MN" sz="1600" dirty="0">
              <a:latin typeface="Times New Roman" panose="02020603050405020304" pitchFamily="18" charset="0"/>
              <a:cs typeface="Times New Roman" panose="02020603050405020304" pitchFamily="18" charset="0"/>
            </a:rPr>
            <a:t>Талбайн үнэлгээ</a:t>
          </a:r>
          <a:endParaRPr lang="en-US" sz="1600" dirty="0">
            <a:latin typeface="Times New Roman" panose="02020603050405020304" pitchFamily="18" charset="0"/>
            <a:cs typeface="Times New Roman" panose="02020603050405020304" pitchFamily="18" charset="0"/>
          </a:endParaRPr>
        </a:p>
      </dgm:t>
    </dgm:pt>
    <dgm:pt modelId="{CE50BFE3-578C-459D-A934-7E151310768E}" type="parTrans" cxnId="{0A4A4152-F8A7-4616-ABA8-65F0EBEE0407}">
      <dgm:prSet/>
      <dgm:spPr/>
      <dgm:t>
        <a:bodyPr/>
        <a:lstStyle/>
        <a:p>
          <a:endParaRPr lang="en-US" sz="1600">
            <a:latin typeface="Times New Roman" panose="02020603050405020304" pitchFamily="18" charset="0"/>
            <a:cs typeface="Times New Roman" panose="02020603050405020304" pitchFamily="18" charset="0"/>
          </a:endParaRPr>
        </a:p>
      </dgm:t>
    </dgm:pt>
    <dgm:pt modelId="{2A9AB58E-3AFC-48CA-9313-21919CB32F24}" type="sibTrans" cxnId="{0A4A4152-F8A7-4616-ABA8-65F0EBEE0407}">
      <dgm:prSet/>
      <dgm:spPr/>
      <dgm:t>
        <a:bodyPr/>
        <a:lstStyle/>
        <a:p>
          <a:endParaRPr lang="en-US" sz="1600">
            <a:latin typeface="Times New Roman" panose="02020603050405020304" pitchFamily="18" charset="0"/>
            <a:cs typeface="Times New Roman" panose="02020603050405020304" pitchFamily="18" charset="0"/>
          </a:endParaRPr>
        </a:p>
      </dgm:t>
    </dgm:pt>
    <dgm:pt modelId="{7FE731B8-6695-41A1-807F-A2F9A31A9982}">
      <dgm:prSet phldrT="[Text]" custT="1"/>
      <dgm:spPr/>
      <dgm:t>
        <a:bodyPr/>
        <a:lstStyle/>
        <a:p>
          <a:r>
            <a:rPr lang="mn-MN" sz="1600" dirty="0">
              <a:latin typeface="Times New Roman" panose="02020603050405020304" pitchFamily="18" charset="0"/>
              <a:cs typeface="Times New Roman" panose="02020603050405020304" pitchFamily="18" charset="0"/>
            </a:rPr>
            <a:t>Аж ахуйн үнэлгээ</a:t>
          </a:r>
          <a:endParaRPr lang="en-US" sz="1600" dirty="0">
            <a:latin typeface="Times New Roman" panose="02020603050405020304" pitchFamily="18" charset="0"/>
            <a:cs typeface="Times New Roman" panose="02020603050405020304" pitchFamily="18" charset="0"/>
          </a:endParaRPr>
        </a:p>
      </dgm:t>
    </dgm:pt>
    <dgm:pt modelId="{BE85E718-24CA-4980-B82A-F62652260053}" type="parTrans" cxnId="{098945A6-5321-42A3-BACC-F730EE3B7EE3}">
      <dgm:prSet/>
      <dgm:spPr/>
      <dgm:t>
        <a:bodyPr/>
        <a:lstStyle/>
        <a:p>
          <a:endParaRPr lang="en-US" sz="1600">
            <a:latin typeface="Times New Roman" panose="02020603050405020304" pitchFamily="18" charset="0"/>
            <a:cs typeface="Times New Roman" panose="02020603050405020304" pitchFamily="18" charset="0"/>
          </a:endParaRPr>
        </a:p>
      </dgm:t>
    </dgm:pt>
    <dgm:pt modelId="{20482BDE-D9BD-4339-8B57-464400EFE69B}" type="sibTrans" cxnId="{098945A6-5321-42A3-BACC-F730EE3B7EE3}">
      <dgm:prSet/>
      <dgm:spPr/>
      <dgm:t>
        <a:bodyPr/>
        <a:lstStyle/>
        <a:p>
          <a:endParaRPr lang="en-US" sz="1600">
            <a:latin typeface="Times New Roman" panose="02020603050405020304" pitchFamily="18" charset="0"/>
            <a:cs typeface="Times New Roman" panose="02020603050405020304" pitchFamily="18" charset="0"/>
          </a:endParaRPr>
        </a:p>
      </dgm:t>
    </dgm:pt>
    <dgm:pt modelId="{F26D2AD5-1E4A-476F-A788-434713F7D5DD}">
      <dgm:prSet phldrT="[Text]" custT="1"/>
      <dgm:spPr/>
      <dgm:t>
        <a:bodyPr/>
        <a:lstStyle/>
        <a:p>
          <a:r>
            <a:rPr lang="mn-MN" sz="1600" dirty="0">
              <a:latin typeface="Times New Roman" panose="02020603050405020304" pitchFamily="18" charset="0"/>
              <a:cs typeface="Times New Roman" panose="02020603050405020304" pitchFamily="18" charset="0"/>
            </a:rPr>
            <a:t>Седминтаци</a:t>
          </a:r>
          <a:endParaRPr lang="en-US" sz="1600" dirty="0">
            <a:latin typeface="Times New Roman" panose="02020603050405020304" pitchFamily="18" charset="0"/>
            <a:cs typeface="Times New Roman" panose="02020603050405020304" pitchFamily="18" charset="0"/>
          </a:endParaRPr>
        </a:p>
      </dgm:t>
    </dgm:pt>
    <dgm:pt modelId="{209FB75E-331E-4F8B-8262-55566EF9E271}" type="parTrans" cxnId="{D8ED35AB-AE13-487D-A2C5-00F8DF2B9967}">
      <dgm:prSet/>
      <dgm:spPr/>
      <dgm:t>
        <a:bodyPr/>
        <a:lstStyle/>
        <a:p>
          <a:endParaRPr lang="en-US" sz="1600">
            <a:latin typeface="Times New Roman" panose="02020603050405020304" pitchFamily="18" charset="0"/>
            <a:cs typeface="Times New Roman" panose="02020603050405020304" pitchFamily="18" charset="0"/>
          </a:endParaRPr>
        </a:p>
      </dgm:t>
    </dgm:pt>
    <dgm:pt modelId="{83E5D146-9405-444B-830F-487FDCB7433E}" type="sibTrans" cxnId="{D8ED35AB-AE13-487D-A2C5-00F8DF2B9967}">
      <dgm:prSet/>
      <dgm:spPr/>
      <dgm:t>
        <a:bodyPr/>
        <a:lstStyle/>
        <a:p>
          <a:endParaRPr lang="en-US" sz="1600">
            <a:latin typeface="Times New Roman" panose="02020603050405020304" pitchFamily="18" charset="0"/>
            <a:cs typeface="Times New Roman" panose="02020603050405020304" pitchFamily="18" charset="0"/>
          </a:endParaRPr>
        </a:p>
      </dgm:t>
    </dgm:pt>
    <dgm:pt modelId="{5673E062-9F0C-4971-A65A-F563E238BFFE}">
      <dgm:prSet custT="1"/>
      <dgm:spPr/>
      <dgm:t>
        <a:bodyPr/>
        <a:lstStyle/>
        <a:p>
          <a:r>
            <a:rPr lang="mn-MN" sz="1600" dirty="0">
              <a:latin typeface="Times New Roman" panose="02020603050405020304" pitchFamily="18" charset="0"/>
              <a:cs typeface="Times New Roman" panose="02020603050405020304" pitchFamily="18" charset="0"/>
            </a:rPr>
            <a:t>Болц</a:t>
          </a:r>
          <a:endParaRPr lang="en-US" sz="1600" dirty="0">
            <a:latin typeface="Times New Roman" panose="02020603050405020304" pitchFamily="18" charset="0"/>
            <a:cs typeface="Times New Roman" panose="02020603050405020304" pitchFamily="18" charset="0"/>
          </a:endParaRPr>
        </a:p>
      </dgm:t>
    </dgm:pt>
    <dgm:pt modelId="{8C7D34AB-0391-481C-96B1-7768759D3C5C}" type="parTrans" cxnId="{CE6DD643-0FC1-4786-A545-DC002655D0ED}">
      <dgm:prSet/>
      <dgm:spPr/>
      <dgm:t>
        <a:bodyPr/>
        <a:lstStyle/>
        <a:p>
          <a:endParaRPr lang="en-US" sz="1600">
            <a:latin typeface="Times New Roman" panose="02020603050405020304" pitchFamily="18" charset="0"/>
            <a:cs typeface="Times New Roman" panose="02020603050405020304" pitchFamily="18" charset="0"/>
          </a:endParaRPr>
        </a:p>
      </dgm:t>
    </dgm:pt>
    <dgm:pt modelId="{17FB8E44-C0E1-4521-B8E2-294AA31FA831}" type="sibTrans" cxnId="{CE6DD643-0FC1-4786-A545-DC002655D0ED}">
      <dgm:prSet/>
      <dgm:spPr/>
      <dgm:t>
        <a:bodyPr/>
        <a:lstStyle/>
        <a:p>
          <a:endParaRPr lang="en-US" sz="1600">
            <a:latin typeface="Times New Roman" panose="02020603050405020304" pitchFamily="18" charset="0"/>
            <a:cs typeface="Times New Roman" panose="02020603050405020304" pitchFamily="18" charset="0"/>
          </a:endParaRPr>
        </a:p>
      </dgm:t>
    </dgm:pt>
    <dgm:pt modelId="{7454404F-1DB5-4F6D-8847-62355E2EB6AE}">
      <dgm:prSet custT="1"/>
      <dgm:spPr/>
      <dgm:t>
        <a:bodyPr/>
        <a:lstStyle/>
        <a:p>
          <a:r>
            <a:rPr lang="mn-MN" sz="1600" dirty="0">
              <a:latin typeface="Times New Roman" panose="02020603050405020304" pitchFamily="18" charset="0"/>
              <a:cs typeface="Times New Roman" panose="02020603050405020304" pitchFamily="18" charset="0"/>
            </a:rPr>
            <a:t>Билоги, аж ахуйн үнэлгээ</a:t>
          </a:r>
          <a:endParaRPr lang="en-US" sz="1600" dirty="0">
            <a:latin typeface="Times New Roman" panose="02020603050405020304" pitchFamily="18" charset="0"/>
            <a:cs typeface="Times New Roman" panose="02020603050405020304" pitchFamily="18" charset="0"/>
          </a:endParaRPr>
        </a:p>
      </dgm:t>
    </dgm:pt>
    <dgm:pt modelId="{21254D14-A671-4858-AED6-CA995E05FFA0}" type="parTrans" cxnId="{E2094768-72F3-4FD7-8AEF-79B8FD724283}">
      <dgm:prSet/>
      <dgm:spPr/>
      <dgm:t>
        <a:bodyPr/>
        <a:lstStyle/>
        <a:p>
          <a:endParaRPr lang="en-US" sz="1600">
            <a:latin typeface="Times New Roman" panose="02020603050405020304" pitchFamily="18" charset="0"/>
            <a:cs typeface="Times New Roman" panose="02020603050405020304" pitchFamily="18" charset="0"/>
          </a:endParaRPr>
        </a:p>
      </dgm:t>
    </dgm:pt>
    <dgm:pt modelId="{D6113456-EF4F-4CB8-817D-B1EEFF5367C9}" type="sibTrans" cxnId="{E2094768-72F3-4FD7-8AEF-79B8FD724283}">
      <dgm:prSet/>
      <dgm:spPr/>
      <dgm:t>
        <a:bodyPr/>
        <a:lstStyle/>
        <a:p>
          <a:endParaRPr lang="en-US" sz="1600">
            <a:latin typeface="Times New Roman" panose="02020603050405020304" pitchFamily="18" charset="0"/>
            <a:cs typeface="Times New Roman" panose="02020603050405020304" pitchFamily="18" charset="0"/>
          </a:endParaRPr>
        </a:p>
      </dgm:t>
    </dgm:pt>
    <dgm:pt modelId="{011EE7E1-1A74-40A1-99A0-B4139D06310B}">
      <dgm:prSet custT="1"/>
      <dgm:spPr/>
      <dgm:t>
        <a:bodyPr/>
        <a:lstStyle/>
        <a:p>
          <a:r>
            <a:rPr lang="mn-MN" sz="1600" dirty="0">
              <a:latin typeface="Times New Roman" panose="02020603050405020304" pitchFamily="18" charset="0"/>
              <a:cs typeface="Times New Roman" panose="02020603050405020304" pitchFamily="18" charset="0"/>
            </a:rPr>
            <a:t>Тэсвэрийн үнэлгээ</a:t>
          </a:r>
          <a:endParaRPr lang="en-US" sz="1600" dirty="0">
            <a:latin typeface="Times New Roman" panose="02020603050405020304" pitchFamily="18" charset="0"/>
            <a:cs typeface="Times New Roman" panose="02020603050405020304" pitchFamily="18" charset="0"/>
          </a:endParaRPr>
        </a:p>
      </dgm:t>
    </dgm:pt>
    <dgm:pt modelId="{29817045-0D9F-451F-BC31-B07D3BD4D016}" type="parTrans" cxnId="{E0B0A848-47E8-4E31-A069-3A1AA84DF792}">
      <dgm:prSet/>
      <dgm:spPr/>
      <dgm:t>
        <a:bodyPr/>
        <a:lstStyle/>
        <a:p>
          <a:endParaRPr lang="en-US" sz="1600">
            <a:latin typeface="Times New Roman" panose="02020603050405020304" pitchFamily="18" charset="0"/>
            <a:cs typeface="Times New Roman" panose="02020603050405020304" pitchFamily="18" charset="0"/>
          </a:endParaRPr>
        </a:p>
      </dgm:t>
    </dgm:pt>
    <dgm:pt modelId="{1444C67A-9CED-4175-9957-7A6B8A0B939F}" type="sibTrans" cxnId="{E0B0A848-47E8-4E31-A069-3A1AA84DF792}">
      <dgm:prSet/>
      <dgm:spPr/>
      <dgm:t>
        <a:bodyPr/>
        <a:lstStyle/>
        <a:p>
          <a:endParaRPr lang="en-US" sz="1600">
            <a:latin typeface="Times New Roman" panose="02020603050405020304" pitchFamily="18" charset="0"/>
            <a:cs typeface="Times New Roman" panose="02020603050405020304" pitchFamily="18" charset="0"/>
          </a:endParaRPr>
        </a:p>
      </dgm:t>
    </dgm:pt>
    <dgm:pt modelId="{9F2B8F94-D511-4D2C-A9AA-0BA4BD27C72B}">
      <dgm:prSet custT="1"/>
      <dgm:spPr/>
      <dgm:t>
        <a:bodyPr/>
        <a:lstStyle/>
        <a:p>
          <a:r>
            <a:rPr lang="mn-MN" sz="1600" dirty="0">
              <a:latin typeface="Times New Roman" panose="02020603050405020304" pitchFamily="18" charset="0"/>
              <a:cs typeface="Times New Roman" panose="02020603050405020304" pitchFamily="18" charset="0"/>
            </a:rPr>
            <a:t>Биохимийн үнэлгээ</a:t>
          </a:r>
          <a:endParaRPr lang="en-US" sz="1600" dirty="0">
            <a:latin typeface="Times New Roman" panose="02020603050405020304" pitchFamily="18" charset="0"/>
            <a:cs typeface="Times New Roman" panose="02020603050405020304" pitchFamily="18" charset="0"/>
          </a:endParaRPr>
        </a:p>
      </dgm:t>
    </dgm:pt>
    <dgm:pt modelId="{563378E0-F690-4003-AC4E-1155667A57A2}" type="parTrans" cxnId="{2B3A6A48-E1D9-4186-9480-904302B29FF7}">
      <dgm:prSet/>
      <dgm:spPr/>
      <dgm:t>
        <a:bodyPr/>
        <a:lstStyle/>
        <a:p>
          <a:endParaRPr lang="en-US" sz="1600">
            <a:latin typeface="Times New Roman" panose="02020603050405020304" pitchFamily="18" charset="0"/>
            <a:cs typeface="Times New Roman" panose="02020603050405020304" pitchFamily="18" charset="0"/>
          </a:endParaRPr>
        </a:p>
      </dgm:t>
    </dgm:pt>
    <dgm:pt modelId="{BAF42B43-A8F2-40BD-A4AC-0C0D7A6D7C7E}" type="sibTrans" cxnId="{2B3A6A48-E1D9-4186-9480-904302B29FF7}">
      <dgm:prSet/>
      <dgm:spPr/>
      <dgm:t>
        <a:bodyPr/>
        <a:lstStyle/>
        <a:p>
          <a:endParaRPr lang="en-US" sz="1600">
            <a:latin typeface="Times New Roman" panose="02020603050405020304" pitchFamily="18" charset="0"/>
            <a:cs typeface="Times New Roman" panose="02020603050405020304" pitchFamily="18" charset="0"/>
          </a:endParaRPr>
        </a:p>
      </dgm:t>
    </dgm:pt>
    <dgm:pt modelId="{F59C8B15-4C49-4492-B201-7043033DCE49}">
      <dgm:prSet custT="1"/>
      <dgm:spPr/>
      <dgm:t>
        <a:bodyPr/>
        <a:lstStyle/>
        <a:p>
          <a:r>
            <a:rPr lang="mn-MN" sz="1600" dirty="0">
              <a:latin typeface="Times New Roman" panose="02020603050405020304" pitchFamily="18" charset="0"/>
              <a:cs typeface="Times New Roman" panose="02020603050405020304" pitchFamily="18" charset="0"/>
            </a:rPr>
            <a:t>Болц</a:t>
          </a:r>
          <a:endParaRPr lang="en-US" sz="1600" dirty="0">
            <a:latin typeface="Times New Roman" panose="02020603050405020304" pitchFamily="18" charset="0"/>
            <a:cs typeface="Times New Roman" panose="02020603050405020304" pitchFamily="18" charset="0"/>
          </a:endParaRPr>
        </a:p>
      </dgm:t>
    </dgm:pt>
    <dgm:pt modelId="{CE135CCF-C533-49AB-8CCA-6784B93BBF62}" type="parTrans" cxnId="{B722C574-9973-4860-8128-939EE93D8E20}">
      <dgm:prSet/>
      <dgm:spPr/>
      <dgm:t>
        <a:bodyPr/>
        <a:lstStyle/>
        <a:p>
          <a:endParaRPr lang="en-US" sz="1600">
            <a:latin typeface="Times New Roman" panose="02020603050405020304" pitchFamily="18" charset="0"/>
            <a:cs typeface="Times New Roman" panose="02020603050405020304" pitchFamily="18" charset="0"/>
          </a:endParaRPr>
        </a:p>
      </dgm:t>
    </dgm:pt>
    <dgm:pt modelId="{39DF0644-FAB6-4B83-96F3-7C548C9FD094}" type="sibTrans" cxnId="{B722C574-9973-4860-8128-939EE93D8E20}">
      <dgm:prSet/>
      <dgm:spPr/>
      <dgm:t>
        <a:bodyPr/>
        <a:lstStyle/>
        <a:p>
          <a:endParaRPr lang="en-US" sz="1600">
            <a:latin typeface="Times New Roman" panose="02020603050405020304" pitchFamily="18" charset="0"/>
            <a:cs typeface="Times New Roman" panose="02020603050405020304" pitchFamily="18" charset="0"/>
          </a:endParaRPr>
        </a:p>
      </dgm:t>
    </dgm:pt>
    <dgm:pt modelId="{08857936-32AD-4DE9-A565-D7A9A3E2ED98}">
      <dgm:prSet custT="1"/>
      <dgm:spPr/>
      <dgm:t>
        <a:bodyPr/>
        <a:lstStyle/>
        <a:p>
          <a:r>
            <a:rPr lang="mn-MN" sz="1600" dirty="0">
              <a:latin typeface="Times New Roman" panose="02020603050405020304" pitchFamily="18" charset="0"/>
              <a:cs typeface="Times New Roman" panose="02020603050405020304" pitchFamily="18" charset="0"/>
            </a:rPr>
            <a:t>Ургац, </a:t>
          </a:r>
          <a:endParaRPr lang="en-US" sz="1600" dirty="0">
            <a:latin typeface="Times New Roman" panose="02020603050405020304" pitchFamily="18" charset="0"/>
            <a:cs typeface="Times New Roman" panose="02020603050405020304" pitchFamily="18" charset="0"/>
          </a:endParaRPr>
        </a:p>
      </dgm:t>
    </dgm:pt>
    <dgm:pt modelId="{11144BD5-C39F-4352-897B-47CADE16BBCE}" type="parTrans" cxnId="{02A52BD3-4F20-45DD-B9CE-E8904B264FD8}">
      <dgm:prSet/>
      <dgm:spPr/>
      <dgm:t>
        <a:bodyPr/>
        <a:lstStyle/>
        <a:p>
          <a:endParaRPr lang="en-US" sz="1600">
            <a:latin typeface="Times New Roman" panose="02020603050405020304" pitchFamily="18" charset="0"/>
            <a:cs typeface="Times New Roman" panose="02020603050405020304" pitchFamily="18" charset="0"/>
          </a:endParaRPr>
        </a:p>
      </dgm:t>
    </dgm:pt>
    <dgm:pt modelId="{0654CF69-4FDA-4322-B8DE-14A87869201E}" type="sibTrans" cxnId="{02A52BD3-4F20-45DD-B9CE-E8904B264FD8}">
      <dgm:prSet/>
      <dgm:spPr/>
      <dgm:t>
        <a:bodyPr/>
        <a:lstStyle/>
        <a:p>
          <a:endParaRPr lang="en-US" sz="1600">
            <a:latin typeface="Times New Roman" panose="02020603050405020304" pitchFamily="18" charset="0"/>
            <a:cs typeface="Times New Roman" panose="02020603050405020304" pitchFamily="18" charset="0"/>
          </a:endParaRPr>
        </a:p>
      </dgm:t>
    </dgm:pt>
    <dgm:pt modelId="{EEDEC55C-4EC6-4DE8-B47F-0461667EF699}">
      <dgm:prSet custT="1"/>
      <dgm:spPr/>
      <dgm:t>
        <a:bodyPr/>
        <a:lstStyle/>
        <a:p>
          <a:r>
            <a:rPr lang="mn-MN" sz="1600" dirty="0">
              <a:latin typeface="Times New Roman" panose="02020603050405020304" pitchFamily="18" charset="0"/>
              <a:cs typeface="Times New Roman" panose="02020603050405020304" pitchFamily="18" charset="0"/>
            </a:rPr>
            <a:t>Тэсвэр /талбайд, лабораторит/</a:t>
          </a:r>
          <a:endParaRPr lang="en-US" sz="1600" dirty="0">
            <a:latin typeface="Times New Roman" panose="02020603050405020304" pitchFamily="18" charset="0"/>
            <a:cs typeface="Times New Roman" panose="02020603050405020304" pitchFamily="18" charset="0"/>
          </a:endParaRPr>
        </a:p>
      </dgm:t>
    </dgm:pt>
    <dgm:pt modelId="{DB6455BA-AFE9-4167-B077-A841F1DF887F}" type="parTrans" cxnId="{2FE0267C-945A-4C0C-8492-2E187C31C0E6}">
      <dgm:prSet/>
      <dgm:spPr/>
      <dgm:t>
        <a:bodyPr/>
        <a:lstStyle/>
        <a:p>
          <a:endParaRPr lang="en-US" sz="1600">
            <a:latin typeface="Times New Roman" panose="02020603050405020304" pitchFamily="18" charset="0"/>
            <a:cs typeface="Times New Roman" panose="02020603050405020304" pitchFamily="18" charset="0"/>
          </a:endParaRPr>
        </a:p>
      </dgm:t>
    </dgm:pt>
    <dgm:pt modelId="{746236D4-AF3E-4775-9E34-1F816CAB3F94}" type="sibTrans" cxnId="{2FE0267C-945A-4C0C-8492-2E187C31C0E6}">
      <dgm:prSet/>
      <dgm:spPr/>
      <dgm:t>
        <a:bodyPr/>
        <a:lstStyle/>
        <a:p>
          <a:endParaRPr lang="en-US" sz="1600">
            <a:latin typeface="Times New Roman" panose="02020603050405020304" pitchFamily="18" charset="0"/>
            <a:cs typeface="Times New Roman" panose="02020603050405020304" pitchFamily="18" charset="0"/>
          </a:endParaRPr>
        </a:p>
      </dgm:t>
    </dgm:pt>
    <dgm:pt modelId="{D6EE72EE-84C3-4DB0-BBFB-0B1C79E87053}">
      <dgm:prSet custT="1"/>
      <dgm:spPr/>
      <dgm:t>
        <a:bodyPr/>
        <a:lstStyle/>
        <a:p>
          <a:r>
            <a:rPr lang="mn-MN" sz="1600" dirty="0">
              <a:latin typeface="Times New Roman" panose="02020603050405020304" pitchFamily="18" charset="0"/>
              <a:cs typeface="Times New Roman" panose="02020603050405020304" pitchFamily="18" charset="0"/>
            </a:rPr>
            <a:t>Биохими-технологийн чанарын үнэлгээ</a:t>
          </a:r>
          <a:endParaRPr lang="en-US" sz="1600" dirty="0">
            <a:latin typeface="Times New Roman" panose="02020603050405020304" pitchFamily="18" charset="0"/>
            <a:cs typeface="Times New Roman" panose="02020603050405020304" pitchFamily="18" charset="0"/>
          </a:endParaRPr>
        </a:p>
      </dgm:t>
    </dgm:pt>
    <dgm:pt modelId="{2437E19B-9D61-4C35-A608-60BBFB05949C}" type="parTrans" cxnId="{838FEBC6-4F40-4236-8A46-0D0A0BF6E576}">
      <dgm:prSet/>
      <dgm:spPr/>
      <dgm:t>
        <a:bodyPr/>
        <a:lstStyle/>
        <a:p>
          <a:endParaRPr lang="en-US" sz="1600">
            <a:latin typeface="Times New Roman" panose="02020603050405020304" pitchFamily="18" charset="0"/>
            <a:cs typeface="Times New Roman" panose="02020603050405020304" pitchFamily="18" charset="0"/>
          </a:endParaRPr>
        </a:p>
      </dgm:t>
    </dgm:pt>
    <dgm:pt modelId="{7AB675E9-3A1C-4E7C-A1FA-E5AB80112255}" type="sibTrans" cxnId="{838FEBC6-4F40-4236-8A46-0D0A0BF6E576}">
      <dgm:prSet/>
      <dgm:spPr/>
      <dgm:t>
        <a:bodyPr/>
        <a:lstStyle/>
        <a:p>
          <a:endParaRPr lang="en-US" sz="1600">
            <a:latin typeface="Times New Roman" panose="02020603050405020304" pitchFamily="18" charset="0"/>
            <a:cs typeface="Times New Roman" panose="02020603050405020304" pitchFamily="18" charset="0"/>
          </a:endParaRPr>
        </a:p>
      </dgm:t>
    </dgm:pt>
    <dgm:pt modelId="{7F6425D6-1B86-4B18-861C-83D22C5AF598}">
      <dgm:prSet custT="1"/>
      <dgm:spPr/>
      <dgm:t>
        <a:bodyPr/>
        <a:lstStyle/>
        <a:p>
          <a:endParaRPr lang="en-US" sz="1600" dirty="0">
            <a:latin typeface="Times New Roman" panose="02020603050405020304" pitchFamily="18" charset="0"/>
            <a:cs typeface="Times New Roman" panose="02020603050405020304" pitchFamily="18" charset="0"/>
          </a:endParaRPr>
        </a:p>
      </dgm:t>
    </dgm:pt>
    <dgm:pt modelId="{75C3F206-246E-4FD5-B2D0-88E6DBBE515F}" type="parTrans" cxnId="{B7A960D1-1C36-476E-B75F-CA1D9D3C771A}">
      <dgm:prSet/>
      <dgm:spPr/>
      <dgm:t>
        <a:bodyPr/>
        <a:lstStyle/>
        <a:p>
          <a:endParaRPr lang="en-US" sz="1600">
            <a:latin typeface="Times New Roman" panose="02020603050405020304" pitchFamily="18" charset="0"/>
            <a:cs typeface="Times New Roman" panose="02020603050405020304" pitchFamily="18" charset="0"/>
          </a:endParaRPr>
        </a:p>
      </dgm:t>
    </dgm:pt>
    <dgm:pt modelId="{16F00109-9A7E-401C-B6F5-911E69B23BC7}" type="sibTrans" cxnId="{B7A960D1-1C36-476E-B75F-CA1D9D3C771A}">
      <dgm:prSet/>
      <dgm:spPr/>
      <dgm:t>
        <a:bodyPr/>
        <a:lstStyle/>
        <a:p>
          <a:endParaRPr lang="en-US" sz="1600">
            <a:latin typeface="Times New Roman" panose="02020603050405020304" pitchFamily="18" charset="0"/>
            <a:cs typeface="Times New Roman" panose="02020603050405020304" pitchFamily="18" charset="0"/>
          </a:endParaRPr>
        </a:p>
      </dgm:t>
    </dgm:pt>
    <dgm:pt modelId="{5AC81551-6849-483A-BFE2-8D51CB5E348D}">
      <dgm:prSet custT="1"/>
      <dgm:spPr/>
      <dgm:t>
        <a:bodyPr/>
        <a:lstStyle/>
        <a:p>
          <a:r>
            <a:rPr lang="mn-MN" sz="1600" dirty="0">
              <a:latin typeface="Times New Roman" panose="02020603050405020304" pitchFamily="18" charset="0"/>
              <a:cs typeface="Times New Roman" panose="02020603050405020304" pitchFamily="18" charset="0"/>
            </a:rPr>
            <a:t>Шалгарсан сортыг УСС-д дэьшүүлэх</a:t>
          </a:r>
          <a:endParaRPr lang="en-US" sz="1600" dirty="0">
            <a:latin typeface="Times New Roman" panose="02020603050405020304" pitchFamily="18" charset="0"/>
            <a:cs typeface="Times New Roman" panose="02020603050405020304" pitchFamily="18" charset="0"/>
          </a:endParaRPr>
        </a:p>
      </dgm:t>
    </dgm:pt>
    <dgm:pt modelId="{D9E81851-145A-47D6-B191-9E4BA5F060DD}" type="parTrans" cxnId="{D029356E-A1CA-40A7-BD01-E1EC36856082}">
      <dgm:prSet/>
      <dgm:spPr/>
      <dgm:t>
        <a:bodyPr/>
        <a:lstStyle/>
        <a:p>
          <a:endParaRPr lang="en-US" sz="1600">
            <a:latin typeface="Times New Roman" panose="02020603050405020304" pitchFamily="18" charset="0"/>
            <a:cs typeface="Times New Roman" panose="02020603050405020304" pitchFamily="18" charset="0"/>
          </a:endParaRPr>
        </a:p>
      </dgm:t>
    </dgm:pt>
    <dgm:pt modelId="{1ACC599F-BA45-43C0-88BB-E9DB45788CB9}" type="sibTrans" cxnId="{D029356E-A1CA-40A7-BD01-E1EC36856082}">
      <dgm:prSet/>
      <dgm:spPr/>
      <dgm:t>
        <a:bodyPr/>
        <a:lstStyle/>
        <a:p>
          <a:endParaRPr lang="en-US" sz="1600">
            <a:latin typeface="Times New Roman" panose="02020603050405020304" pitchFamily="18" charset="0"/>
            <a:cs typeface="Times New Roman" panose="02020603050405020304" pitchFamily="18" charset="0"/>
          </a:endParaRPr>
        </a:p>
      </dgm:t>
    </dgm:pt>
    <dgm:pt modelId="{41A07F14-E53E-42BB-BC9D-5181481EAC5A}">
      <dgm:prSet custT="1"/>
      <dgm:spPr/>
      <dgm:t>
        <a:bodyPr/>
        <a:lstStyle/>
        <a:p>
          <a:r>
            <a:rPr lang="mn-MN" sz="1600" dirty="0">
              <a:latin typeface="Times New Roman" panose="02020603050405020304" pitchFamily="18" charset="0"/>
              <a:cs typeface="Times New Roman" panose="02020603050405020304" pitchFamily="18" charset="0"/>
            </a:rPr>
            <a:t>Гадны болон УСС-д дэвшсэн сортуудыг нутагшсан сортуудтай харьцуулан болц, ургац, тэсвэр, биохими технологийн үнэлгээ өгөх </a:t>
          </a:r>
          <a:endParaRPr lang="en-US" sz="1600" dirty="0">
            <a:latin typeface="Times New Roman" panose="02020603050405020304" pitchFamily="18" charset="0"/>
            <a:cs typeface="Times New Roman" panose="02020603050405020304" pitchFamily="18" charset="0"/>
          </a:endParaRPr>
        </a:p>
      </dgm:t>
    </dgm:pt>
    <dgm:pt modelId="{33AD2D5C-A731-40DB-B822-2C1513D7C579}" type="parTrans" cxnId="{C684B9EC-A3A8-4FCB-BC5E-C04A75324DD1}">
      <dgm:prSet/>
      <dgm:spPr/>
      <dgm:t>
        <a:bodyPr/>
        <a:lstStyle/>
        <a:p>
          <a:endParaRPr lang="en-US" sz="1600">
            <a:latin typeface="Times New Roman" panose="02020603050405020304" pitchFamily="18" charset="0"/>
            <a:cs typeface="Times New Roman" panose="02020603050405020304" pitchFamily="18" charset="0"/>
          </a:endParaRPr>
        </a:p>
      </dgm:t>
    </dgm:pt>
    <dgm:pt modelId="{2D97395E-02FE-435C-979B-37E52FFD3D26}" type="sibTrans" cxnId="{C684B9EC-A3A8-4FCB-BC5E-C04A75324DD1}">
      <dgm:prSet/>
      <dgm:spPr/>
      <dgm:t>
        <a:bodyPr/>
        <a:lstStyle/>
        <a:p>
          <a:endParaRPr lang="en-US" sz="1600">
            <a:latin typeface="Times New Roman" panose="02020603050405020304" pitchFamily="18" charset="0"/>
            <a:cs typeface="Times New Roman" panose="02020603050405020304" pitchFamily="18" charset="0"/>
          </a:endParaRPr>
        </a:p>
      </dgm:t>
    </dgm:pt>
    <dgm:pt modelId="{168F77CC-A985-420A-AE41-57D34115BB09}">
      <dgm:prSet phldrT="[Text]" custT="1"/>
      <dgm:spPr/>
      <dgm:t>
        <a:bodyPr/>
        <a:lstStyle/>
        <a:p>
          <a:r>
            <a:rPr lang="mn-MN" sz="1600" dirty="0">
              <a:latin typeface="Times New Roman" panose="02020603050405020304" pitchFamily="18" charset="0"/>
              <a:cs typeface="Times New Roman" panose="02020603050405020304" pitchFamily="18" charset="0"/>
            </a:rPr>
            <a:t>1 -2 жил </a:t>
          </a:r>
          <a:endParaRPr lang="en-US" sz="1600" dirty="0">
            <a:latin typeface="Times New Roman" panose="02020603050405020304" pitchFamily="18" charset="0"/>
            <a:cs typeface="Times New Roman" panose="02020603050405020304" pitchFamily="18" charset="0"/>
          </a:endParaRPr>
        </a:p>
      </dgm:t>
    </dgm:pt>
    <dgm:pt modelId="{97BB5DA3-19A6-4E7A-8401-3B79581D4110}" type="parTrans" cxnId="{77370A28-6B4A-46A3-B6B8-DE6CA7CE4BE2}">
      <dgm:prSet/>
      <dgm:spPr/>
      <dgm:t>
        <a:bodyPr/>
        <a:lstStyle/>
        <a:p>
          <a:endParaRPr lang="en-US" sz="1600">
            <a:latin typeface="Times New Roman" panose="02020603050405020304" pitchFamily="18" charset="0"/>
            <a:cs typeface="Times New Roman" panose="02020603050405020304" pitchFamily="18" charset="0"/>
          </a:endParaRPr>
        </a:p>
      </dgm:t>
    </dgm:pt>
    <dgm:pt modelId="{7529ADD4-D811-4D91-81B3-14F52BF41740}" type="sibTrans" cxnId="{77370A28-6B4A-46A3-B6B8-DE6CA7CE4BE2}">
      <dgm:prSet/>
      <dgm:spPr/>
      <dgm:t>
        <a:bodyPr/>
        <a:lstStyle/>
        <a:p>
          <a:endParaRPr lang="en-US" sz="1600">
            <a:latin typeface="Times New Roman" panose="02020603050405020304" pitchFamily="18" charset="0"/>
            <a:cs typeface="Times New Roman" panose="02020603050405020304" pitchFamily="18" charset="0"/>
          </a:endParaRPr>
        </a:p>
      </dgm:t>
    </dgm:pt>
    <dgm:pt modelId="{DB19BDD1-E8EA-46C4-850B-FE48DF0FC73A}">
      <dgm:prSet phldrT="[Text]" custT="1"/>
      <dgm:spPr/>
      <dgm:t>
        <a:bodyPr/>
        <a:lstStyle/>
        <a:p>
          <a:pPr algn="ctr"/>
          <a:r>
            <a:rPr lang="mn-MN" sz="1600" dirty="0">
              <a:latin typeface="Times New Roman" panose="02020603050405020304" pitchFamily="18" charset="0"/>
              <a:cs typeface="Times New Roman" panose="02020603050405020304" pitchFamily="18" charset="0"/>
            </a:rPr>
            <a:t>Эрлийзжүүлэг арга</a:t>
          </a:r>
          <a:endParaRPr lang="en-US" sz="1600" dirty="0">
            <a:latin typeface="Times New Roman" panose="02020603050405020304" pitchFamily="18" charset="0"/>
            <a:cs typeface="Times New Roman" panose="02020603050405020304" pitchFamily="18" charset="0"/>
          </a:endParaRPr>
        </a:p>
      </dgm:t>
    </dgm:pt>
    <dgm:pt modelId="{407D4FA8-9E17-4C13-9BF8-FEEA616811F2}" type="parTrans" cxnId="{24627B93-FBC5-4AD1-BA27-C391399053A8}">
      <dgm:prSet/>
      <dgm:spPr/>
      <dgm:t>
        <a:bodyPr/>
        <a:lstStyle/>
        <a:p>
          <a:endParaRPr lang="en-US" sz="1600">
            <a:latin typeface="Times New Roman" panose="02020603050405020304" pitchFamily="18" charset="0"/>
            <a:cs typeface="Times New Roman" panose="02020603050405020304" pitchFamily="18" charset="0"/>
          </a:endParaRPr>
        </a:p>
      </dgm:t>
    </dgm:pt>
    <dgm:pt modelId="{CA3E2549-A68B-4E66-A29B-762256B8D981}" type="sibTrans" cxnId="{24627B93-FBC5-4AD1-BA27-C391399053A8}">
      <dgm:prSet/>
      <dgm:spPr/>
      <dgm:t>
        <a:bodyPr/>
        <a:lstStyle/>
        <a:p>
          <a:endParaRPr lang="en-US" sz="1600">
            <a:latin typeface="Times New Roman" panose="02020603050405020304" pitchFamily="18" charset="0"/>
            <a:cs typeface="Times New Roman" panose="02020603050405020304" pitchFamily="18" charset="0"/>
          </a:endParaRPr>
        </a:p>
      </dgm:t>
    </dgm:pt>
    <dgm:pt modelId="{516CD668-4C09-4595-AA6C-0EC0FC753B52}">
      <dgm:prSet phldrT="[Text]" custT="1"/>
      <dgm:spPr/>
      <dgm:t>
        <a:bodyPr/>
        <a:lstStyle/>
        <a:p>
          <a:r>
            <a:rPr lang="mn-MN" sz="1600">
              <a:latin typeface="Times New Roman" panose="02020603050405020304" pitchFamily="18" charset="0"/>
              <a:cs typeface="Times New Roman" panose="02020603050405020304" pitchFamily="18" charset="0"/>
            </a:rPr>
            <a:t>1-2 жил</a:t>
          </a:r>
          <a:endParaRPr lang="en-US" sz="1600">
            <a:latin typeface="Times New Roman" panose="02020603050405020304" pitchFamily="18" charset="0"/>
            <a:cs typeface="Times New Roman" panose="02020603050405020304" pitchFamily="18" charset="0"/>
          </a:endParaRPr>
        </a:p>
      </dgm:t>
    </dgm:pt>
    <dgm:pt modelId="{07B57C00-DD9B-44EC-A268-F5063113C46E}" type="parTrans" cxnId="{73B2FC3F-8CCD-4271-9455-B8F5CF15C27F}">
      <dgm:prSet/>
      <dgm:spPr/>
      <dgm:t>
        <a:bodyPr/>
        <a:lstStyle/>
        <a:p>
          <a:endParaRPr lang="en-US" sz="1600">
            <a:latin typeface="Times New Roman" panose="02020603050405020304" pitchFamily="18" charset="0"/>
            <a:cs typeface="Times New Roman" panose="02020603050405020304" pitchFamily="18" charset="0"/>
          </a:endParaRPr>
        </a:p>
      </dgm:t>
    </dgm:pt>
    <dgm:pt modelId="{BCC25CE4-0198-4AF1-8661-29C15903421F}" type="sibTrans" cxnId="{73B2FC3F-8CCD-4271-9455-B8F5CF15C27F}">
      <dgm:prSet/>
      <dgm:spPr/>
      <dgm:t>
        <a:bodyPr/>
        <a:lstStyle/>
        <a:p>
          <a:endParaRPr lang="en-US" sz="1600">
            <a:latin typeface="Times New Roman" panose="02020603050405020304" pitchFamily="18" charset="0"/>
            <a:cs typeface="Times New Roman" panose="02020603050405020304" pitchFamily="18" charset="0"/>
          </a:endParaRPr>
        </a:p>
      </dgm:t>
    </dgm:pt>
    <dgm:pt modelId="{A8021165-A7A9-4FE2-8FF3-4399951AB779}">
      <dgm:prSet custT="1"/>
      <dgm:spPr/>
      <dgm:t>
        <a:bodyPr/>
        <a:lstStyle/>
        <a:p>
          <a:r>
            <a:rPr lang="mn-MN" sz="1600" dirty="0">
              <a:latin typeface="Times New Roman" panose="02020603050405020304" pitchFamily="18" charset="0"/>
              <a:cs typeface="Times New Roman" panose="02020603050405020304" pitchFamily="18" charset="0"/>
            </a:rPr>
            <a:t>2-3 жил</a:t>
          </a:r>
          <a:endParaRPr lang="en-US" sz="1600" dirty="0">
            <a:latin typeface="Times New Roman" panose="02020603050405020304" pitchFamily="18" charset="0"/>
            <a:cs typeface="Times New Roman" panose="02020603050405020304" pitchFamily="18" charset="0"/>
          </a:endParaRPr>
        </a:p>
      </dgm:t>
    </dgm:pt>
    <dgm:pt modelId="{B7150244-DAD3-4628-9DCB-774BBEA7A3AB}" type="parTrans" cxnId="{AC043377-B0DE-4D87-98AF-722E453C1645}">
      <dgm:prSet/>
      <dgm:spPr/>
      <dgm:t>
        <a:bodyPr/>
        <a:lstStyle/>
        <a:p>
          <a:endParaRPr lang="en-US" sz="1600">
            <a:latin typeface="Times New Roman" panose="02020603050405020304" pitchFamily="18" charset="0"/>
            <a:cs typeface="Times New Roman" panose="02020603050405020304" pitchFamily="18" charset="0"/>
          </a:endParaRPr>
        </a:p>
      </dgm:t>
    </dgm:pt>
    <dgm:pt modelId="{8BD00CD7-A6CE-4DEC-B370-419ADC9DA985}" type="sibTrans" cxnId="{AC043377-B0DE-4D87-98AF-722E453C1645}">
      <dgm:prSet/>
      <dgm:spPr/>
      <dgm:t>
        <a:bodyPr/>
        <a:lstStyle/>
        <a:p>
          <a:endParaRPr lang="en-US" sz="1600">
            <a:latin typeface="Times New Roman" panose="02020603050405020304" pitchFamily="18" charset="0"/>
            <a:cs typeface="Times New Roman" panose="02020603050405020304" pitchFamily="18" charset="0"/>
          </a:endParaRPr>
        </a:p>
      </dgm:t>
    </dgm:pt>
    <dgm:pt modelId="{C66FB78B-7B6F-4420-85F8-70CBF102E99D}">
      <dgm:prSet custT="1"/>
      <dgm:spPr/>
      <dgm:t>
        <a:bodyPr/>
        <a:lstStyle/>
        <a:p>
          <a:r>
            <a:rPr lang="mn-MN" sz="1600" dirty="0">
              <a:latin typeface="Times New Roman" panose="02020603050405020304" pitchFamily="18" charset="0"/>
              <a:cs typeface="Times New Roman" panose="02020603050405020304" pitchFamily="18" charset="0"/>
            </a:rPr>
            <a:t>2-5 жил</a:t>
          </a:r>
          <a:endParaRPr lang="en-US" sz="1600" dirty="0">
            <a:latin typeface="Times New Roman" panose="02020603050405020304" pitchFamily="18" charset="0"/>
            <a:cs typeface="Times New Roman" panose="02020603050405020304" pitchFamily="18" charset="0"/>
          </a:endParaRPr>
        </a:p>
      </dgm:t>
    </dgm:pt>
    <dgm:pt modelId="{A0CA0F7C-C12E-4FA1-A41C-F96166659775}" type="parTrans" cxnId="{D45F46DF-A9AD-4113-8F43-0A2542E49339}">
      <dgm:prSet/>
      <dgm:spPr/>
      <dgm:t>
        <a:bodyPr/>
        <a:lstStyle/>
        <a:p>
          <a:endParaRPr lang="en-US" sz="1600">
            <a:latin typeface="Times New Roman" panose="02020603050405020304" pitchFamily="18" charset="0"/>
            <a:cs typeface="Times New Roman" panose="02020603050405020304" pitchFamily="18" charset="0"/>
          </a:endParaRPr>
        </a:p>
      </dgm:t>
    </dgm:pt>
    <dgm:pt modelId="{6907A3E5-4EE0-4A79-B5CC-E94C37731154}" type="sibTrans" cxnId="{D45F46DF-A9AD-4113-8F43-0A2542E49339}">
      <dgm:prSet/>
      <dgm:spPr/>
      <dgm:t>
        <a:bodyPr/>
        <a:lstStyle/>
        <a:p>
          <a:endParaRPr lang="en-US" sz="1600">
            <a:latin typeface="Times New Roman" panose="02020603050405020304" pitchFamily="18" charset="0"/>
            <a:cs typeface="Times New Roman" panose="02020603050405020304" pitchFamily="18" charset="0"/>
          </a:endParaRPr>
        </a:p>
      </dgm:t>
    </dgm:pt>
    <dgm:pt modelId="{4B4E3124-3522-496A-B897-8CFD220E6024}">
      <dgm:prSet phldrT="[Text]" custT="1"/>
      <dgm:spPr/>
      <dgm:t>
        <a:bodyPr/>
        <a:lstStyle/>
        <a:p>
          <a:r>
            <a:rPr lang="mn-MN" sz="1600" dirty="0">
              <a:latin typeface="Times New Roman" panose="02020603050405020304" pitchFamily="18" charset="0"/>
              <a:cs typeface="Times New Roman" panose="02020603050405020304" pitchFamily="18" charset="0"/>
            </a:rPr>
            <a:t>Бүтээгдэхүүншилт</a:t>
          </a:r>
          <a:endParaRPr lang="en-US" sz="1600" dirty="0">
            <a:latin typeface="Times New Roman" panose="02020603050405020304" pitchFamily="18" charset="0"/>
            <a:cs typeface="Times New Roman" panose="02020603050405020304" pitchFamily="18" charset="0"/>
          </a:endParaRPr>
        </a:p>
      </dgm:t>
    </dgm:pt>
    <dgm:pt modelId="{BC918DC3-0772-4CCD-BC69-A4D40D55CE2A}" type="parTrans" cxnId="{640CEE2E-A8FF-4F69-BA2B-5EC9693D4BB2}">
      <dgm:prSet/>
      <dgm:spPr/>
      <dgm:t>
        <a:bodyPr/>
        <a:lstStyle/>
        <a:p>
          <a:endParaRPr lang="en-US" sz="1600">
            <a:latin typeface="Times New Roman" panose="02020603050405020304" pitchFamily="18" charset="0"/>
            <a:cs typeface="Times New Roman" panose="02020603050405020304" pitchFamily="18" charset="0"/>
          </a:endParaRPr>
        </a:p>
      </dgm:t>
    </dgm:pt>
    <dgm:pt modelId="{D94D5CAE-E7F2-4A06-A8FE-A64EC4801F2E}" type="sibTrans" cxnId="{640CEE2E-A8FF-4F69-BA2B-5EC9693D4BB2}">
      <dgm:prSet/>
      <dgm:spPr/>
      <dgm:t>
        <a:bodyPr/>
        <a:lstStyle/>
        <a:p>
          <a:endParaRPr lang="en-US" sz="1600">
            <a:latin typeface="Times New Roman" panose="02020603050405020304" pitchFamily="18" charset="0"/>
            <a:cs typeface="Times New Roman" panose="02020603050405020304" pitchFamily="18" charset="0"/>
          </a:endParaRPr>
        </a:p>
      </dgm:t>
    </dgm:pt>
    <dgm:pt modelId="{4BE5421A-9B9F-4016-B5BE-EA9622F1A963}">
      <dgm:prSet phldrT="[Text]" custT="1"/>
      <dgm:spPr/>
      <dgm:t>
        <a:bodyPr/>
        <a:lstStyle/>
        <a:p>
          <a:pPr algn="ctr"/>
          <a:r>
            <a:rPr lang="mn-MN" sz="1600" dirty="0">
              <a:latin typeface="Times New Roman" panose="02020603050405020304" pitchFamily="18" charset="0"/>
              <a:cs typeface="Times New Roman" panose="02020603050405020304" pitchFamily="18" charset="0"/>
            </a:rPr>
            <a:t>Өвчин тэсвэрийн селекц</a:t>
          </a:r>
          <a:endParaRPr lang="en-US" sz="1600" dirty="0">
            <a:latin typeface="Times New Roman" panose="02020603050405020304" pitchFamily="18" charset="0"/>
            <a:cs typeface="Times New Roman" panose="02020603050405020304" pitchFamily="18" charset="0"/>
          </a:endParaRPr>
        </a:p>
      </dgm:t>
    </dgm:pt>
    <dgm:pt modelId="{E6B727A6-112D-4C7F-A191-95830E197289}" type="parTrans" cxnId="{908BA83F-C0CD-4BC0-9157-794352D39E37}">
      <dgm:prSet/>
      <dgm:spPr/>
      <dgm:t>
        <a:bodyPr/>
        <a:lstStyle/>
        <a:p>
          <a:endParaRPr lang="en-US" sz="1600">
            <a:latin typeface="Times New Roman" panose="02020603050405020304" pitchFamily="18" charset="0"/>
            <a:cs typeface="Times New Roman" panose="02020603050405020304" pitchFamily="18" charset="0"/>
          </a:endParaRPr>
        </a:p>
      </dgm:t>
    </dgm:pt>
    <dgm:pt modelId="{F2FEBE05-1999-448D-A6E0-0CF317235D1C}" type="sibTrans" cxnId="{908BA83F-C0CD-4BC0-9157-794352D39E37}">
      <dgm:prSet/>
      <dgm:spPr/>
      <dgm:t>
        <a:bodyPr/>
        <a:lstStyle/>
        <a:p>
          <a:endParaRPr lang="en-US" sz="1600">
            <a:latin typeface="Times New Roman" panose="02020603050405020304" pitchFamily="18" charset="0"/>
            <a:cs typeface="Times New Roman" panose="02020603050405020304" pitchFamily="18" charset="0"/>
          </a:endParaRPr>
        </a:p>
      </dgm:t>
    </dgm:pt>
    <dgm:pt modelId="{14C47AE8-FCEF-480F-A306-C8217F38390A}">
      <dgm:prSet phldrT="[Text]" custT="1"/>
      <dgm:spPr/>
      <dgm:t>
        <a:bodyPr/>
        <a:lstStyle/>
        <a:p>
          <a:pPr algn="ctr"/>
          <a:r>
            <a:rPr lang="mn-MN" sz="1600">
              <a:latin typeface="Times New Roman" panose="02020603050405020304" pitchFamily="18" charset="0"/>
              <a:cs typeface="Times New Roman" panose="02020603050405020304" pitchFamily="18" charset="0"/>
            </a:rPr>
            <a:t>Цуглуулга судалгаа </a:t>
          </a:r>
          <a:endParaRPr lang="en-US" sz="1600">
            <a:latin typeface="Times New Roman" panose="02020603050405020304" pitchFamily="18" charset="0"/>
            <a:cs typeface="Times New Roman" panose="02020603050405020304" pitchFamily="18" charset="0"/>
          </a:endParaRPr>
        </a:p>
      </dgm:t>
    </dgm:pt>
    <dgm:pt modelId="{19E08D64-ECC9-47A5-8076-4F1545FC2393}" type="parTrans" cxnId="{8D7E94C6-DBD6-4327-8995-E14CC412E7A2}">
      <dgm:prSet/>
      <dgm:spPr/>
      <dgm:t>
        <a:bodyPr/>
        <a:lstStyle/>
        <a:p>
          <a:endParaRPr lang="en-US" sz="1600">
            <a:latin typeface="Times New Roman" panose="02020603050405020304" pitchFamily="18" charset="0"/>
            <a:cs typeface="Times New Roman" panose="02020603050405020304" pitchFamily="18" charset="0"/>
          </a:endParaRPr>
        </a:p>
      </dgm:t>
    </dgm:pt>
    <dgm:pt modelId="{9DB1502D-B073-4D4C-A9CB-A567AF177FB7}" type="sibTrans" cxnId="{8D7E94C6-DBD6-4327-8995-E14CC412E7A2}">
      <dgm:prSet/>
      <dgm:spPr/>
      <dgm:t>
        <a:bodyPr/>
        <a:lstStyle/>
        <a:p>
          <a:endParaRPr lang="en-US" sz="1600">
            <a:latin typeface="Times New Roman" panose="02020603050405020304" pitchFamily="18" charset="0"/>
            <a:cs typeface="Times New Roman" panose="02020603050405020304" pitchFamily="18" charset="0"/>
          </a:endParaRPr>
        </a:p>
      </dgm:t>
    </dgm:pt>
    <dgm:pt modelId="{92BA0241-CF7C-4B22-85D5-56B6FC362804}">
      <dgm:prSet phldrT="[Text]" custT="1"/>
      <dgm:spPr/>
      <dgm:t>
        <a:bodyPr/>
        <a:lstStyle/>
        <a:p>
          <a:endParaRPr lang="en-US" sz="1600" dirty="0">
            <a:latin typeface="Times New Roman" panose="02020603050405020304" pitchFamily="18" charset="0"/>
            <a:cs typeface="Times New Roman" panose="02020603050405020304" pitchFamily="18" charset="0"/>
          </a:endParaRPr>
        </a:p>
      </dgm:t>
    </dgm:pt>
    <dgm:pt modelId="{7E6F1B4A-5CBC-47F7-8E0D-A2E5AC2CE4D6}" type="parTrans" cxnId="{DB3BB8D0-CC8A-4049-9B4B-77575EEE94F8}">
      <dgm:prSet/>
      <dgm:spPr/>
      <dgm:t>
        <a:bodyPr/>
        <a:lstStyle/>
        <a:p>
          <a:endParaRPr lang="en-US" sz="1600">
            <a:latin typeface="Times New Roman" panose="02020603050405020304" pitchFamily="18" charset="0"/>
            <a:cs typeface="Times New Roman" panose="02020603050405020304" pitchFamily="18" charset="0"/>
          </a:endParaRPr>
        </a:p>
      </dgm:t>
    </dgm:pt>
    <dgm:pt modelId="{34F0A2AE-A807-43FF-A928-970038DFCF53}" type="sibTrans" cxnId="{DB3BB8D0-CC8A-4049-9B4B-77575EEE94F8}">
      <dgm:prSet/>
      <dgm:spPr/>
      <dgm:t>
        <a:bodyPr/>
        <a:lstStyle/>
        <a:p>
          <a:endParaRPr lang="en-US" sz="1600">
            <a:latin typeface="Times New Roman" panose="02020603050405020304" pitchFamily="18" charset="0"/>
            <a:cs typeface="Times New Roman" panose="02020603050405020304" pitchFamily="18" charset="0"/>
          </a:endParaRPr>
        </a:p>
      </dgm:t>
    </dgm:pt>
    <dgm:pt modelId="{40C4A69A-7FE7-42C3-8160-DC1116DA35AB}">
      <dgm:prSet phldrT="[Text]" custT="1"/>
      <dgm:spPr/>
      <dgm:t>
        <a:bodyPr/>
        <a:lstStyle/>
        <a:p>
          <a:r>
            <a:rPr lang="mn-MN" sz="1600" dirty="0">
              <a:latin typeface="Times New Roman" panose="02020603050405020304" pitchFamily="18" charset="0"/>
              <a:cs typeface="Times New Roman" panose="02020603050405020304" pitchFamily="18" charset="0"/>
            </a:rPr>
            <a:t>Тэсвэрийн үнэлгээ</a:t>
          </a:r>
          <a:endParaRPr lang="en-US" sz="1600" dirty="0">
            <a:latin typeface="Times New Roman" panose="02020603050405020304" pitchFamily="18" charset="0"/>
            <a:cs typeface="Times New Roman" panose="02020603050405020304" pitchFamily="18" charset="0"/>
          </a:endParaRPr>
        </a:p>
      </dgm:t>
    </dgm:pt>
    <dgm:pt modelId="{451F0F17-4BEA-4A36-80EA-23A9C8B17B79}" type="parTrans" cxnId="{285241EE-F239-41E3-8DFD-972E1087CB4E}">
      <dgm:prSet/>
      <dgm:spPr/>
      <dgm:t>
        <a:bodyPr/>
        <a:lstStyle/>
        <a:p>
          <a:endParaRPr lang="en-US" sz="1600">
            <a:latin typeface="Times New Roman" panose="02020603050405020304" pitchFamily="18" charset="0"/>
            <a:cs typeface="Times New Roman" panose="02020603050405020304" pitchFamily="18" charset="0"/>
          </a:endParaRPr>
        </a:p>
      </dgm:t>
    </dgm:pt>
    <dgm:pt modelId="{B14266F9-0DE6-418C-A7EF-649FECC214DE}" type="sibTrans" cxnId="{285241EE-F239-41E3-8DFD-972E1087CB4E}">
      <dgm:prSet/>
      <dgm:spPr/>
      <dgm:t>
        <a:bodyPr/>
        <a:lstStyle/>
        <a:p>
          <a:endParaRPr lang="en-US" sz="1600">
            <a:latin typeface="Times New Roman" panose="02020603050405020304" pitchFamily="18" charset="0"/>
            <a:cs typeface="Times New Roman" panose="02020603050405020304" pitchFamily="18" charset="0"/>
          </a:endParaRPr>
        </a:p>
      </dgm:t>
    </dgm:pt>
    <dgm:pt modelId="{3743D413-625B-4EB1-9410-C66285CC93E7}" type="pres">
      <dgm:prSet presAssocID="{CB4C2559-2480-40BF-8D5B-704383A3E841}" presName="Name0" presStyleCnt="0">
        <dgm:presLayoutVars>
          <dgm:dir/>
          <dgm:animLvl val="lvl"/>
          <dgm:resizeHandles val="exact"/>
        </dgm:presLayoutVars>
      </dgm:prSet>
      <dgm:spPr/>
    </dgm:pt>
    <dgm:pt modelId="{8D5A8347-A238-442D-AD18-8F1D2AF33FDE}" type="pres">
      <dgm:prSet presAssocID="{CB4C2559-2480-40BF-8D5B-704383A3E841}" presName="tSp" presStyleCnt="0"/>
      <dgm:spPr/>
    </dgm:pt>
    <dgm:pt modelId="{8271330F-5829-4C8F-8C78-6465A8A58FEE}" type="pres">
      <dgm:prSet presAssocID="{CB4C2559-2480-40BF-8D5B-704383A3E841}" presName="bSp" presStyleCnt="0"/>
      <dgm:spPr/>
    </dgm:pt>
    <dgm:pt modelId="{8455C92F-57DA-4779-BD30-FAD470CA31A0}" type="pres">
      <dgm:prSet presAssocID="{CB4C2559-2480-40BF-8D5B-704383A3E841}" presName="process" presStyleCnt="0"/>
      <dgm:spPr/>
    </dgm:pt>
    <dgm:pt modelId="{9FF6D547-16D5-4436-BC07-ED4796DDB403}" type="pres">
      <dgm:prSet presAssocID="{1D622A2C-5A77-4AE8-946A-42BD8A0F063B}" presName="composite1" presStyleCnt="0"/>
      <dgm:spPr/>
    </dgm:pt>
    <dgm:pt modelId="{B627C019-7BC1-4143-A5CE-592E53D5E69B}" type="pres">
      <dgm:prSet presAssocID="{1D622A2C-5A77-4AE8-946A-42BD8A0F063B}" presName="dummyNode1" presStyleLbl="node1" presStyleIdx="0" presStyleCnt="6"/>
      <dgm:spPr/>
    </dgm:pt>
    <dgm:pt modelId="{D54403A8-B8A3-48AA-84FE-FFBCEB5CA023}" type="pres">
      <dgm:prSet presAssocID="{1D622A2C-5A77-4AE8-946A-42BD8A0F063B}" presName="childNode1" presStyleLbl="bgAcc1" presStyleIdx="0" presStyleCnt="6" custScaleX="256715" custScaleY="467937">
        <dgm:presLayoutVars>
          <dgm:bulletEnabled val="1"/>
        </dgm:presLayoutVars>
      </dgm:prSet>
      <dgm:spPr/>
    </dgm:pt>
    <dgm:pt modelId="{A79094CF-0C87-45F3-A14A-C8DFB12785FB}" type="pres">
      <dgm:prSet presAssocID="{1D622A2C-5A77-4AE8-946A-42BD8A0F063B}" presName="childNode1tx" presStyleLbl="bgAcc1" presStyleIdx="0" presStyleCnt="6">
        <dgm:presLayoutVars>
          <dgm:bulletEnabled val="1"/>
        </dgm:presLayoutVars>
      </dgm:prSet>
      <dgm:spPr/>
    </dgm:pt>
    <dgm:pt modelId="{8AF6B33D-6270-4BF6-8CA4-B9798C5F490E}" type="pres">
      <dgm:prSet presAssocID="{1D622A2C-5A77-4AE8-946A-42BD8A0F063B}" presName="parentNode1" presStyleLbl="node1" presStyleIdx="0" presStyleCnt="6" custScaleX="237051" custScaleY="174961" custLinFactY="148949" custLinFactNeighborX="-33261" custLinFactNeighborY="200000">
        <dgm:presLayoutVars>
          <dgm:chMax val="1"/>
          <dgm:bulletEnabled val="1"/>
        </dgm:presLayoutVars>
      </dgm:prSet>
      <dgm:spPr/>
    </dgm:pt>
    <dgm:pt modelId="{AF0C639F-1CB0-474E-9FD8-F07EF8551CF0}" type="pres">
      <dgm:prSet presAssocID="{1D622A2C-5A77-4AE8-946A-42BD8A0F063B}" presName="connSite1" presStyleCnt="0"/>
      <dgm:spPr/>
    </dgm:pt>
    <dgm:pt modelId="{AD28D0C6-7EE7-4550-8F13-4088F7A57BAB}" type="pres">
      <dgm:prSet presAssocID="{07AC8A45-20D0-47D5-B935-053F0BC9D95F}" presName="Name9" presStyleLbl="sibTrans2D1" presStyleIdx="0" presStyleCnt="5"/>
      <dgm:spPr/>
    </dgm:pt>
    <dgm:pt modelId="{3782F9B5-9A9E-4D16-B81A-E112A9246BAB}" type="pres">
      <dgm:prSet presAssocID="{6C4AB30C-4595-4E18-9D6E-27DA7076FF2E}" presName="composite2" presStyleCnt="0"/>
      <dgm:spPr/>
    </dgm:pt>
    <dgm:pt modelId="{FD785694-8A12-40DE-AEF5-F812360C62C7}" type="pres">
      <dgm:prSet presAssocID="{6C4AB30C-4595-4E18-9D6E-27DA7076FF2E}" presName="dummyNode2" presStyleLbl="node1" presStyleIdx="0" presStyleCnt="6"/>
      <dgm:spPr/>
    </dgm:pt>
    <dgm:pt modelId="{3649134D-2489-4604-90DA-0F51E7EDAFDF}" type="pres">
      <dgm:prSet presAssocID="{6C4AB30C-4595-4E18-9D6E-27DA7076FF2E}" presName="childNode2" presStyleLbl="bgAcc1" presStyleIdx="1" presStyleCnt="6" custScaleX="219441" custScaleY="486185">
        <dgm:presLayoutVars>
          <dgm:bulletEnabled val="1"/>
        </dgm:presLayoutVars>
      </dgm:prSet>
      <dgm:spPr/>
    </dgm:pt>
    <dgm:pt modelId="{626D0254-6AC9-455A-9E99-28CE2FDF3719}" type="pres">
      <dgm:prSet presAssocID="{6C4AB30C-4595-4E18-9D6E-27DA7076FF2E}" presName="childNode2tx" presStyleLbl="bgAcc1" presStyleIdx="1" presStyleCnt="6">
        <dgm:presLayoutVars>
          <dgm:bulletEnabled val="1"/>
        </dgm:presLayoutVars>
      </dgm:prSet>
      <dgm:spPr/>
    </dgm:pt>
    <dgm:pt modelId="{ABA69813-8F80-499B-A601-55DFFFB3ECAF}" type="pres">
      <dgm:prSet presAssocID="{6C4AB30C-4595-4E18-9D6E-27DA7076FF2E}" presName="parentNode2" presStyleLbl="node1" presStyleIdx="1" presStyleCnt="6" custScaleX="265017" custScaleY="492872" custLinFactY="-105098" custLinFactNeighborX="-16911" custLinFactNeighborY="-200000">
        <dgm:presLayoutVars>
          <dgm:chMax val="0"/>
          <dgm:bulletEnabled val="1"/>
        </dgm:presLayoutVars>
      </dgm:prSet>
      <dgm:spPr/>
    </dgm:pt>
    <dgm:pt modelId="{6E3670CC-2143-443A-92D7-3B7A33DD29A2}" type="pres">
      <dgm:prSet presAssocID="{6C4AB30C-4595-4E18-9D6E-27DA7076FF2E}" presName="connSite2" presStyleCnt="0"/>
      <dgm:spPr/>
    </dgm:pt>
    <dgm:pt modelId="{3A9B2BCA-CE14-4658-A39A-62DDEB74B2A1}" type="pres">
      <dgm:prSet presAssocID="{20377274-A0D7-48B3-A610-DA75E6B6AC25}" presName="Name18" presStyleLbl="sibTrans2D1" presStyleIdx="1" presStyleCnt="5"/>
      <dgm:spPr/>
    </dgm:pt>
    <dgm:pt modelId="{05D44A2F-78E7-4F54-8525-7D3B04887F3D}" type="pres">
      <dgm:prSet presAssocID="{CC385423-B572-4800-81CC-067871ED7514}" presName="composite1" presStyleCnt="0"/>
      <dgm:spPr/>
    </dgm:pt>
    <dgm:pt modelId="{11D4A2F9-053D-4979-BF5E-1838F4BA15F1}" type="pres">
      <dgm:prSet presAssocID="{CC385423-B572-4800-81CC-067871ED7514}" presName="dummyNode1" presStyleLbl="node1" presStyleIdx="1" presStyleCnt="6"/>
      <dgm:spPr/>
    </dgm:pt>
    <dgm:pt modelId="{435D21E6-BC67-4D77-BAF4-031A82184F00}" type="pres">
      <dgm:prSet presAssocID="{CC385423-B572-4800-81CC-067871ED7514}" presName="childNode1" presStyleLbl="bgAcc1" presStyleIdx="2" presStyleCnt="6" custScaleX="243481" custScaleY="422316">
        <dgm:presLayoutVars>
          <dgm:bulletEnabled val="1"/>
        </dgm:presLayoutVars>
      </dgm:prSet>
      <dgm:spPr/>
    </dgm:pt>
    <dgm:pt modelId="{2E06C3B2-5E4C-4DFE-B145-08550FDAE9C9}" type="pres">
      <dgm:prSet presAssocID="{CC385423-B572-4800-81CC-067871ED7514}" presName="childNode1tx" presStyleLbl="bgAcc1" presStyleIdx="2" presStyleCnt="6">
        <dgm:presLayoutVars>
          <dgm:bulletEnabled val="1"/>
        </dgm:presLayoutVars>
      </dgm:prSet>
      <dgm:spPr/>
    </dgm:pt>
    <dgm:pt modelId="{23265AEE-8AEF-40A8-9B23-28A1C6923723}" type="pres">
      <dgm:prSet presAssocID="{CC385423-B572-4800-81CC-067871ED7514}" presName="parentNode1" presStyleLbl="node1" presStyleIdx="2" presStyleCnt="6" custFlipHor="1" custScaleX="275747" custScaleY="166088" custLinFactY="168795" custLinFactNeighborX="-12212" custLinFactNeighborY="200000">
        <dgm:presLayoutVars>
          <dgm:chMax val="1"/>
          <dgm:bulletEnabled val="1"/>
        </dgm:presLayoutVars>
      </dgm:prSet>
      <dgm:spPr/>
    </dgm:pt>
    <dgm:pt modelId="{6D41382F-DE2D-41BE-AFD3-F0211839D2FE}" type="pres">
      <dgm:prSet presAssocID="{CC385423-B572-4800-81CC-067871ED7514}" presName="connSite1" presStyleCnt="0"/>
      <dgm:spPr/>
    </dgm:pt>
    <dgm:pt modelId="{AD451730-ADF8-4FC0-BD23-032859808548}" type="pres">
      <dgm:prSet presAssocID="{1D8B89AC-D0CA-4F09-A7DE-89769D525214}" presName="Name9" presStyleLbl="sibTrans2D1" presStyleIdx="2" presStyleCnt="5"/>
      <dgm:spPr/>
    </dgm:pt>
    <dgm:pt modelId="{5F582EF6-FFB8-453C-89B9-24BCB7E66A9D}" type="pres">
      <dgm:prSet presAssocID="{189F8195-7617-49B4-9298-6C770F1FDF8E}" presName="composite2" presStyleCnt="0"/>
      <dgm:spPr/>
    </dgm:pt>
    <dgm:pt modelId="{B347A1DC-1578-46FA-A0BA-9E77244D8AC5}" type="pres">
      <dgm:prSet presAssocID="{189F8195-7617-49B4-9298-6C770F1FDF8E}" presName="dummyNode2" presStyleLbl="node1" presStyleIdx="2" presStyleCnt="6"/>
      <dgm:spPr/>
    </dgm:pt>
    <dgm:pt modelId="{2529B5D4-0281-40C7-9403-5D7F59E0D2B6}" type="pres">
      <dgm:prSet presAssocID="{189F8195-7617-49B4-9298-6C770F1FDF8E}" presName="childNode2" presStyleLbl="bgAcc1" presStyleIdx="3" presStyleCnt="6" custScaleX="224388" custScaleY="498668" custLinFactY="100000" custLinFactNeighborX="3887" custLinFactNeighborY="142831">
        <dgm:presLayoutVars>
          <dgm:bulletEnabled val="1"/>
        </dgm:presLayoutVars>
      </dgm:prSet>
      <dgm:spPr/>
    </dgm:pt>
    <dgm:pt modelId="{4F955571-D059-45A0-BC89-E74E05ABC17B}" type="pres">
      <dgm:prSet presAssocID="{189F8195-7617-49B4-9298-6C770F1FDF8E}" presName="childNode2tx" presStyleLbl="bgAcc1" presStyleIdx="3" presStyleCnt="6">
        <dgm:presLayoutVars>
          <dgm:bulletEnabled val="1"/>
        </dgm:presLayoutVars>
      </dgm:prSet>
      <dgm:spPr/>
    </dgm:pt>
    <dgm:pt modelId="{14530AA3-1DA2-402B-AFED-0762FFD8605C}" type="pres">
      <dgm:prSet presAssocID="{189F8195-7617-49B4-9298-6C770F1FDF8E}" presName="parentNode2" presStyleLbl="node1" presStyleIdx="3" presStyleCnt="6" custScaleX="237423" custScaleY="177689" custLinFactY="75607" custLinFactNeighborX="-14169" custLinFactNeighborY="100000">
        <dgm:presLayoutVars>
          <dgm:chMax val="0"/>
          <dgm:bulletEnabled val="1"/>
        </dgm:presLayoutVars>
      </dgm:prSet>
      <dgm:spPr/>
    </dgm:pt>
    <dgm:pt modelId="{BDC29B2E-32E8-4255-8987-3A748C65FD97}" type="pres">
      <dgm:prSet presAssocID="{189F8195-7617-49B4-9298-6C770F1FDF8E}" presName="connSite2" presStyleCnt="0"/>
      <dgm:spPr/>
    </dgm:pt>
    <dgm:pt modelId="{9B8E5297-7F0B-4E42-864C-755E059B9483}" type="pres">
      <dgm:prSet presAssocID="{D04F679B-2F5E-41F5-AF83-E729D53F7E92}" presName="Name18" presStyleLbl="sibTrans2D1" presStyleIdx="3" presStyleCnt="5"/>
      <dgm:spPr/>
    </dgm:pt>
    <dgm:pt modelId="{70275E65-C39F-442B-ADFA-2D2352765961}" type="pres">
      <dgm:prSet presAssocID="{59185758-D637-4C12-B83C-B92A0D9CD322}" presName="composite1" presStyleCnt="0"/>
      <dgm:spPr/>
    </dgm:pt>
    <dgm:pt modelId="{3681B706-E51C-4CE1-AE3F-6596594FCF42}" type="pres">
      <dgm:prSet presAssocID="{59185758-D637-4C12-B83C-B92A0D9CD322}" presName="dummyNode1" presStyleLbl="node1" presStyleIdx="3" presStyleCnt="6"/>
      <dgm:spPr/>
    </dgm:pt>
    <dgm:pt modelId="{AAC990EE-EB82-4145-B0D1-9BEA5EB65732}" type="pres">
      <dgm:prSet presAssocID="{59185758-D637-4C12-B83C-B92A0D9CD322}" presName="childNode1" presStyleLbl="bgAcc1" presStyleIdx="4" presStyleCnt="6" custScaleX="299263" custScaleY="481623" custLinFactNeighborX="15051" custLinFactNeighborY="63868">
        <dgm:presLayoutVars>
          <dgm:bulletEnabled val="1"/>
        </dgm:presLayoutVars>
      </dgm:prSet>
      <dgm:spPr/>
    </dgm:pt>
    <dgm:pt modelId="{015946B6-BC92-46DA-A77C-3541EA9168E6}" type="pres">
      <dgm:prSet presAssocID="{59185758-D637-4C12-B83C-B92A0D9CD322}" presName="childNode1tx" presStyleLbl="bgAcc1" presStyleIdx="4" presStyleCnt="6">
        <dgm:presLayoutVars>
          <dgm:bulletEnabled val="1"/>
        </dgm:presLayoutVars>
      </dgm:prSet>
      <dgm:spPr/>
    </dgm:pt>
    <dgm:pt modelId="{2CA75796-0157-49BA-A844-D46430095696}" type="pres">
      <dgm:prSet presAssocID="{59185758-D637-4C12-B83C-B92A0D9CD322}" presName="parentNode1" presStyleLbl="node1" presStyleIdx="4" presStyleCnt="6" custScaleX="295665" custScaleY="196972" custLinFactY="300000" custLinFactNeighborX="-4298" custLinFactNeighborY="365227">
        <dgm:presLayoutVars>
          <dgm:chMax val="1"/>
          <dgm:bulletEnabled val="1"/>
        </dgm:presLayoutVars>
      </dgm:prSet>
      <dgm:spPr/>
    </dgm:pt>
    <dgm:pt modelId="{A207845A-ED8F-41EB-B23D-3C08E5D86070}" type="pres">
      <dgm:prSet presAssocID="{59185758-D637-4C12-B83C-B92A0D9CD322}" presName="connSite1" presStyleCnt="0"/>
      <dgm:spPr/>
    </dgm:pt>
    <dgm:pt modelId="{E6C7EA1B-6900-4400-8794-75EE49029806}" type="pres">
      <dgm:prSet presAssocID="{0B48A216-F25C-48F0-BCC3-6CBF7258C61E}" presName="Name9" presStyleLbl="sibTrans2D1" presStyleIdx="4" presStyleCnt="5"/>
      <dgm:spPr/>
    </dgm:pt>
    <dgm:pt modelId="{44A3737A-9F09-4E7B-936A-3EB5719EBDFC}" type="pres">
      <dgm:prSet presAssocID="{A47FFD13-1E3C-4C35-B87A-90DC9C7F317B}" presName="composite2" presStyleCnt="0"/>
      <dgm:spPr/>
    </dgm:pt>
    <dgm:pt modelId="{56A13A71-D209-4FED-ABEF-999E88E15277}" type="pres">
      <dgm:prSet presAssocID="{A47FFD13-1E3C-4C35-B87A-90DC9C7F317B}" presName="dummyNode2" presStyleLbl="node1" presStyleIdx="4" presStyleCnt="6"/>
      <dgm:spPr/>
    </dgm:pt>
    <dgm:pt modelId="{CDBAA882-AF97-4DC6-8CFB-19155FBAE071}" type="pres">
      <dgm:prSet presAssocID="{A47FFD13-1E3C-4C35-B87A-90DC9C7F317B}" presName="childNode2" presStyleLbl="bgAcc1" presStyleIdx="5" presStyleCnt="6" custScaleX="225944" custScaleY="655077" custLinFactNeighborX="18065" custLinFactNeighborY="87370">
        <dgm:presLayoutVars>
          <dgm:bulletEnabled val="1"/>
        </dgm:presLayoutVars>
      </dgm:prSet>
      <dgm:spPr/>
    </dgm:pt>
    <dgm:pt modelId="{7C82CD21-3915-4D7D-B99B-37FF2E566B29}" type="pres">
      <dgm:prSet presAssocID="{A47FFD13-1E3C-4C35-B87A-90DC9C7F317B}" presName="childNode2tx" presStyleLbl="bgAcc1" presStyleIdx="5" presStyleCnt="6">
        <dgm:presLayoutVars>
          <dgm:bulletEnabled val="1"/>
        </dgm:presLayoutVars>
      </dgm:prSet>
      <dgm:spPr/>
    </dgm:pt>
    <dgm:pt modelId="{626A27FB-D1A0-4712-BB58-08FB41980C57}" type="pres">
      <dgm:prSet presAssocID="{A47FFD13-1E3C-4C35-B87A-90DC9C7F317B}" presName="parentNode2" presStyleLbl="node1" presStyleIdx="5" presStyleCnt="6" custScaleX="251417" custScaleY="222541" custLinFactY="-117830" custLinFactNeighborX="-1295" custLinFactNeighborY="-200000">
        <dgm:presLayoutVars>
          <dgm:chMax val="0"/>
          <dgm:bulletEnabled val="1"/>
        </dgm:presLayoutVars>
      </dgm:prSet>
      <dgm:spPr/>
    </dgm:pt>
    <dgm:pt modelId="{4939C50C-4F66-4758-B028-E750AEB021B2}" type="pres">
      <dgm:prSet presAssocID="{A47FFD13-1E3C-4C35-B87A-90DC9C7F317B}" presName="connSite2" presStyleCnt="0"/>
      <dgm:spPr/>
    </dgm:pt>
  </dgm:ptLst>
  <dgm:cxnLst>
    <dgm:cxn modelId="{75913A0E-4608-4377-A46F-7639AFA06E8F}" type="presOf" srcId="{189F8195-7617-49B4-9298-6C770F1FDF8E}" destId="{14530AA3-1DA2-402B-AFED-0762FFD8605C}" srcOrd="0" destOrd="0" presId="urn:microsoft.com/office/officeart/2005/8/layout/hProcess4"/>
    <dgm:cxn modelId="{8DAB231B-3C20-4EF4-B11C-6127A63CFF3E}" type="presOf" srcId="{07AC8A45-20D0-47D5-B935-053F0BC9D95F}" destId="{AD28D0C6-7EE7-4550-8F13-4088F7A57BAB}" srcOrd="0" destOrd="0" presId="urn:microsoft.com/office/officeart/2005/8/layout/hProcess4"/>
    <dgm:cxn modelId="{E97A311B-6472-4214-85F3-39CBF26554B4}" type="presOf" srcId="{DB19BDD1-E8EA-46C4-850B-FE48DF0FC73A}" destId="{D54403A8-B8A3-48AA-84FE-FFBCEB5CA023}" srcOrd="0" destOrd="0" presId="urn:microsoft.com/office/officeart/2005/8/layout/hProcess4"/>
    <dgm:cxn modelId="{EDA5471E-0F74-466A-9043-9420BA26F582}" type="presOf" srcId="{A47FFD13-1E3C-4C35-B87A-90DC9C7F317B}" destId="{626A27FB-D1A0-4712-BB58-08FB41980C57}" srcOrd="0" destOrd="0" presId="urn:microsoft.com/office/officeart/2005/8/layout/hProcess4"/>
    <dgm:cxn modelId="{3FB0011F-28EE-426F-B890-A34F83DB6864}" type="presOf" srcId="{168F77CC-A985-420A-AE41-57D34115BB09}" destId="{3649134D-2489-4604-90DA-0F51E7EDAFDF}" srcOrd="0" destOrd="4" presId="urn:microsoft.com/office/officeart/2005/8/layout/hProcess4"/>
    <dgm:cxn modelId="{81093920-9A88-4664-A089-29A4500C6F65}" srcId="{1D622A2C-5A77-4AE8-946A-42BD8A0F063B}" destId="{3812515D-7ACD-4D37-A44F-FAA1F7BB966A}" srcOrd="2" destOrd="0" parTransId="{9939EC95-F02C-428F-B4F5-1B6FFF7DE64E}" sibTransId="{74FC0ED9-3AC4-4E7D-9AE5-FF82D153E613}"/>
    <dgm:cxn modelId="{77370A28-6B4A-46A3-B6B8-DE6CA7CE4BE2}" srcId="{6C4AB30C-4595-4E18-9D6E-27DA7076FF2E}" destId="{168F77CC-A985-420A-AE41-57D34115BB09}" srcOrd="4" destOrd="0" parTransId="{97BB5DA3-19A6-4E7A-8401-3B79581D4110}" sibTransId="{7529ADD4-D811-4D91-81B3-14F52BF41740}"/>
    <dgm:cxn modelId="{1476D328-8D5F-4E27-A991-F14A5E9A2F85}" type="presOf" srcId="{CC385423-B572-4800-81CC-067871ED7514}" destId="{23265AEE-8AEF-40A8-9B23-28A1C6923723}" srcOrd="0" destOrd="0" presId="urn:microsoft.com/office/officeart/2005/8/layout/hProcess4"/>
    <dgm:cxn modelId="{1D6C0B2D-A3C9-4744-A012-DBFCD8B9BA7F}" type="presOf" srcId="{A0426B7B-1169-4F14-97A3-65380BCDD22A}" destId="{435D21E6-BC67-4D77-BAF4-031A82184F00}" srcOrd="0" destOrd="0" presId="urn:microsoft.com/office/officeart/2005/8/layout/hProcess4"/>
    <dgm:cxn modelId="{640CEE2E-A8FF-4F69-BA2B-5EC9693D4BB2}" srcId="{6C4AB30C-4595-4E18-9D6E-27DA7076FF2E}" destId="{4B4E3124-3522-496A-B897-8CFD220E6024}" srcOrd="2" destOrd="0" parTransId="{BC918DC3-0772-4CCD-BC69-A4D40D55CE2A}" sibTransId="{D94D5CAE-E7F2-4A06-A8FE-A64EC4801F2E}"/>
    <dgm:cxn modelId="{2DFC842F-A055-447F-8E4B-2E735023E33F}" type="presOf" srcId="{7FE731B8-6695-41A1-807F-A2F9A31A9982}" destId="{435D21E6-BC67-4D77-BAF4-031A82184F00}" srcOrd="0" destOrd="2" presId="urn:microsoft.com/office/officeart/2005/8/layout/hProcess4"/>
    <dgm:cxn modelId="{7BF33332-31A1-4054-967C-26F76CF4598D}" type="presOf" srcId="{4B4E3124-3522-496A-B897-8CFD220E6024}" destId="{3649134D-2489-4604-90DA-0F51E7EDAFDF}" srcOrd="0" destOrd="2" presId="urn:microsoft.com/office/officeart/2005/8/layout/hProcess4"/>
    <dgm:cxn modelId="{50178433-536D-4D45-B7AB-9C591E1FC004}" type="presOf" srcId="{4B4E3124-3522-496A-B897-8CFD220E6024}" destId="{626D0254-6AC9-455A-9E99-28CE2FDF3719}" srcOrd="1" destOrd="2" presId="urn:microsoft.com/office/officeart/2005/8/layout/hProcess4"/>
    <dgm:cxn modelId="{BB40B934-E8F6-4592-81B9-3624CC187FA8}" type="presOf" srcId="{59185758-D637-4C12-B83C-B92A0D9CD322}" destId="{2CA75796-0157-49BA-A844-D46430095696}" srcOrd="0" destOrd="0" presId="urn:microsoft.com/office/officeart/2005/8/layout/hProcess4"/>
    <dgm:cxn modelId="{10B66935-2F16-41AD-81A6-83E4CCA8236F}" type="presOf" srcId="{9F2B8F94-D511-4D2C-A9AA-0BA4BD27C72B}" destId="{2529B5D4-0281-40C7-9403-5D7F59E0D2B6}" srcOrd="0" destOrd="3" presId="urn:microsoft.com/office/officeart/2005/8/layout/hProcess4"/>
    <dgm:cxn modelId="{1493C83A-D183-4F7E-8188-E54A3E77DB1A}" type="presOf" srcId="{92BA0241-CF7C-4B22-85D5-56B6FC362804}" destId="{626D0254-6AC9-455A-9E99-28CE2FDF3719}" srcOrd="1" destOrd="0" presId="urn:microsoft.com/office/officeart/2005/8/layout/hProcess4"/>
    <dgm:cxn modelId="{28FDA73E-86C6-4AA0-8762-4E0F0FFB65C0}" type="presOf" srcId="{41A07F14-E53E-42BB-BC9D-5181481EAC5A}" destId="{CDBAA882-AF97-4DC6-8CFB-19155FBAE071}" srcOrd="0" destOrd="0" presId="urn:microsoft.com/office/officeart/2005/8/layout/hProcess4"/>
    <dgm:cxn modelId="{908BA83F-C0CD-4BC0-9157-794352D39E37}" srcId="{1D622A2C-5A77-4AE8-946A-42BD8A0F063B}" destId="{4BE5421A-9B9F-4016-B5BE-EA9622F1A963}" srcOrd="3" destOrd="0" parTransId="{E6B727A6-112D-4C7F-A191-95830E197289}" sibTransId="{F2FEBE05-1999-448D-A6E0-0CF317235D1C}"/>
    <dgm:cxn modelId="{73B2FC3F-8CCD-4271-9455-B8F5CF15C27F}" srcId="{CC385423-B572-4800-81CC-067871ED7514}" destId="{516CD668-4C09-4595-AA6C-0EC0FC753B52}" srcOrd="4" destOrd="0" parTransId="{07B57C00-DD9B-44EC-A268-F5063113C46E}" sibTransId="{BCC25CE4-0198-4AF1-8661-29C15903421F}"/>
    <dgm:cxn modelId="{9256FF3F-9819-41B6-821B-EE7CB2566BDB}" type="presOf" srcId="{4BE5421A-9B9F-4016-B5BE-EA9622F1A963}" destId="{D54403A8-B8A3-48AA-84FE-FFBCEB5CA023}" srcOrd="0" destOrd="3" presId="urn:microsoft.com/office/officeart/2005/8/layout/hProcess4"/>
    <dgm:cxn modelId="{F5D5255E-B74A-4DBE-97F6-51B0A88B9ACE}" type="presOf" srcId="{589D4CB5-6EFB-4406-89E0-BEF10233EFFF}" destId="{435D21E6-BC67-4D77-BAF4-031A82184F00}" srcOrd="0" destOrd="1" presId="urn:microsoft.com/office/officeart/2005/8/layout/hProcess4"/>
    <dgm:cxn modelId="{239D3462-2BB1-41F6-9DA2-71E35A7BB1B6}" type="presOf" srcId="{D6EE72EE-84C3-4DB0-BBFB-0B1C79E87053}" destId="{015946B6-BC92-46DA-A77C-3541EA9168E6}" srcOrd="1" destOrd="3" presId="urn:microsoft.com/office/officeart/2005/8/layout/hProcess4"/>
    <dgm:cxn modelId="{CE6DD643-0FC1-4786-A545-DC002655D0ED}" srcId="{189F8195-7617-49B4-9298-6C770F1FDF8E}" destId="{5673E062-9F0C-4971-A65A-F563E238BFFE}" srcOrd="0" destOrd="0" parTransId="{8C7D34AB-0391-481C-96B1-7768759D3C5C}" sibTransId="{17FB8E44-C0E1-4521-B8E2-294AA31FA831}"/>
    <dgm:cxn modelId="{E2094768-72F3-4FD7-8AEF-79B8FD724283}" srcId="{189F8195-7617-49B4-9298-6C770F1FDF8E}" destId="{7454404F-1DB5-4F6D-8847-62355E2EB6AE}" srcOrd="1" destOrd="0" parTransId="{21254D14-A671-4858-AED6-CA995E05FFA0}" sibTransId="{D6113456-EF4F-4CB8-817D-B1EEFF5367C9}"/>
    <dgm:cxn modelId="{2B3A6A48-E1D9-4186-9480-904302B29FF7}" srcId="{189F8195-7617-49B4-9298-6C770F1FDF8E}" destId="{9F2B8F94-D511-4D2C-A9AA-0BA4BD27C72B}" srcOrd="3" destOrd="0" parTransId="{563378E0-F690-4003-AC4E-1155667A57A2}" sibTransId="{BAF42B43-A8F2-40BD-A4AC-0C0D7A6D7C7E}"/>
    <dgm:cxn modelId="{E0B0A848-47E8-4E31-A069-3A1AA84DF792}" srcId="{189F8195-7617-49B4-9298-6C770F1FDF8E}" destId="{011EE7E1-1A74-40A1-99A0-B4139D06310B}" srcOrd="2" destOrd="0" parTransId="{29817045-0D9F-451F-BC31-B07D3BD4D016}" sibTransId="{1444C67A-9CED-4175-9957-7A6B8A0B939F}"/>
    <dgm:cxn modelId="{403CD549-1E5D-41E2-9687-2582511FAA24}" srcId="{CB4C2559-2480-40BF-8D5B-704383A3E841}" destId="{189F8195-7617-49B4-9298-6C770F1FDF8E}" srcOrd="3" destOrd="0" parTransId="{77875F6C-1184-437F-93B9-9B1867352A06}" sibTransId="{D04F679B-2F5E-41F5-AF83-E729D53F7E92}"/>
    <dgm:cxn modelId="{FB04584A-9622-426C-82AB-3BCBB8A05C69}" type="presOf" srcId="{D04F679B-2F5E-41F5-AF83-E729D53F7E92}" destId="{9B8E5297-7F0B-4E42-864C-755E059B9483}" srcOrd="0" destOrd="0" presId="urn:microsoft.com/office/officeart/2005/8/layout/hProcess4"/>
    <dgm:cxn modelId="{F950ED6A-3ABA-414F-8654-9A60DCF02F69}" type="presOf" srcId="{011EE7E1-1A74-40A1-99A0-B4139D06310B}" destId="{4F955571-D059-45A0-BC89-E74E05ABC17B}" srcOrd="1" destOrd="2" presId="urn:microsoft.com/office/officeart/2005/8/layout/hProcess4"/>
    <dgm:cxn modelId="{98F5266B-8DBA-4EF9-B815-B433EF3D7F4E}" type="presOf" srcId="{3812515D-7ACD-4D37-A44F-FAA1F7BB966A}" destId="{D54403A8-B8A3-48AA-84FE-FFBCEB5CA023}" srcOrd="0" destOrd="2" presId="urn:microsoft.com/office/officeart/2005/8/layout/hProcess4"/>
    <dgm:cxn modelId="{D029356E-A1CA-40A7-BD01-E1EC36856082}" srcId="{59185758-D637-4C12-B83C-B92A0D9CD322}" destId="{5AC81551-6849-483A-BFE2-8D51CB5E348D}" srcOrd="4" destOrd="0" parTransId="{D9E81851-145A-47D6-B191-9E4BA5F060DD}" sibTransId="{1ACC599F-BA45-43C0-88BB-E9DB45788CB9}"/>
    <dgm:cxn modelId="{A4EF764E-CC8F-4C43-A246-7FE06A4F7C9E}" type="presOf" srcId="{5AC81551-6849-483A-BFE2-8D51CB5E348D}" destId="{AAC990EE-EB82-4145-B0D1-9BEA5EB65732}" srcOrd="0" destOrd="4" presId="urn:microsoft.com/office/officeart/2005/8/layout/hProcess4"/>
    <dgm:cxn modelId="{452BE64E-170F-4AE5-8978-55A245CD47D1}" type="presOf" srcId="{3812515D-7ACD-4D37-A44F-FAA1F7BB966A}" destId="{A79094CF-0C87-45F3-A14A-C8DFB12785FB}" srcOrd="1" destOrd="2" presId="urn:microsoft.com/office/officeart/2005/8/layout/hProcess4"/>
    <dgm:cxn modelId="{9117D070-DCAC-46C6-A3A8-3300D83E4B47}" type="presOf" srcId="{F59C8B15-4C49-4492-B201-7043033DCE49}" destId="{015946B6-BC92-46DA-A77C-3541EA9168E6}" srcOrd="1" destOrd="0" presId="urn:microsoft.com/office/officeart/2005/8/layout/hProcess4"/>
    <dgm:cxn modelId="{84D5D671-3E48-48A7-B245-4E24D91E2B98}" type="presOf" srcId="{08857936-32AD-4DE9-A565-D7A9A3E2ED98}" destId="{015946B6-BC92-46DA-A77C-3541EA9168E6}" srcOrd="1" destOrd="1" presId="urn:microsoft.com/office/officeart/2005/8/layout/hProcess4"/>
    <dgm:cxn modelId="{0A4A4152-F8A7-4616-ABA8-65F0EBEE0407}" srcId="{CC385423-B572-4800-81CC-067871ED7514}" destId="{589D4CB5-6EFB-4406-89E0-BEF10233EFFF}" srcOrd="1" destOrd="0" parTransId="{CE50BFE3-578C-459D-A934-7E151310768E}" sibTransId="{2A9AB58E-3AFC-48CA-9313-21919CB32F24}"/>
    <dgm:cxn modelId="{0B9AEE52-F4CE-4245-BA5C-6823AC9F3EAC}" type="presOf" srcId="{1D622A2C-5A77-4AE8-946A-42BD8A0F063B}" destId="{8AF6B33D-6270-4BF6-8CA4-B9798C5F490E}" srcOrd="0" destOrd="0" presId="urn:microsoft.com/office/officeart/2005/8/layout/hProcess4"/>
    <dgm:cxn modelId="{18843674-26A5-47A8-8AE7-68B7BF31C82A}" type="presOf" srcId="{7F6425D6-1B86-4B18-861C-83D22C5AF598}" destId="{AAC990EE-EB82-4145-B0D1-9BEA5EB65732}" srcOrd="0" destOrd="6" presId="urn:microsoft.com/office/officeart/2005/8/layout/hProcess4"/>
    <dgm:cxn modelId="{B722C574-9973-4860-8128-939EE93D8E20}" srcId="{59185758-D637-4C12-B83C-B92A0D9CD322}" destId="{F59C8B15-4C49-4492-B201-7043033DCE49}" srcOrd="0" destOrd="0" parTransId="{CE135CCF-C533-49AB-8CCA-6784B93BBF62}" sibTransId="{39DF0644-FAB6-4B83-96F3-7C548C9FD094}"/>
    <dgm:cxn modelId="{83F8D254-318C-495A-89A8-325F670103A3}" type="presOf" srcId="{516CD668-4C09-4595-AA6C-0EC0FC753B52}" destId="{2E06C3B2-5E4C-4DFE-B145-08550FDAE9C9}" srcOrd="1" destOrd="4" presId="urn:microsoft.com/office/officeart/2005/8/layout/hProcess4"/>
    <dgm:cxn modelId="{B7EA9875-B337-4994-968A-CED79F58CF7E}" type="presOf" srcId="{A8021165-A7A9-4FE2-8FF3-4399951AB779}" destId="{4F955571-D059-45A0-BC89-E74E05ABC17B}" srcOrd="1" destOrd="4" presId="urn:microsoft.com/office/officeart/2005/8/layout/hProcess4"/>
    <dgm:cxn modelId="{E9681677-9D69-49FB-8EEC-353BF993E4C7}" type="presOf" srcId="{81EED3CA-3D49-48A5-BF13-9B9785C2D9D9}" destId="{626D0254-6AC9-455A-9E99-28CE2FDF3719}" srcOrd="1" destOrd="3" presId="urn:microsoft.com/office/officeart/2005/8/layout/hProcess4"/>
    <dgm:cxn modelId="{AC043377-B0DE-4D87-98AF-722E453C1645}" srcId="{189F8195-7617-49B4-9298-6C770F1FDF8E}" destId="{A8021165-A7A9-4FE2-8FF3-4399951AB779}" srcOrd="4" destOrd="0" parTransId="{B7150244-DAD3-4628-9DCB-774BBEA7A3AB}" sibTransId="{8BD00CD7-A6CE-4DEC-B370-419ADC9DA985}"/>
    <dgm:cxn modelId="{2FE0267C-945A-4C0C-8492-2E187C31C0E6}" srcId="{59185758-D637-4C12-B83C-B92A0D9CD322}" destId="{EEDEC55C-4EC6-4DE8-B47F-0461667EF699}" srcOrd="2" destOrd="0" parTransId="{DB6455BA-AFE9-4167-B077-A841F1DF887F}" sibTransId="{746236D4-AF3E-4775-9E34-1F816CAB3F94}"/>
    <dgm:cxn modelId="{7D8FFD7D-2881-47BC-BE69-04468C12BE87}" type="presOf" srcId="{C66FB78B-7B6F-4420-85F8-70CBF102E99D}" destId="{015946B6-BC92-46DA-A77C-3541EA9168E6}" srcOrd="1" destOrd="5" presId="urn:microsoft.com/office/officeart/2005/8/layout/hProcess4"/>
    <dgm:cxn modelId="{66497380-8B08-46D8-8E75-B69ABC28A6C5}" type="presOf" srcId="{81EED3CA-3D49-48A5-BF13-9B9785C2D9D9}" destId="{3649134D-2489-4604-90DA-0F51E7EDAFDF}" srcOrd="0" destOrd="3" presId="urn:microsoft.com/office/officeart/2005/8/layout/hProcess4"/>
    <dgm:cxn modelId="{75475F85-8DD2-4304-A532-70C51AC6EB77}" type="presOf" srcId="{A8021165-A7A9-4FE2-8FF3-4399951AB779}" destId="{2529B5D4-0281-40C7-9403-5D7F59E0D2B6}" srcOrd="0" destOrd="4" presId="urn:microsoft.com/office/officeart/2005/8/layout/hProcess4"/>
    <dgm:cxn modelId="{DA9BBD85-CCC9-4A81-BE60-BABE6D8E2631}" type="presOf" srcId="{7FE731B8-6695-41A1-807F-A2F9A31A9982}" destId="{2E06C3B2-5E4C-4DFE-B145-08550FDAE9C9}" srcOrd="1" destOrd="2" presId="urn:microsoft.com/office/officeart/2005/8/layout/hProcess4"/>
    <dgm:cxn modelId="{165E9386-BC65-4BB8-8449-3113043932E6}" type="presOf" srcId="{0B48A216-F25C-48F0-BCC3-6CBF7258C61E}" destId="{E6C7EA1B-6900-4400-8794-75EE49029806}" srcOrd="0" destOrd="0" presId="urn:microsoft.com/office/officeart/2005/8/layout/hProcess4"/>
    <dgm:cxn modelId="{93901E89-B9F8-4E96-A8FC-CCC6E6447FF7}" srcId="{CB4C2559-2480-40BF-8D5B-704383A3E841}" destId="{1D622A2C-5A77-4AE8-946A-42BD8A0F063B}" srcOrd="0" destOrd="0" parTransId="{0DB9769A-B1F9-4B38-B40B-09C2B9636350}" sibTransId="{07AC8A45-20D0-47D5-B935-053F0BC9D95F}"/>
    <dgm:cxn modelId="{E90CE98A-B26A-4BBA-9C38-0E79B679288F}" type="presOf" srcId="{5673E062-9F0C-4971-A65A-F563E238BFFE}" destId="{2529B5D4-0281-40C7-9403-5D7F59E0D2B6}" srcOrd="0" destOrd="0" presId="urn:microsoft.com/office/officeart/2005/8/layout/hProcess4"/>
    <dgm:cxn modelId="{BFF2458B-70BE-4F80-BBC2-40E54780FAAC}" type="presOf" srcId="{7454404F-1DB5-4F6D-8847-62355E2EB6AE}" destId="{4F955571-D059-45A0-BC89-E74E05ABC17B}" srcOrd="1" destOrd="1" presId="urn:microsoft.com/office/officeart/2005/8/layout/hProcess4"/>
    <dgm:cxn modelId="{67F7B48C-A5A4-4488-8A72-E46622528BAD}" type="presOf" srcId="{92BA0241-CF7C-4B22-85D5-56B6FC362804}" destId="{3649134D-2489-4604-90DA-0F51E7EDAFDF}" srcOrd="0" destOrd="0" presId="urn:microsoft.com/office/officeart/2005/8/layout/hProcess4"/>
    <dgm:cxn modelId="{7BA1128F-F3B6-457B-B40E-496C29A25C46}" type="presOf" srcId="{41A07F14-E53E-42BB-BC9D-5181481EAC5A}" destId="{7C82CD21-3915-4D7D-B99B-37FF2E566B29}" srcOrd="1" destOrd="0" presId="urn:microsoft.com/office/officeart/2005/8/layout/hProcess4"/>
    <dgm:cxn modelId="{BD54AA91-0AAA-4F8D-A2D9-53B90A4F1807}" type="presOf" srcId="{011EE7E1-1A74-40A1-99A0-B4139D06310B}" destId="{2529B5D4-0281-40C7-9403-5D7F59E0D2B6}" srcOrd="0" destOrd="2" presId="urn:microsoft.com/office/officeart/2005/8/layout/hProcess4"/>
    <dgm:cxn modelId="{56056892-7B12-451D-9D96-4BF81CFC7DB7}" type="presOf" srcId="{EEDEC55C-4EC6-4DE8-B47F-0461667EF699}" destId="{015946B6-BC92-46DA-A77C-3541EA9168E6}" srcOrd="1" destOrd="2" presId="urn:microsoft.com/office/officeart/2005/8/layout/hProcess4"/>
    <dgm:cxn modelId="{24627B93-FBC5-4AD1-BA27-C391399053A8}" srcId="{1D622A2C-5A77-4AE8-946A-42BD8A0F063B}" destId="{DB19BDD1-E8EA-46C4-850B-FE48DF0FC73A}" srcOrd="0" destOrd="0" parTransId="{407D4FA8-9E17-4C13-9BF8-FEEA616811F2}" sibTransId="{CA3E2549-A68B-4E66-A29B-762256B8D981}"/>
    <dgm:cxn modelId="{B0E36E94-0AD4-49C0-B11F-8121562FE4E6}" type="presOf" srcId="{5AC81551-6849-483A-BFE2-8D51CB5E348D}" destId="{015946B6-BC92-46DA-A77C-3541EA9168E6}" srcOrd="1" destOrd="4" presId="urn:microsoft.com/office/officeart/2005/8/layout/hProcess4"/>
    <dgm:cxn modelId="{6C5C1B98-33CC-4FC9-9BD7-B3623E10740D}" srcId="{CB4C2559-2480-40BF-8D5B-704383A3E841}" destId="{CC385423-B572-4800-81CC-067871ED7514}" srcOrd="2" destOrd="0" parTransId="{CA69AF90-C152-414B-A35C-4B98C72F465E}" sibTransId="{1D8B89AC-D0CA-4F09-A7DE-89769D525214}"/>
    <dgm:cxn modelId="{58363B99-FB30-49B1-B3F5-C9A66DCD073F}" type="presOf" srcId="{D6EE72EE-84C3-4DB0-BBFB-0B1C79E87053}" destId="{AAC990EE-EB82-4145-B0D1-9BEA5EB65732}" srcOrd="0" destOrd="3" presId="urn:microsoft.com/office/officeart/2005/8/layout/hProcess4"/>
    <dgm:cxn modelId="{A4786E9F-62A2-45E5-A502-D864AD794D6D}" type="presOf" srcId="{516CD668-4C09-4595-AA6C-0EC0FC753B52}" destId="{435D21E6-BC67-4D77-BAF4-031A82184F00}" srcOrd="0" destOrd="4" presId="urn:microsoft.com/office/officeart/2005/8/layout/hProcess4"/>
    <dgm:cxn modelId="{099FD7A0-4E19-4C2B-A1AE-72B3A8A26394}" type="presOf" srcId="{7454404F-1DB5-4F6D-8847-62355E2EB6AE}" destId="{2529B5D4-0281-40C7-9403-5D7F59E0D2B6}" srcOrd="0" destOrd="1" presId="urn:microsoft.com/office/officeart/2005/8/layout/hProcess4"/>
    <dgm:cxn modelId="{098945A6-5321-42A3-BACC-F730EE3B7EE3}" srcId="{CC385423-B572-4800-81CC-067871ED7514}" destId="{7FE731B8-6695-41A1-807F-A2F9A31A9982}" srcOrd="2" destOrd="0" parTransId="{BE85E718-24CA-4980-B82A-F62652260053}" sibTransId="{20482BDE-D9BD-4339-8B57-464400EFE69B}"/>
    <dgm:cxn modelId="{1163ADA8-A452-462F-9191-B3629583F4D8}" type="presOf" srcId="{589D4CB5-6EFB-4406-89E0-BEF10233EFFF}" destId="{2E06C3B2-5E4C-4DFE-B145-08550FDAE9C9}" srcOrd="1" destOrd="1" presId="urn:microsoft.com/office/officeart/2005/8/layout/hProcess4"/>
    <dgm:cxn modelId="{38CA21A9-DC13-4EFA-8393-BBE2DD7A0DDE}" type="presOf" srcId="{40C4A69A-7FE7-42C3-8160-DC1116DA35AB}" destId="{626D0254-6AC9-455A-9E99-28CE2FDF3719}" srcOrd="1" destOrd="1" presId="urn:microsoft.com/office/officeart/2005/8/layout/hProcess4"/>
    <dgm:cxn modelId="{5D5045A9-D341-438C-B417-3CF05E00E44C}" type="presOf" srcId="{F26D2AD5-1E4A-476F-A788-434713F7D5DD}" destId="{435D21E6-BC67-4D77-BAF4-031A82184F00}" srcOrd="0" destOrd="3" presId="urn:microsoft.com/office/officeart/2005/8/layout/hProcess4"/>
    <dgm:cxn modelId="{8CB293A9-C499-46A6-A144-415796D5440F}" type="presOf" srcId="{168F77CC-A985-420A-AE41-57D34115BB09}" destId="{626D0254-6AC9-455A-9E99-28CE2FDF3719}" srcOrd="1" destOrd="4" presId="urn:microsoft.com/office/officeart/2005/8/layout/hProcess4"/>
    <dgm:cxn modelId="{D8ED35AB-AE13-487D-A2C5-00F8DF2B9967}" srcId="{CC385423-B572-4800-81CC-067871ED7514}" destId="{F26D2AD5-1E4A-476F-A788-434713F7D5DD}" srcOrd="3" destOrd="0" parTransId="{209FB75E-331E-4F8B-8262-55566EF9E271}" sibTransId="{83E5D146-9405-444B-830F-487FDCB7433E}"/>
    <dgm:cxn modelId="{533220AF-3656-44DD-9D9C-96B25B650B09}" type="presOf" srcId="{5673E062-9F0C-4971-A65A-F563E238BFFE}" destId="{4F955571-D059-45A0-BC89-E74E05ABC17B}" srcOrd="1" destOrd="0" presId="urn:microsoft.com/office/officeart/2005/8/layout/hProcess4"/>
    <dgm:cxn modelId="{323D3EB7-B3FD-48F3-A625-65E3AB79391A}" srcId="{CB4C2559-2480-40BF-8D5B-704383A3E841}" destId="{A47FFD13-1E3C-4C35-B87A-90DC9C7F317B}" srcOrd="5" destOrd="0" parTransId="{85D8F005-1174-41D0-8315-E88983034918}" sibTransId="{AC575E1D-1E1E-4B7E-BE22-AB5D732A4175}"/>
    <dgm:cxn modelId="{C1D8B4B7-6003-4FF8-8801-33EDC8B5653F}" srcId="{CB4C2559-2480-40BF-8D5B-704383A3E841}" destId="{6C4AB30C-4595-4E18-9D6E-27DA7076FF2E}" srcOrd="1" destOrd="0" parTransId="{4558D26C-7929-4255-AF04-30ABB9E145E0}" sibTransId="{20377274-A0D7-48B3-A610-DA75E6B6AC25}"/>
    <dgm:cxn modelId="{5B69B6B7-543E-494B-B1CE-62EE9EB00A95}" type="presOf" srcId="{14C47AE8-FCEF-480F-A306-C8217F38390A}" destId="{A79094CF-0C87-45F3-A14A-C8DFB12785FB}" srcOrd="1" destOrd="1" presId="urn:microsoft.com/office/officeart/2005/8/layout/hProcess4"/>
    <dgm:cxn modelId="{3376C8B7-23D5-4CCB-A6E1-E300BE1BD3C6}" type="presOf" srcId="{C66FB78B-7B6F-4420-85F8-70CBF102E99D}" destId="{AAC990EE-EB82-4145-B0D1-9BEA5EB65732}" srcOrd="0" destOrd="5" presId="urn:microsoft.com/office/officeart/2005/8/layout/hProcess4"/>
    <dgm:cxn modelId="{39276EBB-D005-4C8E-B3A6-30BA6A01FABA}" type="presOf" srcId="{F26D2AD5-1E4A-476F-A788-434713F7D5DD}" destId="{2E06C3B2-5E4C-4DFE-B145-08550FDAE9C9}" srcOrd="1" destOrd="3" presId="urn:microsoft.com/office/officeart/2005/8/layout/hProcess4"/>
    <dgm:cxn modelId="{313A71BB-6564-43D1-902F-D9A860EC0CA6}" type="presOf" srcId="{40C4A69A-7FE7-42C3-8160-DC1116DA35AB}" destId="{3649134D-2489-4604-90DA-0F51E7EDAFDF}" srcOrd="0" destOrd="1" presId="urn:microsoft.com/office/officeart/2005/8/layout/hProcess4"/>
    <dgm:cxn modelId="{F72E78BC-4A3E-4F18-89D9-F3C3BD0BB0A5}" type="presOf" srcId="{DB19BDD1-E8EA-46C4-850B-FE48DF0FC73A}" destId="{A79094CF-0C87-45F3-A14A-C8DFB12785FB}" srcOrd="1" destOrd="0" presId="urn:microsoft.com/office/officeart/2005/8/layout/hProcess4"/>
    <dgm:cxn modelId="{552FF4C1-936C-41CC-82BD-FD196DEA1983}" type="presOf" srcId="{08857936-32AD-4DE9-A565-D7A9A3E2ED98}" destId="{AAC990EE-EB82-4145-B0D1-9BEA5EB65732}" srcOrd="0" destOrd="1" presId="urn:microsoft.com/office/officeart/2005/8/layout/hProcess4"/>
    <dgm:cxn modelId="{02AECCC5-3436-4D77-8BDF-378F475C915C}" type="presOf" srcId="{9F2B8F94-D511-4D2C-A9AA-0BA4BD27C72B}" destId="{4F955571-D059-45A0-BC89-E74E05ABC17B}" srcOrd="1" destOrd="3" presId="urn:microsoft.com/office/officeart/2005/8/layout/hProcess4"/>
    <dgm:cxn modelId="{8D7E94C6-DBD6-4327-8995-E14CC412E7A2}" srcId="{1D622A2C-5A77-4AE8-946A-42BD8A0F063B}" destId="{14C47AE8-FCEF-480F-A306-C8217F38390A}" srcOrd="1" destOrd="0" parTransId="{19E08D64-ECC9-47A5-8076-4F1545FC2393}" sibTransId="{9DB1502D-B073-4D4C-A9CB-A567AF177FB7}"/>
    <dgm:cxn modelId="{838FEBC6-4F40-4236-8A46-0D0A0BF6E576}" srcId="{59185758-D637-4C12-B83C-B92A0D9CD322}" destId="{D6EE72EE-84C3-4DB0-BBFB-0B1C79E87053}" srcOrd="3" destOrd="0" parTransId="{2437E19B-9D61-4C35-A608-60BBFB05949C}" sibTransId="{7AB675E9-3A1C-4E7C-A1FA-E5AB80112255}"/>
    <dgm:cxn modelId="{7D9585C7-EFBD-4515-8D90-C0606FA9CB02}" srcId="{6C4AB30C-4595-4E18-9D6E-27DA7076FF2E}" destId="{81EED3CA-3D49-48A5-BF13-9B9785C2D9D9}" srcOrd="3" destOrd="0" parTransId="{E6E6FEB9-B3DB-48BF-B9BA-6B6F40422891}" sibTransId="{2B07D3D3-5158-4319-9B0C-8CE1725F8E88}"/>
    <dgm:cxn modelId="{23D294CB-B344-43FA-8807-BBB271911F29}" type="presOf" srcId="{1D8B89AC-D0CA-4F09-A7DE-89769D525214}" destId="{AD451730-ADF8-4FC0-BD23-032859808548}" srcOrd="0" destOrd="0" presId="urn:microsoft.com/office/officeart/2005/8/layout/hProcess4"/>
    <dgm:cxn modelId="{CCA75ACD-99AA-46C2-9724-7125C21CEA80}" type="presOf" srcId="{6C4AB30C-4595-4E18-9D6E-27DA7076FF2E}" destId="{ABA69813-8F80-499B-A601-55DFFFB3ECAF}" srcOrd="0" destOrd="0" presId="urn:microsoft.com/office/officeart/2005/8/layout/hProcess4"/>
    <dgm:cxn modelId="{0F2D84CD-88B8-4BDB-9506-B37D1683E8F2}" srcId="{CB4C2559-2480-40BF-8D5B-704383A3E841}" destId="{59185758-D637-4C12-B83C-B92A0D9CD322}" srcOrd="4" destOrd="0" parTransId="{AF54517D-6BF3-4876-86C0-0571FCD5E0EC}" sibTransId="{0B48A216-F25C-48F0-BCC3-6CBF7258C61E}"/>
    <dgm:cxn modelId="{DB3BB8D0-CC8A-4049-9B4B-77575EEE94F8}" srcId="{6C4AB30C-4595-4E18-9D6E-27DA7076FF2E}" destId="{92BA0241-CF7C-4B22-85D5-56B6FC362804}" srcOrd="0" destOrd="0" parTransId="{7E6F1B4A-5CBC-47F7-8E0D-A2E5AC2CE4D6}" sibTransId="{34F0A2AE-A807-43FF-A928-970038DFCF53}"/>
    <dgm:cxn modelId="{B7A960D1-1C36-476E-B75F-CA1D9D3C771A}" srcId="{59185758-D637-4C12-B83C-B92A0D9CD322}" destId="{7F6425D6-1B86-4B18-861C-83D22C5AF598}" srcOrd="6" destOrd="0" parTransId="{75C3F206-246E-4FD5-B2D0-88E6DBBE515F}" sibTransId="{16F00109-9A7E-401C-B6F5-911E69B23BC7}"/>
    <dgm:cxn modelId="{02A52BD3-4F20-45DD-B9CE-E8904B264FD8}" srcId="{59185758-D637-4C12-B83C-B92A0D9CD322}" destId="{08857936-32AD-4DE9-A565-D7A9A3E2ED98}" srcOrd="1" destOrd="0" parTransId="{11144BD5-C39F-4352-897B-47CADE16BBCE}" sibTransId="{0654CF69-4FDA-4322-B8DE-14A87869201E}"/>
    <dgm:cxn modelId="{A2267FD4-EA43-4863-AA2C-12AF53141F03}" srcId="{CC385423-B572-4800-81CC-067871ED7514}" destId="{A0426B7B-1169-4F14-97A3-65380BCDD22A}" srcOrd="0" destOrd="0" parTransId="{6C8A58BD-B25A-40FB-9E7C-78EE3DF01DBA}" sibTransId="{627F99AF-246D-4FB8-9EED-798A05722C75}"/>
    <dgm:cxn modelId="{C5CE4FD9-AD53-4092-A16D-A814C9D5CED5}" type="presOf" srcId="{14C47AE8-FCEF-480F-A306-C8217F38390A}" destId="{D54403A8-B8A3-48AA-84FE-FFBCEB5CA023}" srcOrd="0" destOrd="1" presId="urn:microsoft.com/office/officeart/2005/8/layout/hProcess4"/>
    <dgm:cxn modelId="{49A822DF-0113-48D2-8AA4-44DD6E03C311}" type="presOf" srcId="{7F6425D6-1B86-4B18-861C-83D22C5AF598}" destId="{015946B6-BC92-46DA-A77C-3541EA9168E6}" srcOrd="1" destOrd="6" presId="urn:microsoft.com/office/officeart/2005/8/layout/hProcess4"/>
    <dgm:cxn modelId="{D45F46DF-A9AD-4113-8F43-0A2542E49339}" srcId="{59185758-D637-4C12-B83C-B92A0D9CD322}" destId="{C66FB78B-7B6F-4420-85F8-70CBF102E99D}" srcOrd="5" destOrd="0" parTransId="{A0CA0F7C-C12E-4FA1-A41C-F96166659775}" sibTransId="{6907A3E5-4EE0-4A79-B5CC-E94C37731154}"/>
    <dgm:cxn modelId="{C684B9EC-A3A8-4FCB-BC5E-C04A75324DD1}" srcId="{A47FFD13-1E3C-4C35-B87A-90DC9C7F317B}" destId="{41A07F14-E53E-42BB-BC9D-5181481EAC5A}" srcOrd="0" destOrd="0" parTransId="{33AD2D5C-A731-40DB-B822-2C1513D7C579}" sibTransId="{2D97395E-02FE-435C-979B-37E52FFD3D26}"/>
    <dgm:cxn modelId="{67B432ED-FBBD-4C4D-93FF-B81CF4488FA3}" type="presOf" srcId="{CB4C2559-2480-40BF-8D5B-704383A3E841}" destId="{3743D413-625B-4EB1-9410-C66285CC93E7}" srcOrd="0" destOrd="0" presId="urn:microsoft.com/office/officeart/2005/8/layout/hProcess4"/>
    <dgm:cxn modelId="{285241EE-F239-41E3-8DFD-972E1087CB4E}" srcId="{6C4AB30C-4595-4E18-9D6E-27DA7076FF2E}" destId="{40C4A69A-7FE7-42C3-8160-DC1116DA35AB}" srcOrd="1" destOrd="0" parTransId="{451F0F17-4BEA-4A36-80EA-23A9C8B17B79}" sibTransId="{B14266F9-0DE6-418C-A7EF-649FECC214DE}"/>
    <dgm:cxn modelId="{EF7CB0EE-1861-4C20-8CA0-44E15A75978F}" type="presOf" srcId="{EEDEC55C-4EC6-4DE8-B47F-0461667EF699}" destId="{AAC990EE-EB82-4145-B0D1-9BEA5EB65732}" srcOrd="0" destOrd="2" presId="urn:microsoft.com/office/officeart/2005/8/layout/hProcess4"/>
    <dgm:cxn modelId="{08D202F1-B459-4822-ABD1-4F92FDB9E361}" type="presOf" srcId="{20377274-A0D7-48B3-A610-DA75E6B6AC25}" destId="{3A9B2BCA-CE14-4658-A39A-62DDEB74B2A1}" srcOrd="0" destOrd="0" presId="urn:microsoft.com/office/officeart/2005/8/layout/hProcess4"/>
    <dgm:cxn modelId="{110EF7F9-9703-4244-94E5-6A9F1421595C}" type="presOf" srcId="{F59C8B15-4C49-4492-B201-7043033DCE49}" destId="{AAC990EE-EB82-4145-B0D1-9BEA5EB65732}" srcOrd="0" destOrd="0" presId="urn:microsoft.com/office/officeart/2005/8/layout/hProcess4"/>
    <dgm:cxn modelId="{E7129CFC-1BC4-4445-98FF-14DE74F1EC54}" type="presOf" srcId="{A0426B7B-1169-4F14-97A3-65380BCDD22A}" destId="{2E06C3B2-5E4C-4DFE-B145-08550FDAE9C9}" srcOrd="1" destOrd="0" presId="urn:microsoft.com/office/officeart/2005/8/layout/hProcess4"/>
    <dgm:cxn modelId="{AE8B71FD-B092-4878-9D45-8037F3480EFA}" type="presOf" srcId="{4BE5421A-9B9F-4016-B5BE-EA9622F1A963}" destId="{A79094CF-0C87-45F3-A14A-C8DFB12785FB}" srcOrd="1" destOrd="3" presId="urn:microsoft.com/office/officeart/2005/8/layout/hProcess4"/>
    <dgm:cxn modelId="{83C50701-A8C4-4A89-B15B-B46534D558BD}" type="presParOf" srcId="{3743D413-625B-4EB1-9410-C66285CC93E7}" destId="{8D5A8347-A238-442D-AD18-8F1D2AF33FDE}" srcOrd="0" destOrd="0" presId="urn:microsoft.com/office/officeart/2005/8/layout/hProcess4"/>
    <dgm:cxn modelId="{4FECFD4E-6E14-4C2D-9E8B-09EE12974677}" type="presParOf" srcId="{3743D413-625B-4EB1-9410-C66285CC93E7}" destId="{8271330F-5829-4C8F-8C78-6465A8A58FEE}" srcOrd="1" destOrd="0" presId="urn:microsoft.com/office/officeart/2005/8/layout/hProcess4"/>
    <dgm:cxn modelId="{71B63225-B328-46EB-8E83-B5DB5C738DE6}" type="presParOf" srcId="{3743D413-625B-4EB1-9410-C66285CC93E7}" destId="{8455C92F-57DA-4779-BD30-FAD470CA31A0}" srcOrd="2" destOrd="0" presId="urn:microsoft.com/office/officeart/2005/8/layout/hProcess4"/>
    <dgm:cxn modelId="{6568A508-A50D-4055-B0D3-6D3FE6D31ADD}" type="presParOf" srcId="{8455C92F-57DA-4779-BD30-FAD470CA31A0}" destId="{9FF6D547-16D5-4436-BC07-ED4796DDB403}" srcOrd="0" destOrd="0" presId="urn:microsoft.com/office/officeart/2005/8/layout/hProcess4"/>
    <dgm:cxn modelId="{1473AD54-EDC6-4EC4-9EA3-1E56D500CB36}" type="presParOf" srcId="{9FF6D547-16D5-4436-BC07-ED4796DDB403}" destId="{B627C019-7BC1-4143-A5CE-592E53D5E69B}" srcOrd="0" destOrd="0" presId="urn:microsoft.com/office/officeart/2005/8/layout/hProcess4"/>
    <dgm:cxn modelId="{313C4CA6-8C39-4304-9A92-33D727BCC862}" type="presParOf" srcId="{9FF6D547-16D5-4436-BC07-ED4796DDB403}" destId="{D54403A8-B8A3-48AA-84FE-FFBCEB5CA023}" srcOrd="1" destOrd="0" presId="urn:microsoft.com/office/officeart/2005/8/layout/hProcess4"/>
    <dgm:cxn modelId="{B7A868BE-3444-4492-A0F6-3337748E2573}" type="presParOf" srcId="{9FF6D547-16D5-4436-BC07-ED4796DDB403}" destId="{A79094CF-0C87-45F3-A14A-C8DFB12785FB}" srcOrd="2" destOrd="0" presId="urn:microsoft.com/office/officeart/2005/8/layout/hProcess4"/>
    <dgm:cxn modelId="{7EE812E7-0869-4CFC-A7E3-285526F8A2CA}" type="presParOf" srcId="{9FF6D547-16D5-4436-BC07-ED4796DDB403}" destId="{8AF6B33D-6270-4BF6-8CA4-B9798C5F490E}" srcOrd="3" destOrd="0" presId="urn:microsoft.com/office/officeart/2005/8/layout/hProcess4"/>
    <dgm:cxn modelId="{3188EEC1-2348-4A66-9F80-6333D628D4BB}" type="presParOf" srcId="{9FF6D547-16D5-4436-BC07-ED4796DDB403}" destId="{AF0C639F-1CB0-474E-9FD8-F07EF8551CF0}" srcOrd="4" destOrd="0" presId="urn:microsoft.com/office/officeart/2005/8/layout/hProcess4"/>
    <dgm:cxn modelId="{F0EBDB0B-EA32-4614-85FD-DF32B67CEC7D}" type="presParOf" srcId="{8455C92F-57DA-4779-BD30-FAD470CA31A0}" destId="{AD28D0C6-7EE7-4550-8F13-4088F7A57BAB}" srcOrd="1" destOrd="0" presId="urn:microsoft.com/office/officeart/2005/8/layout/hProcess4"/>
    <dgm:cxn modelId="{0EB7E7AE-B397-43EB-9A9B-B441C55A9B07}" type="presParOf" srcId="{8455C92F-57DA-4779-BD30-FAD470CA31A0}" destId="{3782F9B5-9A9E-4D16-B81A-E112A9246BAB}" srcOrd="2" destOrd="0" presId="urn:microsoft.com/office/officeart/2005/8/layout/hProcess4"/>
    <dgm:cxn modelId="{88385A16-5301-40DF-8816-CF7DBDABADE5}" type="presParOf" srcId="{3782F9B5-9A9E-4D16-B81A-E112A9246BAB}" destId="{FD785694-8A12-40DE-AEF5-F812360C62C7}" srcOrd="0" destOrd="0" presId="urn:microsoft.com/office/officeart/2005/8/layout/hProcess4"/>
    <dgm:cxn modelId="{4B09C171-DCED-4A88-85E3-7FDABF57BE92}" type="presParOf" srcId="{3782F9B5-9A9E-4D16-B81A-E112A9246BAB}" destId="{3649134D-2489-4604-90DA-0F51E7EDAFDF}" srcOrd="1" destOrd="0" presId="urn:microsoft.com/office/officeart/2005/8/layout/hProcess4"/>
    <dgm:cxn modelId="{AA18BBF8-0335-40A8-951A-4AE5EFB3C9D1}" type="presParOf" srcId="{3782F9B5-9A9E-4D16-B81A-E112A9246BAB}" destId="{626D0254-6AC9-455A-9E99-28CE2FDF3719}" srcOrd="2" destOrd="0" presId="urn:microsoft.com/office/officeart/2005/8/layout/hProcess4"/>
    <dgm:cxn modelId="{168C2ABB-F2D7-45E6-8127-998BA7723A7B}" type="presParOf" srcId="{3782F9B5-9A9E-4D16-B81A-E112A9246BAB}" destId="{ABA69813-8F80-499B-A601-55DFFFB3ECAF}" srcOrd="3" destOrd="0" presId="urn:microsoft.com/office/officeart/2005/8/layout/hProcess4"/>
    <dgm:cxn modelId="{13781B73-E3FD-4CBF-AB0A-56122B2E346E}" type="presParOf" srcId="{3782F9B5-9A9E-4D16-B81A-E112A9246BAB}" destId="{6E3670CC-2143-443A-92D7-3B7A33DD29A2}" srcOrd="4" destOrd="0" presId="urn:microsoft.com/office/officeart/2005/8/layout/hProcess4"/>
    <dgm:cxn modelId="{83309F83-EB6B-4CF6-B0E5-F3A897CC62F2}" type="presParOf" srcId="{8455C92F-57DA-4779-BD30-FAD470CA31A0}" destId="{3A9B2BCA-CE14-4658-A39A-62DDEB74B2A1}" srcOrd="3" destOrd="0" presId="urn:microsoft.com/office/officeart/2005/8/layout/hProcess4"/>
    <dgm:cxn modelId="{6F46E35A-3CBE-4A8A-B430-4A8E732AFBB3}" type="presParOf" srcId="{8455C92F-57DA-4779-BD30-FAD470CA31A0}" destId="{05D44A2F-78E7-4F54-8525-7D3B04887F3D}" srcOrd="4" destOrd="0" presId="urn:microsoft.com/office/officeart/2005/8/layout/hProcess4"/>
    <dgm:cxn modelId="{B22CFB51-4E86-48E6-B307-3B510F5E2EE0}" type="presParOf" srcId="{05D44A2F-78E7-4F54-8525-7D3B04887F3D}" destId="{11D4A2F9-053D-4979-BF5E-1838F4BA15F1}" srcOrd="0" destOrd="0" presId="urn:microsoft.com/office/officeart/2005/8/layout/hProcess4"/>
    <dgm:cxn modelId="{1325074E-E792-400B-AE78-A178FCD635EB}" type="presParOf" srcId="{05D44A2F-78E7-4F54-8525-7D3B04887F3D}" destId="{435D21E6-BC67-4D77-BAF4-031A82184F00}" srcOrd="1" destOrd="0" presId="urn:microsoft.com/office/officeart/2005/8/layout/hProcess4"/>
    <dgm:cxn modelId="{65004308-A733-42B8-8D59-0C39BB862067}" type="presParOf" srcId="{05D44A2F-78E7-4F54-8525-7D3B04887F3D}" destId="{2E06C3B2-5E4C-4DFE-B145-08550FDAE9C9}" srcOrd="2" destOrd="0" presId="urn:microsoft.com/office/officeart/2005/8/layout/hProcess4"/>
    <dgm:cxn modelId="{8263D3A6-9148-4454-BBE4-69397DC7C283}" type="presParOf" srcId="{05D44A2F-78E7-4F54-8525-7D3B04887F3D}" destId="{23265AEE-8AEF-40A8-9B23-28A1C6923723}" srcOrd="3" destOrd="0" presId="urn:microsoft.com/office/officeart/2005/8/layout/hProcess4"/>
    <dgm:cxn modelId="{DEDC5004-3757-4EDF-AE51-7450672E664E}" type="presParOf" srcId="{05D44A2F-78E7-4F54-8525-7D3B04887F3D}" destId="{6D41382F-DE2D-41BE-AFD3-F0211839D2FE}" srcOrd="4" destOrd="0" presId="urn:microsoft.com/office/officeart/2005/8/layout/hProcess4"/>
    <dgm:cxn modelId="{9D8313B2-DCB4-4DFD-ACFC-3BF3D48594C0}" type="presParOf" srcId="{8455C92F-57DA-4779-BD30-FAD470CA31A0}" destId="{AD451730-ADF8-4FC0-BD23-032859808548}" srcOrd="5" destOrd="0" presId="urn:microsoft.com/office/officeart/2005/8/layout/hProcess4"/>
    <dgm:cxn modelId="{5142C1CE-28E9-41B2-8CD4-C81E33A60A35}" type="presParOf" srcId="{8455C92F-57DA-4779-BD30-FAD470CA31A0}" destId="{5F582EF6-FFB8-453C-89B9-24BCB7E66A9D}" srcOrd="6" destOrd="0" presId="urn:microsoft.com/office/officeart/2005/8/layout/hProcess4"/>
    <dgm:cxn modelId="{8098B415-18AC-48FF-A8F9-D81515E6EFDD}" type="presParOf" srcId="{5F582EF6-FFB8-453C-89B9-24BCB7E66A9D}" destId="{B347A1DC-1578-46FA-A0BA-9E77244D8AC5}" srcOrd="0" destOrd="0" presId="urn:microsoft.com/office/officeart/2005/8/layout/hProcess4"/>
    <dgm:cxn modelId="{92A045AE-CD83-4B6B-B1F7-2FA1A12D6E94}" type="presParOf" srcId="{5F582EF6-FFB8-453C-89B9-24BCB7E66A9D}" destId="{2529B5D4-0281-40C7-9403-5D7F59E0D2B6}" srcOrd="1" destOrd="0" presId="urn:microsoft.com/office/officeart/2005/8/layout/hProcess4"/>
    <dgm:cxn modelId="{C041376F-D6D6-41C4-9756-D0AE0003A822}" type="presParOf" srcId="{5F582EF6-FFB8-453C-89B9-24BCB7E66A9D}" destId="{4F955571-D059-45A0-BC89-E74E05ABC17B}" srcOrd="2" destOrd="0" presId="urn:microsoft.com/office/officeart/2005/8/layout/hProcess4"/>
    <dgm:cxn modelId="{AF881A1B-EE4A-4876-88F0-04014D29B9EF}" type="presParOf" srcId="{5F582EF6-FFB8-453C-89B9-24BCB7E66A9D}" destId="{14530AA3-1DA2-402B-AFED-0762FFD8605C}" srcOrd="3" destOrd="0" presId="urn:microsoft.com/office/officeart/2005/8/layout/hProcess4"/>
    <dgm:cxn modelId="{606E1B32-9B22-4D92-963E-03611448DEA2}" type="presParOf" srcId="{5F582EF6-FFB8-453C-89B9-24BCB7E66A9D}" destId="{BDC29B2E-32E8-4255-8987-3A748C65FD97}" srcOrd="4" destOrd="0" presId="urn:microsoft.com/office/officeart/2005/8/layout/hProcess4"/>
    <dgm:cxn modelId="{A1CA02D2-BB1C-4818-A295-DD40F4315F2A}" type="presParOf" srcId="{8455C92F-57DA-4779-BD30-FAD470CA31A0}" destId="{9B8E5297-7F0B-4E42-864C-755E059B9483}" srcOrd="7" destOrd="0" presId="urn:microsoft.com/office/officeart/2005/8/layout/hProcess4"/>
    <dgm:cxn modelId="{9702A57E-BF66-4A11-B14B-38F30A7A4CBC}" type="presParOf" srcId="{8455C92F-57DA-4779-BD30-FAD470CA31A0}" destId="{70275E65-C39F-442B-ADFA-2D2352765961}" srcOrd="8" destOrd="0" presId="urn:microsoft.com/office/officeart/2005/8/layout/hProcess4"/>
    <dgm:cxn modelId="{17DB7F2C-CD6F-4273-A81D-B157FC4F82A2}" type="presParOf" srcId="{70275E65-C39F-442B-ADFA-2D2352765961}" destId="{3681B706-E51C-4CE1-AE3F-6596594FCF42}" srcOrd="0" destOrd="0" presId="urn:microsoft.com/office/officeart/2005/8/layout/hProcess4"/>
    <dgm:cxn modelId="{3F113F4A-4298-4D3B-BF50-B61E6B9FC73D}" type="presParOf" srcId="{70275E65-C39F-442B-ADFA-2D2352765961}" destId="{AAC990EE-EB82-4145-B0D1-9BEA5EB65732}" srcOrd="1" destOrd="0" presId="urn:microsoft.com/office/officeart/2005/8/layout/hProcess4"/>
    <dgm:cxn modelId="{8B15DE5D-C17B-4F1E-B500-3E23619F36B2}" type="presParOf" srcId="{70275E65-C39F-442B-ADFA-2D2352765961}" destId="{015946B6-BC92-46DA-A77C-3541EA9168E6}" srcOrd="2" destOrd="0" presId="urn:microsoft.com/office/officeart/2005/8/layout/hProcess4"/>
    <dgm:cxn modelId="{759EEC42-3AEA-466F-85EF-22CB1D5E5958}" type="presParOf" srcId="{70275E65-C39F-442B-ADFA-2D2352765961}" destId="{2CA75796-0157-49BA-A844-D46430095696}" srcOrd="3" destOrd="0" presId="urn:microsoft.com/office/officeart/2005/8/layout/hProcess4"/>
    <dgm:cxn modelId="{66515AE9-3B8D-4CEA-9574-D03B3D690864}" type="presParOf" srcId="{70275E65-C39F-442B-ADFA-2D2352765961}" destId="{A207845A-ED8F-41EB-B23D-3C08E5D86070}" srcOrd="4" destOrd="0" presId="urn:microsoft.com/office/officeart/2005/8/layout/hProcess4"/>
    <dgm:cxn modelId="{E8C72110-904E-446E-BC57-724C496E8590}" type="presParOf" srcId="{8455C92F-57DA-4779-BD30-FAD470CA31A0}" destId="{E6C7EA1B-6900-4400-8794-75EE49029806}" srcOrd="9" destOrd="0" presId="urn:microsoft.com/office/officeart/2005/8/layout/hProcess4"/>
    <dgm:cxn modelId="{0BEFA77E-CCB6-478C-9E1A-ECCEC3CC4C05}" type="presParOf" srcId="{8455C92F-57DA-4779-BD30-FAD470CA31A0}" destId="{44A3737A-9F09-4E7B-936A-3EB5719EBDFC}" srcOrd="10" destOrd="0" presId="urn:microsoft.com/office/officeart/2005/8/layout/hProcess4"/>
    <dgm:cxn modelId="{08060782-273C-4647-AE25-EEAA62822F50}" type="presParOf" srcId="{44A3737A-9F09-4E7B-936A-3EB5719EBDFC}" destId="{56A13A71-D209-4FED-ABEF-999E88E15277}" srcOrd="0" destOrd="0" presId="urn:microsoft.com/office/officeart/2005/8/layout/hProcess4"/>
    <dgm:cxn modelId="{E66E2C1C-705C-4BA9-9EDC-4953515983E6}" type="presParOf" srcId="{44A3737A-9F09-4E7B-936A-3EB5719EBDFC}" destId="{CDBAA882-AF97-4DC6-8CFB-19155FBAE071}" srcOrd="1" destOrd="0" presId="urn:microsoft.com/office/officeart/2005/8/layout/hProcess4"/>
    <dgm:cxn modelId="{56891604-3D04-44A8-A7B0-5DF715E2D669}" type="presParOf" srcId="{44A3737A-9F09-4E7B-936A-3EB5719EBDFC}" destId="{7C82CD21-3915-4D7D-B99B-37FF2E566B29}" srcOrd="2" destOrd="0" presId="urn:microsoft.com/office/officeart/2005/8/layout/hProcess4"/>
    <dgm:cxn modelId="{3408440F-8225-4A86-86BC-0D6AB864E586}" type="presParOf" srcId="{44A3737A-9F09-4E7B-936A-3EB5719EBDFC}" destId="{626A27FB-D1A0-4712-BB58-08FB41980C57}" srcOrd="3" destOrd="0" presId="urn:microsoft.com/office/officeart/2005/8/layout/hProcess4"/>
    <dgm:cxn modelId="{21897D3F-BAFD-4C14-A898-E652B13D91B7}" type="presParOf" srcId="{44A3737A-9F09-4E7B-936A-3EB5719EBDFC}" destId="{4939C50C-4F66-4758-B028-E750AEB021B2}" srcOrd="4" destOrd="0" presId="urn:microsoft.com/office/officeart/2005/8/layout/hProcess4"/>
  </dgm:cxnLst>
  <dgm:bg>
    <a:solidFill>
      <a:srgbClr val="000066"/>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BD449-4E6E-45AB-8008-37807DB4A624}">
      <dsp:nvSpPr>
        <dsp:cNvPr id="0" name=""/>
        <dsp:cNvSpPr/>
      </dsp:nvSpPr>
      <dsp:spPr>
        <a:xfrm>
          <a:off x="2036617" y="799890"/>
          <a:ext cx="1011034" cy="172026"/>
        </a:xfrm>
        <a:custGeom>
          <a:avLst/>
          <a:gdLst/>
          <a:ahLst/>
          <a:cxnLst/>
          <a:rect l="0" t="0" r="0" b="0"/>
          <a:pathLst>
            <a:path>
              <a:moveTo>
                <a:pt x="0" y="0"/>
              </a:moveTo>
              <a:lnTo>
                <a:pt x="0" y="86013"/>
              </a:lnTo>
              <a:lnTo>
                <a:pt x="1011034" y="86013"/>
              </a:lnTo>
              <a:lnTo>
                <a:pt x="1011034" y="1720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1A3B3F-D8FA-48AD-94F5-829940BD0269}">
      <dsp:nvSpPr>
        <dsp:cNvPr id="0" name=""/>
        <dsp:cNvSpPr/>
      </dsp:nvSpPr>
      <dsp:spPr>
        <a:xfrm>
          <a:off x="1084359" y="799890"/>
          <a:ext cx="952258" cy="172026"/>
        </a:xfrm>
        <a:custGeom>
          <a:avLst/>
          <a:gdLst/>
          <a:ahLst/>
          <a:cxnLst/>
          <a:rect l="0" t="0" r="0" b="0"/>
          <a:pathLst>
            <a:path>
              <a:moveTo>
                <a:pt x="952258" y="0"/>
              </a:moveTo>
              <a:lnTo>
                <a:pt x="952258" y="86013"/>
              </a:lnTo>
              <a:lnTo>
                <a:pt x="0" y="86013"/>
              </a:lnTo>
              <a:lnTo>
                <a:pt x="0" y="1720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F48C84-7F59-4E05-82E4-B37AE0D51DA6}">
      <dsp:nvSpPr>
        <dsp:cNvPr id="0" name=""/>
        <dsp:cNvSpPr/>
      </dsp:nvSpPr>
      <dsp:spPr>
        <a:xfrm>
          <a:off x="1435857" y="910"/>
          <a:ext cx="1201520" cy="7989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mn-MN" sz="1900" kern="1200" dirty="0">
              <a:latin typeface="Times New Roman" panose="02020603050405020304" pitchFamily="18" charset="0"/>
              <a:cs typeface="Times New Roman" panose="02020603050405020304" pitchFamily="18" charset="0"/>
            </a:rPr>
            <a:t>Шинэ сорт гаргах чиглэл</a:t>
          </a:r>
          <a:endParaRPr lang="en-US" sz="1900" kern="1200" dirty="0">
            <a:latin typeface="Times New Roman" panose="02020603050405020304" pitchFamily="18" charset="0"/>
            <a:cs typeface="Times New Roman" panose="02020603050405020304" pitchFamily="18" charset="0"/>
          </a:endParaRPr>
        </a:p>
      </dsp:txBody>
      <dsp:txXfrm>
        <a:off x="1435857" y="910"/>
        <a:ext cx="1201520" cy="798979"/>
      </dsp:txXfrm>
    </dsp:sp>
    <dsp:sp modelId="{A9831ECB-41BF-491D-AD30-F549ADCD8018}">
      <dsp:nvSpPr>
        <dsp:cNvPr id="0" name=""/>
        <dsp:cNvSpPr/>
      </dsp:nvSpPr>
      <dsp:spPr>
        <a:xfrm>
          <a:off x="159338" y="971916"/>
          <a:ext cx="1850041" cy="681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mn-MN" sz="1400" kern="1200" dirty="0">
              <a:latin typeface="Times New Roman" panose="02020603050405020304" pitchFamily="18" charset="0"/>
              <a:cs typeface="Times New Roman" panose="02020603050405020304" pitchFamily="18" charset="0"/>
            </a:rPr>
            <a:t>Хүнс /чанар, хүнсний стандар хангасан/</a:t>
          </a:r>
          <a:endParaRPr lang="en-US" sz="1400" kern="1200" dirty="0">
            <a:latin typeface="Times New Roman" panose="02020603050405020304" pitchFamily="18" charset="0"/>
            <a:cs typeface="Times New Roman" panose="02020603050405020304" pitchFamily="18" charset="0"/>
          </a:endParaRPr>
        </a:p>
      </dsp:txBody>
      <dsp:txXfrm>
        <a:off x="159338" y="971916"/>
        <a:ext cx="1850041" cy="681128"/>
      </dsp:txXfrm>
    </dsp:sp>
    <dsp:sp modelId="{A4A041D3-8858-4068-94A4-B8073800BBBA}">
      <dsp:nvSpPr>
        <dsp:cNvPr id="0" name=""/>
        <dsp:cNvSpPr/>
      </dsp:nvSpPr>
      <dsp:spPr>
        <a:xfrm>
          <a:off x="2181406" y="971916"/>
          <a:ext cx="1732490" cy="6657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mn-MN" sz="1400" kern="1200" dirty="0">
              <a:latin typeface="Times New Roman" panose="02020603050405020304" pitchFamily="18" charset="0"/>
              <a:cs typeface="Times New Roman" panose="02020603050405020304" pitchFamily="18" charset="0"/>
            </a:rPr>
            <a:t>Тэжээл /уураг, үрийн ургац, өвсний ургац</a:t>
          </a:r>
          <a:r>
            <a:rPr lang="mn-MN" sz="1700" kern="1200" dirty="0">
              <a:latin typeface="Times New Roman" panose="02020603050405020304" pitchFamily="18" charset="0"/>
              <a:cs typeface="Times New Roman" panose="02020603050405020304" pitchFamily="18" charset="0"/>
            </a:rPr>
            <a:t>/</a:t>
          </a:r>
          <a:endParaRPr lang="en-US" sz="1700" kern="1200" dirty="0">
            <a:latin typeface="Times New Roman" panose="02020603050405020304" pitchFamily="18" charset="0"/>
            <a:cs typeface="Times New Roman" panose="02020603050405020304" pitchFamily="18" charset="0"/>
          </a:endParaRPr>
        </a:p>
      </dsp:txBody>
      <dsp:txXfrm>
        <a:off x="2181406" y="971916"/>
        <a:ext cx="1732490" cy="6657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403A8-B8A3-48AA-84FE-FFBCEB5CA023}">
      <dsp:nvSpPr>
        <dsp:cNvPr id="0" name=""/>
        <dsp:cNvSpPr/>
      </dsp:nvSpPr>
      <dsp:spPr>
        <a:xfrm>
          <a:off x="5428" y="1411236"/>
          <a:ext cx="1778341" cy="267359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ctr"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Эрлийзжүүлэг арга</a:t>
          </a:r>
          <a:endParaRPr lang="en-US" sz="1600" kern="1200" dirty="0">
            <a:latin typeface="Times New Roman" panose="02020603050405020304" pitchFamily="18" charset="0"/>
            <a:cs typeface="Times New Roman" panose="02020603050405020304" pitchFamily="18" charset="0"/>
          </a:endParaRPr>
        </a:p>
        <a:p>
          <a:pPr marL="171450" lvl="1" indent="-171450" algn="ctr" defTabSz="711200">
            <a:lnSpc>
              <a:spcPct val="90000"/>
            </a:lnSpc>
            <a:spcBef>
              <a:spcPct val="0"/>
            </a:spcBef>
            <a:spcAft>
              <a:spcPct val="15000"/>
            </a:spcAft>
            <a:buChar char="•"/>
          </a:pPr>
          <a:r>
            <a:rPr lang="mn-MN" sz="1600" kern="1200">
              <a:latin typeface="Times New Roman" panose="02020603050405020304" pitchFamily="18" charset="0"/>
              <a:cs typeface="Times New Roman" panose="02020603050405020304" pitchFamily="18" charset="0"/>
            </a:rPr>
            <a:t>Цуглуулга судалгаа </a:t>
          </a:r>
          <a:endParaRPr lang="en-US" sz="1600" kern="1200">
            <a:latin typeface="Times New Roman" panose="02020603050405020304" pitchFamily="18" charset="0"/>
            <a:cs typeface="Times New Roman" panose="02020603050405020304" pitchFamily="18" charset="0"/>
          </a:endParaRPr>
        </a:p>
        <a:p>
          <a:pPr marL="171450" lvl="1" indent="-171450" algn="ctr"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Мутацийн арга</a:t>
          </a:r>
          <a:endParaRPr lang="en-US" sz="1600" kern="1200" dirty="0">
            <a:latin typeface="Times New Roman" panose="02020603050405020304" pitchFamily="18" charset="0"/>
            <a:cs typeface="Times New Roman" panose="02020603050405020304" pitchFamily="18" charset="0"/>
          </a:endParaRPr>
        </a:p>
        <a:p>
          <a:pPr marL="171450" lvl="1" indent="-171450" algn="ctr"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Өвчин тэсвэрийн селекц</a:t>
          </a:r>
          <a:endParaRPr lang="en-US" sz="1600" kern="1200" dirty="0">
            <a:latin typeface="Times New Roman" panose="02020603050405020304" pitchFamily="18" charset="0"/>
            <a:cs typeface="Times New Roman" panose="02020603050405020304" pitchFamily="18" charset="0"/>
          </a:endParaRPr>
        </a:p>
      </dsp:txBody>
      <dsp:txXfrm>
        <a:off x="57514" y="1463322"/>
        <a:ext cx="1674169" cy="1996507"/>
      </dsp:txXfrm>
    </dsp:sp>
    <dsp:sp modelId="{AD28D0C6-7EE7-4550-8F13-4088F7A57BAB}">
      <dsp:nvSpPr>
        <dsp:cNvPr id="0" name=""/>
        <dsp:cNvSpPr/>
      </dsp:nvSpPr>
      <dsp:spPr>
        <a:xfrm>
          <a:off x="249502" y="2006720"/>
          <a:ext cx="2290959" cy="2290959"/>
        </a:xfrm>
        <a:prstGeom prst="leftCircularArrow">
          <a:avLst>
            <a:gd name="adj1" fmla="val 1094"/>
            <a:gd name="adj2" fmla="val 128453"/>
            <a:gd name="adj3" fmla="val 189032"/>
            <a:gd name="adj4" fmla="val 7309557"/>
            <a:gd name="adj5" fmla="val 1277"/>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F6B33D-6270-4BF6-8CA4-B9798C5F490E}">
      <dsp:nvSpPr>
        <dsp:cNvPr id="0" name=""/>
        <dsp:cNvSpPr/>
      </dsp:nvSpPr>
      <dsp:spPr>
        <a:xfrm>
          <a:off x="75413" y="3673962"/>
          <a:ext cx="1459665" cy="42842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kern="1200" dirty="0">
              <a:latin typeface="Times New Roman" panose="02020603050405020304" pitchFamily="18" charset="0"/>
              <a:cs typeface="Times New Roman" panose="02020603050405020304" pitchFamily="18" charset="0"/>
            </a:rPr>
            <a:t>Эх материалын талбар</a:t>
          </a:r>
          <a:endParaRPr lang="en-US" sz="1600" kern="1200" dirty="0">
            <a:latin typeface="Times New Roman" panose="02020603050405020304" pitchFamily="18" charset="0"/>
            <a:cs typeface="Times New Roman" panose="02020603050405020304" pitchFamily="18" charset="0"/>
          </a:endParaRPr>
        </a:p>
      </dsp:txBody>
      <dsp:txXfrm>
        <a:off x="87961" y="3686510"/>
        <a:ext cx="1434569" cy="403326"/>
      </dsp:txXfrm>
    </dsp:sp>
    <dsp:sp modelId="{3649134D-2489-4604-90DA-0F51E7EDAFDF}">
      <dsp:nvSpPr>
        <dsp:cNvPr id="0" name=""/>
        <dsp:cNvSpPr/>
      </dsp:nvSpPr>
      <dsp:spPr>
        <a:xfrm>
          <a:off x="1903153" y="1359106"/>
          <a:ext cx="1520133" cy="277785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936304"/>
              <a:satOff val="-1168"/>
              <a:lumOff val="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Тэсвэрийн үнэлгээ</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Бүтээгдэхүүншилт</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Жигдрэлт, задрал</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1 -2 жил </a:t>
          </a:r>
          <a:endParaRPr lang="en-US" sz="1600" kern="1200" dirty="0">
            <a:latin typeface="Times New Roman" panose="02020603050405020304" pitchFamily="18" charset="0"/>
            <a:cs typeface="Times New Roman" panose="02020603050405020304" pitchFamily="18" charset="0"/>
          </a:endParaRPr>
        </a:p>
      </dsp:txBody>
      <dsp:txXfrm>
        <a:off x="1947676" y="1998883"/>
        <a:ext cx="1431087" cy="2093553"/>
      </dsp:txXfrm>
    </dsp:sp>
    <dsp:sp modelId="{3A9B2BCA-CE14-4658-A39A-62DDEB74B2A1}">
      <dsp:nvSpPr>
        <dsp:cNvPr id="0" name=""/>
        <dsp:cNvSpPr/>
      </dsp:nvSpPr>
      <dsp:spPr>
        <a:xfrm>
          <a:off x="1953929" y="952673"/>
          <a:ext cx="2560936" cy="2560936"/>
        </a:xfrm>
        <a:prstGeom prst="circularArrow">
          <a:avLst>
            <a:gd name="adj1" fmla="val 979"/>
            <a:gd name="adj2" fmla="val 114616"/>
            <a:gd name="adj3" fmla="val 142431"/>
            <a:gd name="adj4" fmla="val 14608069"/>
            <a:gd name="adj5" fmla="val 1142"/>
          </a:avLst>
        </a:prstGeom>
        <a:solidFill>
          <a:schemeClr val="accent2">
            <a:hueOff val="1170380"/>
            <a:satOff val="-1460"/>
            <a:lumOff val="3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A69813-8F80-499B-A601-55DFFFB3ECAF}">
      <dsp:nvSpPr>
        <dsp:cNvPr id="0" name=""/>
        <dsp:cNvSpPr/>
      </dsp:nvSpPr>
      <dsp:spPr>
        <a:xfrm>
          <a:off x="1858609" y="1111827"/>
          <a:ext cx="1631868" cy="1206883"/>
        </a:xfrm>
        <a:prstGeom prst="roundRect">
          <a:avLst>
            <a:gd name="adj" fmla="val 10000"/>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kern="1200" dirty="0">
              <a:latin typeface="Times New Roman" panose="02020603050405020304" pitchFamily="18" charset="0"/>
              <a:cs typeface="Times New Roman" panose="02020603050405020304" pitchFamily="18" charset="0"/>
            </a:rPr>
            <a:t>Селекцийн 1 дэхь жилийн талбар</a:t>
          </a:r>
          <a:endParaRPr lang="en-US" sz="1600" kern="1200" dirty="0">
            <a:latin typeface="Times New Roman" panose="02020603050405020304" pitchFamily="18" charset="0"/>
            <a:cs typeface="Times New Roman" panose="02020603050405020304" pitchFamily="18" charset="0"/>
          </a:endParaRPr>
        </a:p>
      </dsp:txBody>
      <dsp:txXfrm>
        <a:off x="1893957" y="1147175"/>
        <a:ext cx="1561172" cy="1136187"/>
      </dsp:txXfrm>
    </dsp:sp>
    <dsp:sp modelId="{435D21E6-BC67-4D77-BAF4-031A82184F00}">
      <dsp:nvSpPr>
        <dsp:cNvPr id="0" name=""/>
        <dsp:cNvSpPr/>
      </dsp:nvSpPr>
      <dsp:spPr>
        <a:xfrm>
          <a:off x="3713992" y="1541566"/>
          <a:ext cx="1686665" cy="241293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1872608"/>
              <a:satOff val="-2336"/>
              <a:lumOff val="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mn-MN" sz="1600" kern="1200">
              <a:latin typeface="Times New Roman" panose="02020603050405020304" pitchFamily="18" charset="0"/>
              <a:cs typeface="Times New Roman" panose="02020603050405020304" pitchFamily="18" charset="0"/>
            </a:rPr>
            <a:t>Болц</a:t>
          </a:r>
          <a:endParaRPr lang="en-US" sz="1600" kern="120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Талбайн үнэлгээ</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Аж ахуйн үнэлгээ</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Седминтаци</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a:latin typeface="Times New Roman" panose="02020603050405020304" pitchFamily="18" charset="0"/>
              <a:cs typeface="Times New Roman" panose="02020603050405020304" pitchFamily="18" charset="0"/>
            </a:rPr>
            <a:t>1-2 жил</a:t>
          </a:r>
          <a:endParaRPr lang="en-US" sz="1600" kern="1200">
            <a:latin typeface="Times New Roman" panose="02020603050405020304" pitchFamily="18" charset="0"/>
            <a:cs typeface="Times New Roman" panose="02020603050405020304" pitchFamily="18" charset="0"/>
          </a:endParaRPr>
        </a:p>
      </dsp:txBody>
      <dsp:txXfrm>
        <a:off x="3763393" y="1590967"/>
        <a:ext cx="1587863" cy="1797074"/>
      </dsp:txXfrm>
    </dsp:sp>
    <dsp:sp modelId="{AD451730-ADF8-4FC0-BD23-032859808548}">
      <dsp:nvSpPr>
        <dsp:cNvPr id="0" name=""/>
        <dsp:cNvSpPr/>
      </dsp:nvSpPr>
      <dsp:spPr>
        <a:xfrm>
          <a:off x="4522914" y="2811493"/>
          <a:ext cx="2048948" cy="2048948"/>
        </a:xfrm>
        <a:prstGeom prst="leftCircularArrow">
          <a:avLst>
            <a:gd name="adj1" fmla="val 1224"/>
            <a:gd name="adj2" fmla="val 144040"/>
            <a:gd name="adj3" fmla="val 2629681"/>
            <a:gd name="adj4" fmla="val 9734619"/>
            <a:gd name="adj5" fmla="val 1428"/>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265AEE-8AEF-40A8-9B23-28A1C6923723}">
      <dsp:nvSpPr>
        <dsp:cNvPr id="0" name=""/>
        <dsp:cNvSpPr/>
      </dsp:nvSpPr>
      <dsp:spPr>
        <a:xfrm flipH="1">
          <a:off x="3748614" y="3733422"/>
          <a:ext cx="1697939" cy="406695"/>
        </a:xfrm>
        <a:prstGeom prst="roundRect">
          <a:avLst>
            <a:gd name="adj" fmla="val 10000"/>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kern="1200" dirty="0">
              <a:latin typeface="Times New Roman" panose="02020603050405020304" pitchFamily="18" charset="0"/>
              <a:cs typeface="Times New Roman" panose="02020603050405020304" pitchFamily="18" charset="0"/>
            </a:rPr>
            <a:t>Селекцийн 2 дахь жилийн талбар</a:t>
          </a:r>
        </a:p>
      </dsp:txBody>
      <dsp:txXfrm>
        <a:off x="3760526" y="3745334"/>
        <a:ext cx="1674115" cy="382871"/>
      </dsp:txXfrm>
    </dsp:sp>
    <dsp:sp modelId="{2529B5D4-0281-40C7-9403-5D7F59E0D2B6}">
      <dsp:nvSpPr>
        <dsp:cNvPr id="0" name=""/>
        <dsp:cNvSpPr/>
      </dsp:nvSpPr>
      <dsp:spPr>
        <a:xfrm>
          <a:off x="5668060" y="2646889"/>
          <a:ext cx="1554403" cy="284917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2808911"/>
              <a:satOff val="-3503"/>
              <a:lumOff val="8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Болц</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Билоги, аж ахуйн үнэлгээ</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Тэсвэрийн үнэлгээ</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Биохимийн үнэлгээ</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2-3 жил</a:t>
          </a:r>
          <a:endParaRPr lang="en-US" sz="1600" kern="1200" dirty="0">
            <a:latin typeface="Times New Roman" panose="02020603050405020304" pitchFamily="18" charset="0"/>
            <a:cs typeface="Times New Roman" panose="02020603050405020304" pitchFamily="18" charset="0"/>
          </a:endParaRPr>
        </a:p>
      </dsp:txBody>
      <dsp:txXfrm>
        <a:off x="5713587" y="3302954"/>
        <a:ext cx="1463349" cy="2147584"/>
      </dsp:txXfrm>
    </dsp:sp>
    <dsp:sp modelId="{9B8E5297-7F0B-4E42-864C-755E059B9483}">
      <dsp:nvSpPr>
        <dsp:cNvPr id="0" name=""/>
        <dsp:cNvSpPr/>
      </dsp:nvSpPr>
      <dsp:spPr>
        <a:xfrm>
          <a:off x="6264852" y="2071195"/>
          <a:ext cx="2360464" cy="2360464"/>
        </a:xfrm>
        <a:prstGeom prst="circularArrow">
          <a:avLst>
            <a:gd name="adj1" fmla="val 1062"/>
            <a:gd name="adj2" fmla="val 124581"/>
            <a:gd name="adj3" fmla="val 19724685"/>
            <a:gd name="adj4" fmla="val 12600288"/>
            <a:gd name="adj5" fmla="val 1239"/>
          </a:avLst>
        </a:prstGeom>
        <a:solidFill>
          <a:schemeClr val="accent2">
            <a:hueOff val="3511139"/>
            <a:satOff val="-4379"/>
            <a:lumOff val="10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530AA3-1DA2-402B-AFED-0762FFD8605C}">
      <dsp:nvSpPr>
        <dsp:cNvPr id="0" name=""/>
        <dsp:cNvSpPr/>
      </dsp:nvSpPr>
      <dsp:spPr>
        <a:xfrm>
          <a:off x="5715565" y="2674807"/>
          <a:ext cx="1461955" cy="435102"/>
        </a:xfrm>
        <a:prstGeom prst="roundRect">
          <a:avLst>
            <a:gd name="adj" fmla="val 10000"/>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kern="1200" dirty="0">
              <a:latin typeface="Times New Roman" panose="02020603050405020304" pitchFamily="18" charset="0"/>
              <a:cs typeface="Times New Roman" panose="02020603050405020304" pitchFamily="18" charset="0"/>
            </a:rPr>
            <a:t>Хянах талбар</a:t>
          </a:r>
          <a:endParaRPr lang="en-US" sz="1600" kern="1200" dirty="0">
            <a:latin typeface="Times New Roman" panose="02020603050405020304" pitchFamily="18" charset="0"/>
            <a:cs typeface="Times New Roman" panose="02020603050405020304" pitchFamily="18" charset="0"/>
          </a:endParaRPr>
        </a:p>
      </dsp:txBody>
      <dsp:txXfrm>
        <a:off x="5728309" y="2687551"/>
        <a:ext cx="1436467" cy="409614"/>
      </dsp:txXfrm>
    </dsp:sp>
    <dsp:sp modelId="{AAC990EE-EB82-4145-B0D1-9BEA5EB65732}">
      <dsp:nvSpPr>
        <dsp:cNvPr id="0" name=""/>
        <dsp:cNvSpPr/>
      </dsp:nvSpPr>
      <dsp:spPr>
        <a:xfrm>
          <a:off x="7488413" y="1737053"/>
          <a:ext cx="2073084" cy="275178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3745215"/>
              <a:satOff val="-4671"/>
              <a:lumOff val="1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Болц</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Ургац, </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Тэсвэр /талбайд, лабораторит/</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Биохими-технологийн чанарын үнэлгээ</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Шалгарсан сортыг УСС-д дэьшүүлэх</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2-5 жил</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endParaRPr lang="en-US" sz="1600" kern="1200" dirty="0">
            <a:latin typeface="Times New Roman" panose="02020603050405020304" pitchFamily="18" charset="0"/>
            <a:cs typeface="Times New Roman" panose="02020603050405020304" pitchFamily="18" charset="0"/>
          </a:endParaRPr>
        </a:p>
      </dsp:txBody>
      <dsp:txXfrm>
        <a:off x="7549132" y="1797772"/>
        <a:ext cx="1951646" cy="2040681"/>
      </dsp:txXfrm>
    </dsp:sp>
    <dsp:sp modelId="{E6C7EA1B-6900-4400-8794-75EE49029806}">
      <dsp:nvSpPr>
        <dsp:cNvPr id="0" name=""/>
        <dsp:cNvSpPr/>
      </dsp:nvSpPr>
      <dsp:spPr>
        <a:xfrm>
          <a:off x="7782542" y="2491470"/>
          <a:ext cx="2569949" cy="2569949"/>
        </a:xfrm>
        <a:prstGeom prst="leftCircularArrow">
          <a:avLst>
            <a:gd name="adj1" fmla="val 976"/>
            <a:gd name="adj2" fmla="val 114206"/>
            <a:gd name="adj3" fmla="val 21444851"/>
            <a:gd name="adj4" fmla="val 6979624"/>
            <a:gd name="adj5" fmla="val 1138"/>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A75796-0157-49BA-A844-D46430095696}">
      <dsp:nvSpPr>
        <dsp:cNvPr id="0" name=""/>
        <dsp:cNvSpPr/>
      </dsp:nvSpPr>
      <dsp:spPr>
        <a:xfrm>
          <a:off x="7599389" y="4421475"/>
          <a:ext cx="1820586" cy="482320"/>
        </a:xfrm>
        <a:prstGeom prst="roundRect">
          <a:avLst>
            <a:gd name="adj" fmla="val 10000"/>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kern="1200" dirty="0">
              <a:latin typeface="Times New Roman" panose="02020603050405020304" pitchFamily="18" charset="0"/>
              <a:cs typeface="Times New Roman" panose="02020603050405020304" pitchFamily="18" charset="0"/>
            </a:rPr>
            <a:t>Үндсэн сорилтын талбар</a:t>
          </a:r>
          <a:endParaRPr lang="en-US" sz="1600" kern="1200" dirty="0">
            <a:latin typeface="Times New Roman" panose="02020603050405020304" pitchFamily="18" charset="0"/>
            <a:cs typeface="Times New Roman" panose="02020603050405020304" pitchFamily="18" charset="0"/>
          </a:endParaRPr>
        </a:p>
      </dsp:txBody>
      <dsp:txXfrm>
        <a:off x="7613516" y="4435602"/>
        <a:ext cx="1792332" cy="454066"/>
      </dsp:txXfrm>
    </dsp:sp>
    <dsp:sp modelId="{CDBAA882-AF97-4DC6-8CFB-19155FBAE071}">
      <dsp:nvSpPr>
        <dsp:cNvPr id="0" name=""/>
        <dsp:cNvSpPr/>
      </dsp:nvSpPr>
      <dsp:spPr>
        <a:xfrm>
          <a:off x="9688974" y="1375812"/>
          <a:ext cx="1565181" cy="374283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mn-MN" sz="1600" kern="1200" dirty="0">
              <a:latin typeface="Times New Roman" panose="02020603050405020304" pitchFamily="18" charset="0"/>
              <a:cs typeface="Times New Roman" panose="02020603050405020304" pitchFamily="18" charset="0"/>
            </a:rPr>
            <a:t>Гадны болон УСС-д дэвшсэн сортуудыг нутагшсан сортуудтай харьцуулан болц, ургац, тэсвэр, биохими технологийн үнэлгээ өгөх </a:t>
          </a:r>
          <a:endParaRPr lang="en-US" sz="1600" kern="1200" dirty="0">
            <a:latin typeface="Times New Roman" panose="02020603050405020304" pitchFamily="18" charset="0"/>
            <a:cs typeface="Times New Roman" panose="02020603050405020304" pitchFamily="18" charset="0"/>
          </a:endParaRPr>
        </a:p>
      </dsp:txBody>
      <dsp:txXfrm>
        <a:off x="9734817" y="2223690"/>
        <a:ext cx="1473495" cy="2849109"/>
      </dsp:txXfrm>
    </dsp:sp>
    <dsp:sp modelId="{626A27FB-D1A0-4712-BB58-08FB41980C57}">
      <dsp:nvSpPr>
        <dsp:cNvPr id="0" name=""/>
        <dsp:cNvSpPr/>
      </dsp:nvSpPr>
      <dsp:spPr>
        <a:xfrm>
          <a:off x="9692628" y="1411626"/>
          <a:ext cx="1548125" cy="544930"/>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n-MN" sz="1600" kern="1200" dirty="0">
              <a:latin typeface="Times New Roman" panose="02020603050405020304" pitchFamily="18" charset="0"/>
              <a:cs typeface="Times New Roman" panose="02020603050405020304" pitchFamily="18" charset="0"/>
            </a:rPr>
            <a:t>Үзүүлэх талбар </a:t>
          </a:r>
          <a:endParaRPr lang="en-US" sz="1600" kern="1200" dirty="0">
            <a:latin typeface="Times New Roman" panose="02020603050405020304" pitchFamily="18" charset="0"/>
            <a:cs typeface="Times New Roman" panose="02020603050405020304" pitchFamily="18" charset="0"/>
          </a:endParaRPr>
        </a:p>
      </dsp:txBody>
      <dsp:txXfrm>
        <a:off x="9708588" y="1427586"/>
        <a:ext cx="1516205" cy="5130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DF8AA-733F-4DB6-A49C-8BDAF2D2BD2F}"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F38F7-30DE-4FC0-8D18-0053FBA6E540}" type="slidenum">
              <a:rPr lang="en-US" smtClean="0"/>
              <a:t>‹#›</a:t>
            </a:fld>
            <a:endParaRPr lang="en-US"/>
          </a:p>
        </p:txBody>
      </p:sp>
    </p:spTree>
    <p:extLst>
      <p:ext uri="{BB962C8B-B14F-4D97-AF65-F5344CB8AC3E}">
        <p14:creationId xmlns:p14="http://schemas.microsoft.com/office/powerpoint/2010/main" val="3035404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C4E79-87CC-459F-94C4-16C443D31A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971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3C745-60ED-4F1A-B0EA-9C0204F524DB}" type="slidenum">
              <a:rPr lang="en-US" smtClean="0"/>
              <a:t>13</a:t>
            </a:fld>
            <a:endParaRPr lang="en-US"/>
          </a:p>
        </p:txBody>
      </p:sp>
    </p:spTree>
    <p:extLst>
      <p:ext uri="{BB962C8B-B14F-4D97-AF65-F5344CB8AC3E}">
        <p14:creationId xmlns:p14="http://schemas.microsoft.com/office/powerpoint/2010/main" val="364025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3C745-60ED-4F1A-B0EA-9C0204F524DB}" type="slidenum">
              <a:rPr lang="en-US" smtClean="0"/>
              <a:t>16</a:t>
            </a:fld>
            <a:endParaRPr lang="en-US"/>
          </a:p>
        </p:txBody>
      </p:sp>
    </p:spTree>
    <p:extLst>
      <p:ext uri="{BB962C8B-B14F-4D97-AF65-F5344CB8AC3E}">
        <p14:creationId xmlns:p14="http://schemas.microsoft.com/office/powerpoint/2010/main" val="4193817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07F16B-E0E1-4488-8AE4-A733BD23DC06}"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AD95A-DD7D-4BD3-97DE-2BF245579AE0}" type="slidenum">
              <a:rPr lang="en-US" smtClean="0"/>
              <a:t>‹#›</a:t>
            </a:fld>
            <a:endParaRPr lang="en-US"/>
          </a:p>
        </p:txBody>
      </p:sp>
    </p:spTree>
    <p:extLst>
      <p:ext uri="{BB962C8B-B14F-4D97-AF65-F5344CB8AC3E}">
        <p14:creationId xmlns:p14="http://schemas.microsoft.com/office/powerpoint/2010/main" val="1232833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07F16B-E0E1-4488-8AE4-A733BD23DC06}"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AD95A-DD7D-4BD3-97DE-2BF245579AE0}" type="slidenum">
              <a:rPr lang="en-US" smtClean="0"/>
              <a:t>‹#›</a:t>
            </a:fld>
            <a:endParaRPr lang="en-US"/>
          </a:p>
        </p:txBody>
      </p:sp>
    </p:spTree>
    <p:extLst>
      <p:ext uri="{BB962C8B-B14F-4D97-AF65-F5344CB8AC3E}">
        <p14:creationId xmlns:p14="http://schemas.microsoft.com/office/powerpoint/2010/main" val="2815255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07F16B-E0E1-4488-8AE4-A733BD23DC06}"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AD95A-DD7D-4BD3-97DE-2BF245579AE0}" type="slidenum">
              <a:rPr lang="en-US" smtClean="0"/>
              <a:t>‹#›</a:t>
            </a:fld>
            <a:endParaRPr lang="en-US"/>
          </a:p>
        </p:txBody>
      </p:sp>
    </p:spTree>
    <p:extLst>
      <p:ext uri="{BB962C8B-B14F-4D97-AF65-F5344CB8AC3E}">
        <p14:creationId xmlns:p14="http://schemas.microsoft.com/office/powerpoint/2010/main" val="2466798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17"/>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23" lvl="0" indent="-406420" rtl="0">
              <a:spcBef>
                <a:spcPts val="1000"/>
              </a:spcBef>
              <a:spcAft>
                <a:spcPts val="0"/>
              </a:spcAft>
              <a:buSzPts val="2800"/>
              <a:buChar char="•"/>
              <a:defRPr/>
            </a:lvl1pPr>
            <a:lvl2pPr marL="914446" lvl="1" indent="-381019" rtl="0">
              <a:spcBef>
                <a:spcPts val="500"/>
              </a:spcBef>
              <a:spcAft>
                <a:spcPts val="0"/>
              </a:spcAft>
              <a:buSzPts val="2400"/>
              <a:buChar char="•"/>
              <a:defRPr/>
            </a:lvl2pPr>
            <a:lvl3pPr marL="1371669" lvl="2" indent="-355618" rtl="0">
              <a:spcBef>
                <a:spcPts val="500"/>
              </a:spcBef>
              <a:spcAft>
                <a:spcPts val="0"/>
              </a:spcAft>
              <a:buSzPts val="2000"/>
              <a:buChar char="•"/>
              <a:defRPr/>
            </a:lvl3pPr>
            <a:lvl4pPr marL="1828891" lvl="3" indent="-342917" rtl="0">
              <a:spcBef>
                <a:spcPts val="500"/>
              </a:spcBef>
              <a:spcAft>
                <a:spcPts val="0"/>
              </a:spcAft>
              <a:buSzPts val="1800"/>
              <a:buChar char="•"/>
              <a:defRPr/>
            </a:lvl4pPr>
            <a:lvl5pPr marL="2286114" lvl="4" indent="-342917" rtl="0">
              <a:spcBef>
                <a:spcPts val="500"/>
              </a:spcBef>
              <a:spcAft>
                <a:spcPts val="0"/>
              </a:spcAft>
              <a:buSzPts val="1800"/>
              <a:buChar char="•"/>
              <a:defRPr/>
            </a:lvl5pPr>
            <a:lvl6pPr marL="2743337" lvl="5" indent="-342917" rtl="0">
              <a:spcBef>
                <a:spcPts val="500"/>
              </a:spcBef>
              <a:spcAft>
                <a:spcPts val="0"/>
              </a:spcAft>
              <a:buSzPts val="1800"/>
              <a:buChar char="•"/>
              <a:defRPr/>
            </a:lvl6pPr>
            <a:lvl7pPr marL="3200560" lvl="6" indent="-342917" rtl="0">
              <a:spcBef>
                <a:spcPts val="500"/>
              </a:spcBef>
              <a:spcAft>
                <a:spcPts val="0"/>
              </a:spcAft>
              <a:buSzPts val="1800"/>
              <a:buChar char="•"/>
              <a:defRPr/>
            </a:lvl7pPr>
            <a:lvl8pPr marL="3657783" lvl="7" indent="-342917" rtl="0">
              <a:spcBef>
                <a:spcPts val="500"/>
              </a:spcBef>
              <a:spcAft>
                <a:spcPts val="0"/>
              </a:spcAft>
              <a:buSzPts val="1800"/>
              <a:buChar char="•"/>
              <a:defRPr/>
            </a:lvl8pPr>
            <a:lvl9pPr marL="4115006" lvl="8" indent="-342917" rtl="0">
              <a:spcBef>
                <a:spcPts val="500"/>
              </a:spcBef>
              <a:spcAft>
                <a:spcPts val="0"/>
              </a:spcAft>
              <a:buSzPts val="1800"/>
              <a:buChar char="•"/>
              <a:defRPr/>
            </a:lvl9pPr>
          </a:lstStyle>
          <a:p>
            <a:endParaRPr/>
          </a:p>
        </p:txBody>
      </p:sp>
      <p:sp>
        <p:nvSpPr>
          <p:cNvPr id="113" name="Google Shape;113;p1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589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07F16B-E0E1-4488-8AE4-A733BD23DC06}"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AD95A-DD7D-4BD3-97DE-2BF245579AE0}" type="slidenum">
              <a:rPr lang="en-US" smtClean="0"/>
              <a:t>‹#›</a:t>
            </a:fld>
            <a:endParaRPr lang="en-US"/>
          </a:p>
        </p:txBody>
      </p:sp>
    </p:spTree>
    <p:extLst>
      <p:ext uri="{BB962C8B-B14F-4D97-AF65-F5344CB8AC3E}">
        <p14:creationId xmlns:p14="http://schemas.microsoft.com/office/powerpoint/2010/main" val="389716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07F16B-E0E1-4488-8AE4-A733BD23DC06}"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AD95A-DD7D-4BD3-97DE-2BF245579AE0}" type="slidenum">
              <a:rPr lang="en-US" smtClean="0"/>
              <a:t>‹#›</a:t>
            </a:fld>
            <a:endParaRPr lang="en-US"/>
          </a:p>
        </p:txBody>
      </p:sp>
    </p:spTree>
    <p:extLst>
      <p:ext uri="{BB962C8B-B14F-4D97-AF65-F5344CB8AC3E}">
        <p14:creationId xmlns:p14="http://schemas.microsoft.com/office/powerpoint/2010/main" val="1996809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07F16B-E0E1-4488-8AE4-A733BD23DC06}"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AD95A-DD7D-4BD3-97DE-2BF245579AE0}" type="slidenum">
              <a:rPr lang="en-US" smtClean="0"/>
              <a:t>‹#›</a:t>
            </a:fld>
            <a:endParaRPr lang="en-US"/>
          </a:p>
        </p:txBody>
      </p:sp>
    </p:spTree>
    <p:extLst>
      <p:ext uri="{BB962C8B-B14F-4D97-AF65-F5344CB8AC3E}">
        <p14:creationId xmlns:p14="http://schemas.microsoft.com/office/powerpoint/2010/main" val="2505154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07F16B-E0E1-4488-8AE4-A733BD23DC06}" type="datetimeFigureOut">
              <a:rPr lang="en-US" smtClean="0"/>
              <a:t>5/18/2026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5AD95A-DD7D-4BD3-97DE-2BF245579AE0}" type="slidenum">
              <a:rPr lang="en-US" smtClean="0"/>
              <a:t>‹#›</a:t>
            </a:fld>
            <a:endParaRPr lang="en-US"/>
          </a:p>
        </p:txBody>
      </p:sp>
    </p:spTree>
    <p:extLst>
      <p:ext uri="{BB962C8B-B14F-4D97-AF65-F5344CB8AC3E}">
        <p14:creationId xmlns:p14="http://schemas.microsoft.com/office/powerpoint/2010/main" val="410578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07F16B-E0E1-4488-8AE4-A733BD23DC06}" type="datetimeFigureOut">
              <a:rPr lang="en-US" smtClean="0"/>
              <a:t>5/18/2026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5AD95A-DD7D-4BD3-97DE-2BF245579AE0}" type="slidenum">
              <a:rPr lang="en-US" smtClean="0"/>
              <a:t>‹#›</a:t>
            </a:fld>
            <a:endParaRPr lang="en-US"/>
          </a:p>
        </p:txBody>
      </p:sp>
    </p:spTree>
    <p:extLst>
      <p:ext uri="{BB962C8B-B14F-4D97-AF65-F5344CB8AC3E}">
        <p14:creationId xmlns:p14="http://schemas.microsoft.com/office/powerpoint/2010/main" val="3232148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07F16B-E0E1-4488-8AE4-A733BD23DC06}" type="datetimeFigureOut">
              <a:rPr lang="en-US" smtClean="0"/>
              <a:t>5/18/2026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5AD95A-DD7D-4BD3-97DE-2BF245579AE0}" type="slidenum">
              <a:rPr lang="en-US" smtClean="0"/>
              <a:t>‹#›</a:t>
            </a:fld>
            <a:endParaRPr lang="en-US"/>
          </a:p>
        </p:txBody>
      </p:sp>
    </p:spTree>
    <p:extLst>
      <p:ext uri="{BB962C8B-B14F-4D97-AF65-F5344CB8AC3E}">
        <p14:creationId xmlns:p14="http://schemas.microsoft.com/office/powerpoint/2010/main" val="2315517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07F16B-E0E1-4488-8AE4-A733BD23DC06}"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AD95A-DD7D-4BD3-97DE-2BF245579AE0}" type="slidenum">
              <a:rPr lang="en-US" smtClean="0"/>
              <a:t>‹#›</a:t>
            </a:fld>
            <a:endParaRPr lang="en-US"/>
          </a:p>
        </p:txBody>
      </p:sp>
    </p:spTree>
    <p:extLst>
      <p:ext uri="{BB962C8B-B14F-4D97-AF65-F5344CB8AC3E}">
        <p14:creationId xmlns:p14="http://schemas.microsoft.com/office/powerpoint/2010/main" val="884009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07F16B-E0E1-4488-8AE4-A733BD23DC06}"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AD95A-DD7D-4BD3-97DE-2BF245579AE0}" type="slidenum">
              <a:rPr lang="en-US" smtClean="0"/>
              <a:t>‹#›</a:t>
            </a:fld>
            <a:endParaRPr lang="en-US"/>
          </a:p>
        </p:txBody>
      </p:sp>
    </p:spTree>
    <p:extLst>
      <p:ext uri="{BB962C8B-B14F-4D97-AF65-F5344CB8AC3E}">
        <p14:creationId xmlns:p14="http://schemas.microsoft.com/office/powerpoint/2010/main" val="1262085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07F16B-E0E1-4488-8AE4-A733BD23DC06}" type="datetimeFigureOut">
              <a:rPr lang="en-US" smtClean="0"/>
              <a:t>5/18/2026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AD95A-DD7D-4BD3-97DE-2BF245579AE0}" type="slidenum">
              <a:rPr lang="en-US" smtClean="0"/>
              <a:t>‹#›</a:t>
            </a:fld>
            <a:endParaRPr lang="en-US"/>
          </a:p>
        </p:txBody>
      </p:sp>
    </p:spTree>
    <p:extLst>
      <p:ext uri="{BB962C8B-B14F-4D97-AF65-F5344CB8AC3E}">
        <p14:creationId xmlns:p14="http://schemas.microsoft.com/office/powerpoint/2010/main" val="4265473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6.sv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chart" Target="../charts/char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svg"/><Relationship Id="rId11" Type="http://schemas.openxmlformats.org/officeDocument/2006/relationships/image" Target="../media/image10.png"/><Relationship Id="rId5" Type="http://schemas.openxmlformats.org/officeDocument/2006/relationships/image" Target="../media/image5.svg"/><Relationship Id="rId10" Type="http://schemas.openxmlformats.org/officeDocument/2006/relationships/chart" Target="../charts/chart1.xml"/><Relationship Id="rId4" Type="http://schemas.openxmlformats.org/officeDocument/2006/relationships/image" Target="../media/image4.sv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svg"/><Relationship Id="rId4" Type="http://schemas.openxmlformats.org/officeDocument/2006/relationships/image" Target="../media/image67.svg"/></Relationships>
</file>

<file path=ppt/slides/_rels/slide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chart" Target="../charts/chart8.xml"/><Relationship Id="rId3" Type="http://schemas.openxmlformats.org/officeDocument/2006/relationships/chart" Target="../charts/chart2.xml"/><Relationship Id="rId7" Type="http://schemas.openxmlformats.org/officeDocument/2006/relationships/chart" Target="../charts/chart4.xml"/><Relationship Id="rId12" Type="http://schemas.openxmlformats.org/officeDocument/2006/relationships/chart" Target="../charts/chart7.xml"/><Relationship Id="rId2" Type="http://schemas.openxmlformats.org/officeDocument/2006/relationships/image" Target="../media/image12.png"/><Relationship Id="rId16" Type="http://schemas.openxmlformats.org/officeDocument/2006/relationships/chart" Target="../charts/chart11.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6.png"/><Relationship Id="rId5" Type="http://schemas.openxmlformats.org/officeDocument/2006/relationships/chart" Target="../charts/chart3.xml"/><Relationship Id="rId15" Type="http://schemas.openxmlformats.org/officeDocument/2006/relationships/chart" Target="../charts/chart10.xml"/><Relationship Id="rId10" Type="http://schemas.openxmlformats.org/officeDocument/2006/relationships/chart" Target="../charts/chart6.xml"/><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chart" Target="../charts/chart9.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chart" Target="../charts/chart12.xml"/><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hart" Target="../charts/chart13.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p:cNvSpPr txBox="1">
            <a:spLocks/>
          </p:cNvSpPr>
          <p:nvPr/>
        </p:nvSpPr>
        <p:spPr bwMode="auto">
          <a:xfrm>
            <a:off x="-10919" y="-12566"/>
            <a:ext cx="12213837" cy="812666"/>
          </a:xfrm>
          <a:prstGeom prst="rect">
            <a:avLst/>
          </a:prstGeom>
          <a:solidFill>
            <a:schemeClr val="bg1"/>
          </a:solidFill>
          <a:ln w="6350">
            <a:noFill/>
            <a:miter lim="800000"/>
            <a:headEnd/>
            <a:tailEnd/>
          </a:ln>
        </p:spPr>
        <p:txBody>
          <a:bodyPr lIns="68571" tIns="34286" rIns="68571" bIns="34286"/>
          <a:lstStyle/>
          <a:p>
            <a:pPr algn="ctr"/>
            <a:r>
              <a:rPr lang="en-US" sz="2800" dirty="0">
                <a:solidFill>
                  <a:schemeClr val="bg1"/>
                </a:solidFill>
                <a:latin typeface="Times New Roman" panose="02020603050405020304" pitchFamily="18" charset="0"/>
                <a:cs typeface="Times New Roman" panose="02020603050405020304" pitchFamily="18" charset="0"/>
              </a:rPr>
              <a:t> </a:t>
            </a:r>
            <a:endParaRPr lang="mn-MN" sz="2800" b="1" dirty="0">
              <a:solidFill>
                <a:schemeClr val="bg1"/>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ctrTitle"/>
          </p:nvPr>
        </p:nvSpPr>
        <p:spPr>
          <a:xfrm>
            <a:off x="914400" y="2046537"/>
            <a:ext cx="10363200" cy="1955012"/>
          </a:xfrm>
        </p:spPr>
        <p:txBody>
          <a:bodyPr>
            <a:noAutofit/>
          </a:bodyPr>
          <a:lstStyle/>
          <a:p>
            <a:r>
              <a:rPr lang="mn-MN" sz="2800" dirty="0">
                <a:solidFill>
                  <a:schemeClr val="bg1"/>
                </a:solidFill>
                <a:latin typeface="Times New Roman" panose="02020603050405020304" pitchFamily="18" charset="0"/>
                <a:cs typeface="Times New Roman" panose="02020603050405020304" pitchFamily="18" charset="0"/>
              </a:rPr>
              <a:t>МОНГОЛ ОРНЫ УРГАМЛЫН ГЕНЕТИК НӨӨЦ, </a:t>
            </a:r>
            <a:r>
              <a:rPr lang="mn-MN" sz="2800" dirty="0" err="1">
                <a:solidFill>
                  <a:schemeClr val="bg1"/>
                </a:solidFill>
                <a:latin typeface="Times New Roman" panose="02020603050405020304" pitchFamily="18" charset="0"/>
                <a:cs typeface="Times New Roman" panose="02020603050405020304" pitchFamily="18" charset="0"/>
              </a:rPr>
              <a:t>СЕЛЕКЦИ</a:t>
            </a:r>
            <a:r>
              <a:rPr lang="mn-MN" sz="2800" dirty="0">
                <a:solidFill>
                  <a:schemeClr val="bg1"/>
                </a:solidFill>
                <a:latin typeface="Times New Roman" panose="02020603050405020304" pitchFamily="18" charset="0"/>
                <a:cs typeface="Times New Roman" panose="02020603050405020304" pitchFamily="18" charset="0"/>
              </a:rPr>
              <a:t>, ҮРИЙН АЖ АХУЙН ӨНӨӨГИЙН БАЙДАЛ, УРТ ХУГАЦААНЫ БОДЛОГЫН ШИЙДЭЛ</a:t>
            </a:r>
          </a:p>
        </p:txBody>
      </p:sp>
      <p:sp>
        <p:nvSpPr>
          <p:cNvPr id="3" name="Subtitle 2"/>
          <p:cNvSpPr>
            <a:spLocks noGrp="1"/>
          </p:cNvSpPr>
          <p:nvPr>
            <p:ph type="subTitle" idx="1"/>
          </p:nvPr>
        </p:nvSpPr>
        <p:spPr>
          <a:xfrm>
            <a:off x="8162488" y="5572387"/>
            <a:ext cx="3442282" cy="694189"/>
          </a:xfrm>
        </p:spPr>
        <p:txBody>
          <a:bodyPr>
            <a:normAutofit fontScale="62500" lnSpcReduction="20000"/>
          </a:bodyPr>
          <a:lstStyle/>
          <a:p>
            <a:r>
              <a:rPr lang="mn-MN" dirty="0" err="1">
                <a:solidFill>
                  <a:schemeClr val="bg1"/>
                </a:solidFill>
                <a:latin typeface="Times New Roman" panose="02020603050405020304" pitchFamily="18" charset="0"/>
                <a:cs typeface="Times New Roman" panose="02020603050405020304" pitchFamily="18" charset="0"/>
              </a:rPr>
              <a:t>УГТЭШХ</a:t>
            </a:r>
            <a:r>
              <a:rPr lang="mn-MN" dirty="0">
                <a:solidFill>
                  <a:schemeClr val="bg1"/>
                </a:solidFill>
                <a:latin typeface="Times New Roman" panose="02020603050405020304" pitchFamily="18" charset="0"/>
                <a:cs typeface="Times New Roman" panose="02020603050405020304" pitchFamily="18" charset="0"/>
              </a:rPr>
              <a:t>, </a:t>
            </a:r>
            <a:r>
              <a:rPr lang="mn-MN" dirty="0" err="1">
                <a:solidFill>
                  <a:schemeClr val="bg1"/>
                </a:solidFill>
                <a:latin typeface="Times New Roman" panose="02020603050405020304" pitchFamily="18" charset="0"/>
                <a:cs typeface="Times New Roman" panose="02020603050405020304" pitchFamily="18" charset="0"/>
              </a:rPr>
              <a:t>ЭНБДарга</a:t>
            </a:r>
            <a:r>
              <a:rPr lang="mn-MN" dirty="0">
                <a:solidFill>
                  <a:schemeClr val="bg1"/>
                </a:solidFill>
                <a:latin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cs typeface="Times New Roman" panose="02020603050405020304" pitchFamily="18" charset="0"/>
            </a:endParaRPr>
          </a:p>
          <a:p>
            <a:r>
              <a:rPr lang="mn-MN" dirty="0">
                <a:solidFill>
                  <a:schemeClr val="bg1"/>
                </a:solidFill>
                <a:latin typeface="Times New Roman" panose="02020603050405020304" pitchFamily="18" charset="0"/>
                <a:cs typeface="Times New Roman" panose="02020603050405020304" pitchFamily="18" charset="0"/>
              </a:rPr>
              <a:t>Т.Атарсайхан, Доктор </a:t>
            </a:r>
            <a:r>
              <a:rPr lang="en-US" dirty="0">
                <a:solidFill>
                  <a:schemeClr val="bg1"/>
                </a:solidFill>
                <a:latin typeface="Times New Roman" panose="02020603050405020304" pitchFamily="18" charset="0"/>
                <a:cs typeface="Times New Roman" panose="02020603050405020304" pitchFamily="18" charset="0"/>
              </a:rPr>
              <a:t>PhD</a:t>
            </a:r>
            <a:endParaRPr lang="mn-MN" dirty="0"/>
          </a:p>
        </p:txBody>
      </p:sp>
      <p:sp>
        <p:nvSpPr>
          <p:cNvPr id="4" name="Subtitle 2"/>
          <p:cNvSpPr txBox="1">
            <a:spLocks/>
          </p:cNvSpPr>
          <p:nvPr/>
        </p:nvSpPr>
        <p:spPr>
          <a:xfrm>
            <a:off x="3499609" y="4321903"/>
            <a:ext cx="5644392" cy="52903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mn-MN" sz="1600" dirty="0">
                <a:solidFill>
                  <a:schemeClr val="bg1"/>
                </a:solidFill>
                <a:latin typeface="Times New Roman" panose="02020603050405020304" pitchFamily="18" charset="0"/>
                <a:cs typeface="Times New Roman" panose="02020603050405020304" pitchFamily="18" charset="0"/>
              </a:rPr>
              <a:t>УЛААНБААТАР ХОТ,  ТӨРИЙН ОРДОН, ЭРДЭМТДИЙН ЗӨВЛӨЛИЙН ХУРАЛДААН</a:t>
            </a:r>
          </a:p>
          <a:p>
            <a:r>
              <a:rPr lang="mn-MN" sz="1600" dirty="0">
                <a:solidFill>
                  <a:schemeClr val="bg1"/>
                </a:solidFill>
                <a:latin typeface="Times New Roman" panose="02020603050405020304" pitchFamily="18" charset="0"/>
                <a:cs typeface="Times New Roman" panose="02020603050405020304" pitchFamily="18" charset="0"/>
              </a:rPr>
              <a:t>2026-05-19</a:t>
            </a:r>
            <a:endParaRPr lang="mn-MN" sz="1600" dirty="0"/>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901"/>
            <a:ext cx="749300" cy="8209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483" y="36445"/>
            <a:ext cx="1906573" cy="763656"/>
          </a:xfrm>
          <a:prstGeom prst="rect">
            <a:avLst/>
          </a:prstGeom>
        </p:spPr>
      </p:pic>
    </p:spTree>
    <p:extLst>
      <p:ext uri="{BB962C8B-B14F-4D97-AF65-F5344CB8AC3E}">
        <p14:creationId xmlns:p14="http://schemas.microsoft.com/office/powerpoint/2010/main" val="1927753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69AF9F-BF55-3ED0-EBE7-B51A95521D84}"/>
              </a:ext>
            </a:extLst>
          </p:cNvPr>
          <p:cNvPicPr>
            <a:picLocks noChangeAspect="1"/>
          </p:cNvPicPr>
          <p:nvPr/>
        </p:nvPicPr>
        <p:blipFill>
          <a:blip r:embed="rId2"/>
          <a:stretch>
            <a:fillRect/>
          </a:stretch>
        </p:blipFill>
        <p:spPr>
          <a:xfrm>
            <a:off x="223251" y="662467"/>
            <a:ext cx="5448469" cy="2665900"/>
          </a:xfrm>
          <a:prstGeom prst="rect">
            <a:avLst/>
          </a:prstGeom>
        </p:spPr>
      </p:pic>
      <p:sp>
        <p:nvSpPr>
          <p:cNvPr id="6" name="TextBox 5">
            <a:extLst>
              <a:ext uri="{FF2B5EF4-FFF2-40B4-BE49-F238E27FC236}">
                <a16:creationId xmlns:a16="http://schemas.microsoft.com/office/drawing/2014/main" id="{C58BCDD9-F5AE-7832-8AD1-E84BE614A4A2}"/>
              </a:ext>
            </a:extLst>
          </p:cNvPr>
          <p:cNvSpPr txBox="1"/>
          <p:nvPr/>
        </p:nvSpPr>
        <p:spPr>
          <a:xfrm>
            <a:off x="1120955" y="199781"/>
            <a:ext cx="10298395" cy="369332"/>
          </a:xfrm>
          <a:prstGeom prst="rect">
            <a:avLst/>
          </a:prstGeom>
          <a:noFill/>
        </p:spPr>
        <p:txBody>
          <a:bodyPr wrap="square" rtlCol="0">
            <a:spAutoFit/>
          </a:bodyPr>
          <a:lstStyle/>
          <a:p>
            <a:pPr algn="ctr"/>
            <a:r>
              <a:rPr lang="mn-MN" b="1" dirty="0">
                <a:solidFill>
                  <a:srgbClr val="FFFF00"/>
                </a:solidFill>
                <a:latin typeface="Times New Roman" panose="02020603050405020304" pitchFamily="18" charset="0"/>
                <a:cs typeface="Times New Roman" panose="02020603050405020304" pitchFamily="18" charset="0"/>
              </a:rPr>
              <a:t>УРГАМЛЫН ГЕНЕТИК НӨӨЦИЙН  БҮРТГЭЛ МЭДЭЭЛЛИЙН СИСТЕМ</a:t>
            </a:r>
            <a:endParaRPr lang="en-US" b="1" dirty="0">
              <a:solidFill>
                <a:srgbClr val="FFFF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2F7F445-1998-CDD4-D8BB-2CCE83FB8B2B}"/>
              </a:ext>
            </a:extLst>
          </p:cNvPr>
          <p:cNvPicPr>
            <a:picLocks noChangeAspect="1"/>
          </p:cNvPicPr>
          <p:nvPr/>
        </p:nvPicPr>
        <p:blipFill>
          <a:blip r:embed="rId3"/>
          <a:stretch>
            <a:fillRect/>
          </a:stretch>
        </p:blipFill>
        <p:spPr>
          <a:xfrm>
            <a:off x="223249" y="4133824"/>
            <a:ext cx="5448470" cy="2798143"/>
          </a:xfrm>
          <a:prstGeom prst="rect">
            <a:avLst/>
          </a:prstGeom>
        </p:spPr>
      </p:pic>
      <p:pic>
        <p:nvPicPr>
          <p:cNvPr id="10" name="Picture 9">
            <a:extLst>
              <a:ext uri="{FF2B5EF4-FFF2-40B4-BE49-F238E27FC236}">
                <a16:creationId xmlns:a16="http://schemas.microsoft.com/office/drawing/2014/main" id="{B0F4A667-8788-2A83-5E42-6D255C2A643D}"/>
              </a:ext>
            </a:extLst>
          </p:cNvPr>
          <p:cNvPicPr>
            <a:picLocks noChangeAspect="1"/>
          </p:cNvPicPr>
          <p:nvPr/>
        </p:nvPicPr>
        <p:blipFill>
          <a:blip r:embed="rId4"/>
          <a:srcRect b="11371"/>
          <a:stretch>
            <a:fillRect/>
          </a:stretch>
        </p:blipFill>
        <p:spPr>
          <a:xfrm>
            <a:off x="223250" y="3328367"/>
            <a:ext cx="5448469" cy="2404136"/>
          </a:xfrm>
          <a:prstGeom prst="rect">
            <a:avLst/>
          </a:prstGeom>
        </p:spPr>
      </p:pic>
      <p:sp>
        <p:nvSpPr>
          <p:cNvPr id="14" name="TextBox 13">
            <a:extLst>
              <a:ext uri="{FF2B5EF4-FFF2-40B4-BE49-F238E27FC236}">
                <a16:creationId xmlns:a16="http://schemas.microsoft.com/office/drawing/2014/main" id="{1D6193FD-E580-6BD5-F7FF-54120739E71C}"/>
              </a:ext>
            </a:extLst>
          </p:cNvPr>
          <p:cNvSpPr txBox="1"/>
          <p:nvPr/>
        </p:nvSpPr>
        <p:spPr>
          <a:xfrm>
            <a:off x="7773895" y="6396014"/>
            <a:ext cx="4112186" cy="369332"/>
          </a:xfrm>
          <a:prstGeom prst="rect">
            <a:avLst/>
          </a:prstGeom>
          <a:noFill/>
        </p:spPr>
        <p:txBody>
          <a:bodyPr wrap="square">
            <a:spAutoFit/>
          </a:bodyPr>
          <a:lstStyle/>
          <a:p>
            <a:r>
              <a:rPr lang="en-US" dirty="0">
                <a:solidFill>
                  <a:srgbClr val="FFFF00"/>
                </a:solidFill>
                <a:latin typeface="Arial" panose="020B0604020202020204" pitchFamily="34" charset="0"/>
                <a:cs typeface="Arial" panose="020B0604020202020204" pitchFamily="34" charset="0"/>
              </a:rPr>
              <a:t>https://</a:t>
            </a:r>
            <a:r>
              <a:rPr lang="en-US" dirty="0" err="1">
                <a:solidFill>
                  <a:srgbClr val="FFFF00"/>
                </a:solidFill>
                <a:latin typeface="Arial" panose="020B0604020202020204" pitchFamily="34" charset="0"/>
                <a:cs typeface="Arial" panose="020B0604020202020204" pitchFamily="34" charset="0"/>
              </a:rPr>
              <a:t>plantgenebank.digitalmedic.mn</a:t>
            </a:r>
            <a:endParaRPr lang="en-US" dirty="0">
              <a:solidFill>
                <a:srgbClr val="FFFF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826" y="569113"/>
            <a:ext cx="5679255" cy="5826901"/>
          </a:xfrm>
          <a:prstGeom prst="rect">
            <a:avLst/>
          </a:prstGeom>
        </p:spPr>
      </p:pic>
    </p:spTree>
    <p:extLst>
      <p:ext uri="{BB962C8B-B14F-4D97-AF65-F5344CB8AC3E}">
        <p14:creationId xmlns:p14="http://schemas.microsoft.com/office/powerpoint/2010/main" val="921991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4815-5711-8336-0511-FB03C6B52034}"/>
              </a:ext>
            </a:extLst>
          </p:cNvPr>
          <p:cNvSpPr>
            <a:spLocks noGrp="1"/>
          </p:cNvSpPr>
          <p:nvPr>
            <p:ph type="title"/>
          </p:nvPr>
        </p:nvSpPr>
        <p:spPr>
          <a:xfrm>
            <a:off x="838200" y="365126"/>
            <a:ext cx="10515600" cy="573026"/>
          </a:xfrm>
        </p:spPr>
        <p:txBody>
          <a:bodyPr>
            <a:normAutofit fontScale="90000"/>
          </a:bodyPr>
          <a:lstStyle/>
          <a:p>
            <a:pPr algn="ctr"/>
            <a:r>
              <a:rPr lang="mn-MN" sz="3200" dirty="0">
                <a:solidFill>
                  <a:srgbClr val="FFFF00"/>
                </a:solidFill>
                <a:latin typeface="Times New Roman" panose="02020603050405020304" pitchFamily="18" charset="0"/>
                <a:cs typeface="Times New Roman" panose="02020603050405020304" pitchFamily="18" charset="0"/>
              </a:rPr>
              <a:t>Монгол орны үр тарианы үйлдвэрлэл</a:t>
            </a:r>
            <a:endParaRPr lang="en-US" sz="3200" dirty="0">
              <a:solidFill>
                <a:srgbClr val="FFFF00"/>
              </a:solidFill>
              <a:latin typeface="Times New Roman" panose="02020603050405020304" pitchFamily="18" charset="0"/>
              <a:cs typeface="Times New Roman" panose="02020603050405020304" pitchFamily="18" charset="0"/>
            </a:endParaRPr>
          </a:p>
        </p:txBody>
      </p:sp>
      <p:graphicFrame>
        <p:nvGraphicFramePr>
          <p:cNvPr id="8" name="Content Placeholder 7">
            <a:extLst>
              <a:ext uri="{FF2B5EF4-FFF2-40B4-BE49-F238E27FC236}">
                <a16:creationId xmlns:a16="http://schemas.microsoft.com/office/drawing/2014/main" id="{6C1AEB93-CC2B-D7EA-D370-CFEAD004EA82}"/>
              </a:ext>
            </a:extLst>
          </p:cNvPr>
          <p:cNvGraphicFramePr>
            <a:graphicFrameLocks noGrp="1"/>
          </p:cNvGraphicFramePr>
          <p:nvPr>
            <p:ph sz="half" idx="1"/>
            <p:extLst>
              <p:ext uri="{D42A27DB-BD31-4B8C-83A1-F6EECF244321}">
                <p14:modId xmlns:p14="http://schemas.microsoft.com/office/powerpoint/2010/main" val="394466246"/>
              </p:ext>
            </p:extLst>
          </p:nvPr>
        </p:nvGraphicFramePr>
        <p:xfrm>
          <a:off x="391492" y="1383063"/>
          <a:ext cx="5539408" cy="33908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a:extLst>
              <a:ext uri="{FF2B5EF4-FFF2-40B4-BE49-F238E27FC236}">
                <a16:creationId xmlns:a16="http://schemas.microsoft.com/office/drawing/2014/main" id="{D35607BF-0F7A-0621-CEA2-6726F07FD8F1}"/>
              </a:ext>
            </a:extLst>
          </p:cNvPr>
          <p:cNvGraphicFramePr>
            <a:graphicFrameLocks noGrp="1"/>
          </p:cNvGraphicFramePr>
          <p:nvPr>
            <p:ph sz="half" idx="2"/>
            <p:extLst>
              <p:ext uri="{D42A27DB-BD31-4B8C-83A1-F6EECF244321}">
                <p14:modId xmlns:p14="http://schemas.microsoft.com/office/powerpoint/2010/main" val="3800912786"/>
              </p:ext>
            </p:extLst>
          </p:nvPr>
        </p:nvGraphicFramePr>
        <p:xfrm>
          <a:off x="6146800" y="1383063"/>
          <a:ext cx="5753100" cy="33908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a:extLst>
              <a:ext uri="{FF2B5EF4-FFF2-40B4-BE49-F238E27FC236}">
                <a16:creationId xmlns:a16="http://schemas.microsoft.com/office/drawing/2014/main" id="{54BA6745-B182-7644-6694-EE6BDC4A7E54}"/>
              </a:ext>
            </a:extLst>
          </p:cNvPr>
          <p:cNvGraphicFramePr>
            <a:graphicFrameLocks noGrp="1"/>
          </p:cNvGraphicFramePr>
          <p:nvPr/>
        </p:nvGraphicFramePr>
        <p:xfrm>
          <a:off x="5545777" y="4982209"/>
          <a:ext cx="6201886" cy="1510665"/>
        </p:xfrm>
        <a:graphic>
          <a:graphicData uri="http://schemas.openxmlformats.org/drawingml/2006/table">
            <a:tbl>
              <a:tblPr>
                <a:tableStyleId>{16D9F66E-5EB9-4882-86FB-DCBF35E3C3E4}</a:tableStyleId>
              </a:tblPr>
              <a:tblGrid>
                <a:gridCol w="1581883">
                  <a:extLst>
                    <a:ext uri="{9D8B030D-6E8A-4147-A177-3AD203B41FA5}">
                      <a16:colId xmlns:a16="http://schemas.microsoft.com/office/drawing/2014/main" val="3194446495"/>
                    </a:ext>
                  </a:extLst>
                </a:gridCol>
                <a:gridCol w="1171851">
                  <a:extLst>
                    <a:ext uri="{9D8B030D-6E8A-4147-A177-3AD203B41FA5}">
                      <a16:colId xmlns:a16="http://schemas.microsoft.com/office/drawing/2014/main" val="2747103736"/>
                    </a:ext>
                  </a:extLst>
                </a:gridCol>
                <a:gridCol w="1149384">
                  <a:extLst>
                    <a:ext uri="{9D8B030D-6E8A-4147-A177-3AD203B41FA5}">
                      <a16:colId xmlns:a16="http://schemas.microsoft.com/office/drawing/2014/main" val="3162980084"/>
                    </a:ext>
                  </a:extLst>
                </a:gridCol>
                <a:gridCol w="1149384">
                  <a:extLst>
                    <a:ext uri="{9D8B030D-6E8A-4147-A177-3AD203B41FA5}">
                      <a16:colId xmlns:a16="http://schemas.microsoft.com/office/drawing/2014/main" val="550222975"/>
                    </a:ext>
                  </a:extLst>
                </a:gridCol>
                <a:gridCol w="1149384">
                  <a:extLst>
                    <a:ext uri="{9D8B030D-6E8A-4147-A177-3AD203B41FA5}">
                      <a16:colId xmlns:a16="http://schemas.microsoft.com/office/drawing/2014/main" val="3423085005"/>
                    </a:ext>
                  </a:extLst>
                </a:gridCol>
              </a:tblGrid>
              <a:tr h="434894">
                <a:tc rowSpan="2">
                  <a:txBody>
                    <a:bodyPr/>
                    <a:lstStyle/>
                    <a:p>
                      <a:pPr algn="ctr" fontAlgn="b"/>
                      <a:r>
                        <a:rPr lang="mn-MN" sz="1600" u="none" strike="noStrike" dirty="0">
                          <a:effectLst/>
                          <a:latin typeface="Times New Roman" panose="02020603050405020304" pitchFamily="18" charset="0"/>
                          <a:cs typeface="Times New Roman" panose="02020603050405020304" pitchFamily="18" charset="0"/>
                        </a:rPr>
                        <a:t>Үр тарианы таримал</a:t>
                      </a:r>
                      <a:endParaRPr lang="mn-M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gridSpan="2">
                  <a:txBody>
                    <a:bodyPr/>
                    <a:lstStyle/>
                    <a:p>
                      <a:pPr algn="ctr" fontAlgn="b"/>
                      <a:r>
                        <a:rPr lang="mn-MN" sz="1600" u="none" strike="noStrike" dirty="0">
                          <a:effectLst/>
                          <a:latin typeface="Times New Roman" panose="02020603050405020304" pitchFamily="18" charset="0"/>
                          <a:cs typeface="Times New Roman" panose="02020603050405020304" pitchFamily="18" charset="0"/>
                        </a:rPr>
                        <a:t>Тариалсан талбай, мян.га</a:t>
                      </a:r>
                      <a:endParaRPr lang="mn-M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US"/>
                    </a:p>
                  </a:txBody>
                  <a:tcPr/>
                </a:tc>
                <a:tc gridSpan="2">
                  <a:txBody>
                    <a:bodyPr/>
                    <a:lstStyle/>
                    <a:p>
                      <a:pPr algn="ctr" fontAlgn="b"/>
                      <a:r>
                        <a:rPr lang="ru-RU" sz="1600" u="none" strike="noStrike" dirty="0">
                          <a:effectLst/>
                          <a:latin typeface="Times New Roman" panose="02020603050405020304" pitchFamily="18" charset="0"/>
                          <a:cs typeface="Times New Roman" panose="02020603050405020304" pitchFamily="18" charset="0"/>
                        </a:rPr>
                        <a:t>Хураан авсан ургац, мян.тн</a:t>
                      </a:r>
                      <a:endParaRPr lang="ru-RU"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val="2691120229"/>
                  </a:ext>
                </a:extLst>
              </a:tr>
              <a:tr h="190500">
                <a:tc vMerge="1">
                  <a:txBody>
                    <a:bodyPr/>
                    <a:lstStyle/>
                    <a:p>
                      <a:endParaRPr lang="en-US"/>
                    </a:p>
                  </a:txBody>
                  <a:tcPr/>
                </a:tc>
                <a:tc>
                  <a:txBody>
                    <a:bodyPr/>
                    <a:lstStyle/>
                    <a:p>
                      <a:pPr algn="ctr" fontAlgn="b"/>
                      <a:r>
                        <a:rPr lang="mn-MN" sz="1600" u="none" strike="noStrike" dirty="0">
                          <a:effectLst/>
                          <a:latin typeface="Times New Roman" panose="02020603050405020304" pitchFamily="18" charset="0"/>
                          <a:cs typeface="Times New Roman" panose="02020603050405020304" pitchFamily="18" charset="0"/>
                        </a:rPr>
                        <a:t>2024 он</a:t>
                      </a:r>
                      <a:endParaRPr lang="mn-M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mn-MN" sz="1600" u="none" strike="noStrike" dirty="0">
                          <a:effectLst/>
                          <a:latin typeface="Times New Roman" panose="02020603050405020304" pitchFamily="18" charset="0"/>
                          <a:cs typeface="Times New Roman" panose="02020603050405020304" pitchFamily="18" charset="0"/>
                        </a:rPr>
                        <a:t>2025 он</a:t>
                      </a:r>
                      <a:endParaRPr lang="mn-M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mn-MN" sz="1600" u="none" strike="noStrike" dirty="0">
                          <a:effectLst/>
                          <a:latin typeface="Times New Roman" panose="02020603050405020304" pitchFamily="18" charset="0"/>
                          <a:cs typeface="Times New Roman" panose="02020603050405020304" pitchFamily="18" charset="0"/>
                        </a:rPr>
                        <a:t>2024 он</a:t>
                      </a:r>
                      <a:endParaRPr lang="mn-M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mn-MN" sz="1600" u="none" strike="noStrike" dirty="0">
                          <a:effectLst/>
                          <a:latin typeface="Times New Roman" panose="02020603050405020304" pitchFamily="18" charset="0"/>
                          <a:cs typeface="Times New Roman" panose="02020603050405020304" pitchFamily="18" charset="0"/>
                        </a:rPr>
                        <a:t>2025 он</a:t>
                      </a:r>
                      <a:endParaRPr lang="mn-M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822886245"/>
                  </a:ext>
                </a:extLst>
              </a:tr>
              <a:tr h="190500">
                <a:tc>
                  <a:txBody>
                    <a:bodyPr/>
                    <a:lstStyle/>
                    <a:p>
                      <a:pPr algn="ctr" fontAlgn="b"/>
                      <a:r>
                        <a:rPr lang="mn-MN" sz="1600" u="none" strike="noStrike" dirty="0">
                          <a:effectLst/>
                          <a:latin typeface="Times New Roman" panose="02020603050405020304" pitchFamily="18" charset="0"/>
                          <a:cs typeface="Times New Roman" panose="02020603050405020304" pitchFamily="18" charset="0"/>
                        </a:rPr>
                        <a:t>Арвай</a:t>
                      </a:r>
                      <a:endParaRPr lang="mn-M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8.8</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9.6</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9.1</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10.6</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169958372"/>
                  </a:ext>
                </a:extLst>
              </a:tr>
              <a:tr h="190500">
                <a:tc>
                  <a:txBody>
                    <a:bodyPr/>
                    <a:lstStyle/>
                    <a:p>
                      <a:pPr algn="ctr" fontAlgn="b"/>
                      <a:r>
                        <a:rPr lang="mn-MN" sz="1600" u="none" strike="noStrike" dirty="0">
                          <a:effectLst/>
                          <a:latin typeface="Times New Roman" panose="02020603050405020304" pitchFamily="18" charset="0"/>
                          <a:cs typeface="Times New Roman" panose="02020603050405020304" pitchFamily="18" charset="0"/>
                        </a:rPr>
                        <a:t>Хошуу будаа</a:t>
                      </a:r>
                      <a:endParaRPr lang="mn-M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24.5</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19.1</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35.6</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13.6</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3068980973"/>
                  </a:ext>
                </a:extLst>
              </a:tr>
              <a:tr h="190500">
                <a:tc>
                  <a:txBody>
                    <a:bodyPr/>
                    <a:lstStyle/>
                    <a:p>
                      <a:pPr algn="ctr" fontAlgn="b"/>
                      <a:r>
                        <a:rPr lang="mn-MN" sz="1600" u="none" strike="noStrike" dirty="0">
                          <a:effectLst/>
                          <a:latin typeface="Times New Roman" panose="02020603050405020304" pitchFamily="18" charset="0"/>
                          <a:cs typeface="Times New Roman" panose="02020603050405020304" pitchFamily="18" charset="0"/>
                        </a:rPr>
                        <a:t>Бусад үр тариа</a:t>
                      </a:r>
                      <a:endParaRPr lang="mn-M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3.3</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5</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2.8</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1149405"/>
                  </a:ext>
                </a:extLst>
              </a:tr>
            </a:tbl>
          </a:graphicData>
        </a:graphic>
      </p:graphicFrame>
      <p:sp>
        <p:nvSpPr>
          <p:cNvPr id="11" name="TextBox 10">
            <a:extLst>
              <a:ext uri="{FF2B5EF4-FFF2-40B4-BE49-F238E27FC236}">
                <a16:creationId xmlns:a16="http://schemas.microsoft.com/office/drawing/2014/main" id="{F374DC73-0019-4FB8-2CC4-F8BA16397EFE}"/>
              </a:ext>
            </a:extLst>
          </p:cNvPr>
          <p:cNvSpPr txBox="1"/>
          <p:nvPr/>
        </p:nvSpPr>
        <p:spPr>
          <a:xfrm>
            <a:off x="277092" y="5125562"/>
            <a:ext cx="4924302" cy="923330"/>
          </a:xfrm>
          <a:prstGeom prst="rect">
            <a:avLst/>
          </a:prstGeom>
          <a:noFill/>
        </p:spPr>
        <p:txBody>
          <a:bodyPr wrap="square" rtlCol="0">
            <a:spAutoFit/>
          </a:bodyPr>
          <a:lstStyle/>
          <a:p>
            <a:r>
              <a:rPr lang="mn-MN" dirty="0">
                <a:solidFill>
                  <a:schemeClr val="bg1"/>
                </a:solidFill>
                <a:latin typeface="Times New Roman" panose="02020603050405020304" pitchFamily="18" charset="0"/>
                <a:cs typeface="Times New Roman" panose="02020603050405020304" pitchFamily="18" charset="0"/>
              </a:rPr>
              <a:t>Тариалсан талбай 43,5мян.га багассан.</a:t>
            </a:r>
          </a:p>
          <a:p>
            <a:r>
              <a:rPr lang="mn-MN" dirty="0">
                <a:solidFill>
                  <a:schemeClr val="bg1"/>
                </a:solidFill>
                <a:latin typeface="Times New Roman" panose="02020603050405020304" pitchFamily="18" charset="0"/>
                <a:cs typeface="Times New Roman" panose="02020603050405020304" pitchFamily="18" charset="0"/>
              </a:rPr>
              <a:t>Хураан авсан ургац 148.6 мян.тн буюу 34,7%-иар буурсан.</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C1608EC-419B-36EC-75DC-681769C08B56}"/>
              </a:ext>
            </a:extLst>
          </p:cNvPr>
          <p:cNvSpPr txBox="1"/>
          <p:nvPr/>
        </p:nvSpPr>
        <p:spPr>
          <a:xfrm>
            <a:off x="7160490" y="6492874"/>
            <a:ext cx="4739410" cy="276999"/>
          </a:xfrm>
          <a:prstGeom prst="rect">
            <a:avLst/>
          </a:prstGeom>
          <a:noFill/>
        </p:spPr>
        <p:txBody>
          <a:bodyPr wrap="square" rtlCol="0">
            <a:spAutoFit/>
          </a:bodyPr>
          <a:lstStyle/>
          <a:p>
            <a:r>
              <a:rPr lang="mn-MN" sz="1200" i="1" dirty="0">
                <a:solidFill>
                  <a:srgbClr val="FFFF00"/>
                </a:solidFill>
                <a:latin typeface="Times New Roman" panose="02020603050405020304" pitchFamily="18" charset="0"/>
                <a:cs typeface="Times New Roman" panose="02020603050405020304" pitchFamily="18" charset="0"/>
              </a:rPr>
              <a:t>Эх сурвалж: </a:t>
            </a:r>
            <a:r>
              <a:rPr lang="mn-MN" sz="1200" i="1" dirty="0" err="1">
                <a:solidFill>
                  <a:srgbClr val="FFFF00"/>
                </a:solidFill>
                <a:latin typeface="Times New Roman" panose="02020603050405020304" pitchFamily="18" charset="0"/>
                <a:cs typeface="Times New Roman" panose="02020603050405020304" pitchFamily="18" charset="0"/>
              </a:rPr>
              <a:t>УГТЭШХ</a:t>
            </a:r>
            <a:r>
              <a:rPr lang="mn-MN" sz="1200" i="1" dirty="0">
                <a:solidFill>
                  <a:srgbClr val="FFFF00"/>
                </a:solidFill>
                <a:latin typeface="Times New Roman" panose="02020603050405020304" pitchFamily="18" charset="0"/>
                <a:cs typeface="Times New Roman" panose="02020603050405020304" pitchFamily="18" charset="0"/>
              </a:rPr>
              <a:t>, Үр тарианы селекцийн сектор, 2026 он</a:t>
            </a:r>
            <a:endParaRPr lang="en-US" sz="12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731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9733" y="1126964"/>
            <a:ext cx="10286919" cy="461665"/>
          </a:xfrm>
          <a:prstGeom prst="rect">
            <a:avLst/>
          </a:prstGeom>
        </p:spPr>
        <p:txBody>
          <a:bodyPr wrap="none">
            <a:spAutoFit/>
          </a:bodyPr>
          <a:lstStyle/>
          <a:p>
            <a:pPr algn="ctr"/>
            <a:r>
              <a:rPr lang="mn-MN" sz="2400" b="1" dirty="0">
                <a:solidFill>
                  <a:schemeClr val="bg1"/>
                </a:solidFill>
                <a:latin typeface="Times New Roman" panose="02020603050405020304" pitchFamily="18" charset="0"/>
                <a:cs typeface="Times New Roman" panose="02020603050405020304" pitchFamily="18" charset="0"/>
              </a:rPr>
              <a:t>Ган халуун, өвчинд тэсвэртэй, бүтээмж өндөр шинэ сортуудын тариалан</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1752602" y="375167"/>
            <a:ext cx="8915399" cy="369332"/>
          </a:xfrm>
          <a:prstGeom prst="rect">
            <a:avLst/>
          </a:prstGeom>
          <a:noFill/>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mn-MN" b="1" dirty="0">
                <a:solidFill>
                  <a:schemeClr val="bg1"/>
                </a:solidFill>
                <a:latin typeface="Times New Roman" panose="02020603050405020304" pitchFamily="18" charset="0"/>
                <a:cs typeface="Times New Roman" panose="02020603050405020304" pitchFamily="18" charset="0"/>
              </a:rPr>
              <a:t>ТАРИМАЛ УРГАМЛЫН СЕЛЕКЦИЙН ЗОРИЛГО</a:t>
            </a:r>
          </a:p>
        </p:txBody>
      </p:sp>
      <p:sp>
        <p:nvSpPr>
          <p:cNvPr id="8" name="TextBox 7">
            <a:extLst>
              <a:ext uri="{FF2B5EF4-FFF2-40B4-BE49-F238E27FC236}">
                <a16:creationId xmlns:a16="http://schemas.microsoft.com/office/drawing/2014/main" id="{1581D144-3B51-8B04-154E-F9CAE0C8811A}"/>
              </a:ext>
            </a:extLst>
          </p:cNvPr>
          <p:cNvSpPr txBox="1"/>
          <p:nvPr/>
        </p:nvSpPr>
        <p:spPr>
          <a:xfrm>
            <a:off x="799733" y="1862254"/>
            <a:ext cx="10708325" cy="646331"/>
          </a:xfrm>
          <a:prstGeom prst="rect">
            <a:avLst/>
          </a:prstGeom>
          <a:noFill/>
        </p:spPr>
        <p:txBody>
          <a:bodyPr wrap="square" rtlCol="0">
            <a:spAutoFit/>
          </a:bodyPr>
          <a:lstStyle/>
          <a:p>
            <a:r>
              <a:rPr lang="mn-MN" dirty="0">
                <a:solidFill>
                  <a:schemeClr val="bg1"/>
                </a:solidFill>
                <a:latin typeface="Times New Roman" panose="02020603050405020304" pitchFamily="18" charset="0"/>
                <a:cs typeface="Times New Roman" panose="02020603050405020304" pitchFamily="18" charset="0"/>
              </a:rPr>
              <a:t>Монгол орны тариалангийн нөхцөлд тохирсон таримал ургамлын шинэ сортыг бүтээх сортын параметрийг  УГТЭШХүрээлэн боловсруулж судалгаандаа ашиглаж байна.</a:t>
            </a:r>
          </a:p>
        </p:txBody>
      </p:sp>
      <p:graphicFrame>
        <p:nvGraphicFramePr>
          <p:cNvPr id="11" name="Diagram 10">
            <a:extLst>
              <a:ext uri="{FF2B5EF4-FFF2-40B4-BE49-F238E27FC236}">
                <a16:creationId xmlns:a16="http://schemas.microsoft.com/office/drawing/2014/main" id="{1F65DFF0-F82D-B154-2478-67A3B9BCFC2E}"/>
              </a:ext>
            </a:extLst>
          </p:cNvPr>
          <p:cNvGraphicFramePr/>
          <p:nvPr>
            <p:extLst>
              <p:ext uri="{D42A27DB-BD31-4B8C-83A1-F6EECF244321}">
                <p14:modId xmlns:p14="http://schemas.microsoft.com/office/powerpoint/2010/main" val="3632874528"/>
              </p:ext>
            </p:extLst>
          </p:nvPr>
        </p:nvGraphicFramePr>
        <p:xfrm>
          <a:off x="186531" y="3315584"/>
          <a:ext cx="4073235" cy="1653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FB4E2A5E-DB9F-7487-8839-14F812846C47}"/>
              </a:ext>
            </a:extLst>
          </p:cNvPr>
          <p:cNvSpPr txBox="1"/>
          <p:nvPr/>
        </p:nvSpPr>
        <p:spPr>
          <a:xfrm>
            <a:off x="4259766" y="2594171"/>
            <a:ext cx="7528472" cy="1200329"/>
          </a:xfrm>
          <a:prstGeom prst="rect">
            <a:avLst/>
          </a:prstGeom>
          <a:solidFill>
            <a:schemeClr val="accent5">
              <a:lumMod val="20000"/>
              <a:lumOff val="80000"/>
            </a:schemeClr>
          </a:solidFill>
        </p:spPr>
        <p:txBody>
          <a:bodyPr wrap="square" rtlCol="0">
            <a:spAutoFit/>
          </a:bodyPr>
          <a:lstStyle/>
          <a:p>
            <a:r>
              <a:rPr lang="mn-MN" dirty="0">
                <a:latin typeface="Times New Roman" panose="02020603050405020304" pitchFamily="18" charset="0"/>
                <a:cs typeface="Times New Roman" panose="02020603050405020304" pitchFamily="18" charset="0"/>
              </a:rPr>
              <a:t>Шинэ сортын гаргах зорилго:</a:t>
            </a:r>
          </a:p>
          <a:p>
            <a:r>
              <a:rPr lang="mn-MN" dirty="0">
                <a:latin typeface="Times New Roman" panose="02020603050405020304" pitchFamily="18" charset="0"/>
                <a:cs typeface="Times New Roman" panose="02020603050405020304" pitchFamily="18" charset="0"/>
              </a:rPr>
              <a:t>Монгол орны цаг уурын нөхцөл, тариалангийн бүс нутгуудад тохирсон биотик болон абиотик стресст тэсвэртэй арвин ургацтай, чанар сайтай шинэ сорт гаргах</a:t>
            </a:r>
          </a:p>
        </p:txBody>
      </p:sp>
      <p:sp>
        <p:nvSpPr>
          <p:cNvPr id="7" name="TextBox 6">
            <a:extLst>
              <a:ext uri="{FF2B5EF4-FFF2-40B4-BE49-F238E27FC236}">
                <a16:creationId xmlns:a16="http://schemas.microsoft.com/office/drawing/2014/main" id="{86AC7452-24E2-143E-87CD-23CCBC7940E0}"/>
              </a:ext>
            </a:extLst>
          </p:cNvPr>
          <p:cNvSpPr txBox="1"/>
          <p:nvPr/>
        </p:nvSpPr>
        <p:spPr>
          <a:xfrm>
            <a:off x="4841716" y="4271871"/>
            <a:ext cx="6094140" cy="2031325"/>
          </a:xfrm>
          <a:prstGeom prst="rect">
            <a:avLst/>
          </a:prstGeom>
          <a:noFill/>
        </p:spPr>
        <p:txBody>
          <a:bodyPr wrap="square">
            <a:spAutoFit/>
          </a:bodyPr>
          <a:lstStyle/>
          <a:p>
            <a:pPr marL="285750" indent="-285750">
              <a:buFont typeface="Arial" panose="020B0604020202020204" pitchFamily="34" charset="0"/>
              <a:buChar char="•"/>
            </a:pPr>
            <a:r>
              <a:rPr lang="mn-MN" dirty="0">
                <a:solidFill>
                  <a:schemeClr val="bg1"/>
                </a:solidFill>
                <a:latin typeface="Times New Roman" panose="02020603050405020304" pitchFamily="18" charset="0"/>
                <a:cs typeface="Times New Roman" panose="02020603050405020304" pitchFamily="18" charset="0"/>
              </a:rPr>
              <a:t>Зусах зөөлөн буудай-110</a:t>
            </a:r>
          </a:p>
          <a:p>
            <a:pPr marL="285750" indent="-285750">
              <a:buFont typeface="Arial" panose="020B0604020202020204" pitchFamily="34" charset="0"/>
              <a:buChar char="•"/>
            </a:pPr>
            <a:r>
              <a:rPr lang="mn-MN" dirty="0">
                <a:solidFill>
                  <a:schemeClr val="bg1"/>
                </a:solidFill>
                <a:latin typeface="Times New Roman" panose="02020603050405020304" pitchFamily="18" charset="0"/>
                <a:cs typeface="Times New Roman" panose="02020603050405020304" pitchFamily="18" charset="0"/>
              </a:rPr>
              <a:t>Зусах арвай-7, </a:t>
            </a:r>
          </a:p>
          <a:p>
            <a:pPr marL="285750" indent="-285750">
              <a:buFont typeface="Arial" panose="020B0604020202020204" pitchFamily="34" charset="0"/>
              <a:buChar char="•"/>
            </a:pPr>
            <a:r>
              <a:rPr lang="mn-MN" dirty="0">
                <a:solidFill>
                  <a:schemeClr val="bg1"/>
                </a:solidFill>
                <a:latin typeface="Times New Roman" panose="02020603050405020304" pitchFamily="18" charset="0"/>
                <a:cs typeface="Times New Roman" panose="02020603050405020304" pitchFamily="18" charset="0"/>
              </a:rPr>
              <a:t>Хошуу будаа-3 </a:t>
            </a:r>
          </a:p>
          <a:p>
            <a:pPr marL="285750" indent="-285750">
              <a:buFont typeface="Arial" panose="020B0604020202020204" pitchFamily="34" charset="0"/>
              <a:buChar char="•"/>
            </a:pPr>
            <a:r>
              <a:rPr lang="mn-MN" dirty="0">
                <a:solidFill>
                  <a:schemeClr val="bg1"/>
                </a:solidFill>
                <a:latin typeface="Times New Roman" panose="02020603050405020304" pitchFamily="18" charset="0"/>
                <a:cs typeface="Times New Roman" panose="02020603050405020304" pitchFamily="18" charset="0"/>
              </a:rPr>
              <a:t>Тритикал-2</a:t>
            </a:r>
          </a:p>
          <a:p>
            <a:pPr marL="285750" indent="-285750">
              <a:buFont typeface="Arial" panose="020B0604020202020204" pitchFamily="34" charset="0"/>
              <a:buChar char="•"/>
            </a:pPr>
            <a:r>
              <a:rPr lang="mn-MN" dirty="0">
                <a:solidFill>
                  <a:schemeClr val="bg1"/>
                </a:solidFill>
                <a:latin typeface="Times New Roman" panose="02020603050405020304" pitchFamily="18" charset="0"/>
                <a:cs typeface="Times New Roman" panose="02020603050405020304" pitchFamily="18" charset="0"/>
              </a:rPr>
              <a:t>Хатуу буудай-2, </a:t>
            </a:r>
          </a:p>
          <a:p>
            <a:pPr marL="285750" indent="-285750">
              <a:buFont typeface="Arial" panose="020B0604020202020204" pitchFamily="34" charset="0"/>
              <a:buChar char="•"/>
            </a:pPr>
            <a:r>
              <a:rPr lang="mn-MN" dirty="0">
                <a:solidFill>
                  <a:schemeClr val="bg1"/>
                </a:solidFill>
                <a:latin typeface="Times New Roman" panose="02020603050405020304" pitchFamily="18" charset="0"/>
                <a:cs typeface="Times New Roman" panose="02020603050405020304" pitchFamily="18" charset="0"/>
              </a:rPr>
              <a:t>Эрдэнэшиш-М</a:t>
            </a:r>
            <a:r>
              <a:rPr lang="en-US" dirty="0">
                <a:solidFill>
                  <a:schemeClr val="bg1"/>
                </a:solidFill>
                <a:latin typeface="Times New Roman" panose="02020603050405020304" pitchFamily="18" charset="0"/>
                <a:cs typeface="Times New Roman" panose="02020603050405020304" pitchFamily="18" charset="0"/>
              </a:rPr>
              <a:t>CP</a:t>
            </a:r>
            <a:r>
              <a:rPr lang="mn-MN"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 </a:t>
            </a:r>
            <a:r>
              <a:rPr lang="mn-MN" dirty="0">
                <a:solidFill>
                  <a:schemeClr val="bg1"/>
                </a:solidFill>
                <a:latin typeface="Times New Roman" panose="02020603050405020304" pitchFamily="18" charset="0"/>
                <a:cs typeface="Times New Roman" panose="02020603050405020304" pitchFamily="18" charset="0"/>
              </a:rPr>
              <a:t>сорт </a:t>
            </a:r>
          </a:p>
          <a:p>
            <a:pPr marL="285750" indent="-285750">
              <a:buFont typeface="Arial" panose="020B0604020202020204" pitchFamily="34" charset="0"/>
              <a:buChar char="•"/>
            </a:pPr>
            <a:r>
              <a:rPr lang="mn-MN" dirty="0">
                <a:solidFill>
                  <a:schemeClr val="bg1"/>
                </a:solidFill>
                <a:latin typeface="Times New Roman" panose="02020603050405020304" pitchFamily="18" charset="0"/>
                <a:cs typeface="Times New Roman" panose="02020603050405020304" pitchFamily="18" charset="0"/>
              </a:rPr>
              <a:t>Төмс-12</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366381" y="5516084"/>
            <a:ext cx="1719496" cy="1180411"/>
          </a:xfrm>
          <a:prstGeom prst="rect">
            <a:avLst/>
          </a:prstGeom>
        </p:spPr>
      </p:pic>
    </p:spTree>
    <p:extLst>
      <p:ext uri="{BB962C8B-B14F-4D97-AF65-F5344CB8AC3E}">
        <p14:creationId xmlns:p14="http://schemas.microsoft.com/office/powerpoint/2010/main" val="420005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304AF44-6D07-05D7-496E-7469E8816646}"/>
              </a:ext>
            </a:extLst>
          </p:cNvPr>
          <p:cNvGraphicFramePr/>
          <p:nvPr>
            <p:extLst>
              <p:ext uri="{D42A27DB-BD31-4B8C-83A1-F6EECF244321}">
                <p14:modId xmlns:p14="http://schemas.microsoft.com/office/powerpoint/2010/main" val="4170019191"/>
              </p:ext>
            </p:extLst>
          </p:nvPr>
        </p:nvGraphicFramePr>
        <p:xfrm>
          <a:off x="367322" y="809666"/>
          <a:ext cx="11254156" cy="549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906DE1E-CB7F-4F91-56E4-CE5280C5EFD1}"/>
              </a:ext>
            </a:extLst>
          </p:cNvPr>
          <p:cNvSpPr txBox="1"/>
          <p:nvPr/>
        </p:nvSpPr>
        <p:spPr>
          <a:xfrm>
            <a:off x="4706879" y="1769627"/>
            <a:ext cx="3540369" cy="369332"/>
          </a:xfrm>
          <a:prstGeom prst="rect">
            <a:avLst/>
          </a:prstGeom>
          <a:noFill/>
        </p:spPr>
        <p:txBody>
          <a:bodyPr wrap="square" rtlCol="0">
            <a:spAutoFit/>
          </a:bodyPr>
          <a:lstStyle/>
          <a:p>
            <a:r>
              <a:rPr lang="mn-MN" b="1" dirty="0">
                <a:solidFill>
                  <a:schemeClr val="bg1"/>
                </a:solidFill>
                <a:latin typeface="Times New Roman" panose="02020603050405020304" pitchFamily="18" charset="0"/>
                <a:cs typeface="Times New Roman" panose="02020603050405020304" pitchFamily="18" charset="0"/>
              </a:rPr>
              <a:t>Шинэ сорт гаргахад 18-20 жил</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5C0A19A-2917-67EC-BBA7-658FEA1546E7}"/>
              </a:ext>
            </a:extLst>
          </p:cNvPr>
          <p:cNvSpPr txBox="1"/>
          <p:nvPr/>
        </p:nvSpPr>
        <p:spPr>
          <a:xfrm>
            <a:off x="1963271" y="409556"/>
            <a:ext cx="7574281" cy="400110"/>
          </a:xfrm>
          <a:prstGeom prst="rect">
            <a:avLst/>
          </a:prstGeom>
          <a:noFill/>
        </p:spPr>
        <p:txBody>
          <a:bodyPr wrap="square" rtlCol="0">
            <a:spAutoFit/>
          </a:bodyPr>
          <a:lstStyle/>
          <a:p>
            <a:pPr algn="ctr"/>
            <a:r>
              <a:rPr lang="mn-MN" sz="2000" b="1" dirty="0">
                <a:solidFill>
                  <a:srgbClr val="FFC000"/>
                </a:solidFill>
                <a:latin typeface="Times New Roman" panose="02020603050405020304" pitchFamily="18" charset="0"/>
                <a:cs typeface="Times New Roman" panose="02020603050405020304" pitchFamily="18" charset="0"/>
              </a:rPr>
              <a:t>ШИНЭ СОРТ ГАРГАХ АЖЛЫН БҮДҮҮВЧ</a:t>
            </a:r>
            <a:endParaRPr lang="en-US" sz="2000" b="1" dirty="0">
              <a:solidFill>
                <a:srgbClr val="FFC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C1608EC-419B-36EC-75DC-681769C08B56}"/>
              </a:ext>
            </a:extLst>
          </p:cNvPr>
          <p:cNvSpPr txBox="1"/>
          <p:nvPr/>
        </p:nvSpPr>
        <p:spPr>
          <a:xfrm>
            <a:off x="7452590" y="6428843"/>
            <a:ext cx="4739410" cy="276999"/>
          </a:xfrm>
          <a:prstGeom prst="rect">
            <a:avLst/>
          </a:prstGeom>
          <a:noFill/>
        </p:spPr>
        <p:txBody>
          <a:bodyPr wrap="square" rtlCol="0">
            <a:spAutoFit/>
          </a:bodyPr>
          <a:lstStyle/>
          <a:p>
            <a:r>
              <a:rPr lang="mn-MN" sz="1200" i="1" dirty="0">
                <a:solidFill>
                  <a:srgbClr val="FFFF00"/>
                </a:solidFill>
                <a:latin typeface="Times New Roman" panose="02020603050405020304" pitchFamily="18" charset="0"/>
                <a:cs typeface="Times New Roman" panose="02020603050405020304" pitchFamily="18" charset="0"/>
              </a:rPr>
              <a:t>Эх сурвалж: </a:t>
            </a:r>
            <a:r>
              <a:rPr lang="mn-MN" sz="1200" i="1" dirty="0" err="1">
                <a:solidFill>
                  <a:srgbClr val="FFFF00"/>
                </a:solidFill>
                <a:latin typeface="Times New Roman" panose="02020603050405020304" pitchFamily="18" charset="0"/>
                <a:cs typeface="Times New Roman" panose="02020603050405020304" pitchFamily="18" charset="0"/>
              </a:rPr>
              <a:t>УГТЭШХ</a:t>
            </a:r>
            <a:r>
              <a:rPr lang="mn-MN" sz="1200" i="1" dirty="0">
                <a:solidFill>
                  <a:srgbClr val="FFFF00"/>
                </a:solidFill>
                <a:latin typeface="Times New Roman" panose="02020603050405020304" pitchFamily="18" charset="0"/>
                <a:cs typeface="Times New Roman" panose="02020603050405020304" pitchFamily="18" charset="0"/>
              </a:rPr>
              <a:t>, Үр тарианы селекцийн сектор, 2026 он</a:t>
            </a:r>
            <a:endParaRPr lang="en-US" sz="12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2787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76031-4881-1886-ABB6-83BFE8027C44}"/>
              </a:ext>
            </a:extLst>
          </p:cNvPr>
          <p:cNvSpPr>
            <a:spLocks noGrp="1"/>
          </p:cNvSpPr>
          <p:nvPr>
            <p:ph type="title"/>
          </p:nvPr>
        </p:nvSpPr>
        <p:spPr>
          <a:xfrm>
            <a:off x="3107574" y="198870"/>
            <a:ext cx="5629102" cy="499033"/>
          </a:xfrm>
        </p:spPr>
        <p:txBody>
          <a:bodyPr>
            <a:normAutofit fontScale="90000"/>
          </a:bodyPr>
          <a:lstStyle/>
          <a:p>
            <a:pPr algn="ctr"/>
            <a:r>
              <a:rPr lang="mn-MN" dirty="0">
                <a:solidFill>
                  <a:srgbClr val="FFFF00"/>
                </a:solidFill>
                <a:latin typeface="Times New Roman" panose="02020603050405020304" pitchFamily="18" charset="0"/>
                <a:cs typeface="Times New Roman" panose="02020603050405020304" pitchFamily="18" charset="0"/>
              </a:rPr>
              <a:t>Эх материал гаргах арга</a:t>
            </a:r>
            <a:endParaRPr lang="en-US" dirty="0">
              <a:solidFill>
                <a:srgbClr val="FFFF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58B6F42-0EFC-CD1E-D1F0-B074456AFE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7101" y="1312300"/>
            <a:ext cx="4471686" cy="4847140"/>
          </a:xfrm>
          <a:prstGeom prst="rect">
            <a:avLst/>
          </a:prstGeom>
          <a:noFill/>
          <a:ln>
            <a:noFill/>
          </a:ln>
        </p:spPr>
      </p:pic>
      <p:grpSp>
        <p:nvGrpSpPr>
          <p:cNvPr id="5" name="Group 4">
            <a:extLst>
              <a:ext uri="{FF2B5EF4-FFF2-40B4-BE49-F238E27FC236}">
                <a16:creationId xmlns:a16="http://schemas.microsoft.com/office/drawing/2014/main" id="{986DC279-29BC-57DD-F45F-E093E0141CB4}"/>
              </a:ext>
            </a:extLst>
          </p:cNvPr>
          <p:cNvGrpSpPr/>
          <p:nvPr/>
        </p:nvGrpSpPr>
        <p:grpSpPr>
          <a:xfrm>
            <a:off x="6544833" y="1765088"/>
            <a:ext cx="4700552" cy="3327824"/>
            <a:chOff x="6885655" y="2805005"/>
            <a:chExt cx="4700552" cy="3327824"/>
          </a:xfrm>
        </p:grpSpPr>
        <p:sp>
          <p:nvSpPr>
            <p:cNvPr id="6" name="Rectangle: Rounded Corners 5">
              <a:extLst>
                <a:ext uri="{FF2B5EF4-FFF2-40B4-BE49-F238E27FC236}">
                  <a16:creationId xmlns:a16="http://schemas.microsoft.com/office/drawing/2014/main" id="{C3AB08EF-1F14-3A9D-9B12-89CAD1529A53}"/>
                </a:ext>
              </a:extLst>
            </p:cNvPr>
            <p:cNvSpPr/>
            <p:nvPr/>
          </p:nvSpPr>
          <p:spPr>
            <a:xfrm>
              <a:off x="8425562" y="2805005"/>
              <a:ext cx="1307334" cy="401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M1</a:t>
              </a:r>
            </a:p>
          </p:txBody>
        </p:sp>
        <p:sp>
          <p:nvSpPr>
            <p:cNvPr id="7" name="Rectangle: Rounded Corners 6">
              <a:extLst>
                <a:ext uri="{FF2B5EF4-FFF2-40B4-BE49-F238E27FC236}">
                  <a16:creationId xmlns:a16="http://schemas.microsoft.com/office/drawing/2014/main" id="{E9C114B6-70B7-0ED5-FB8B-890477B47C1A}"/>
                </a:ext>
              </a:extLst>
            </p:cNvPr>
            <p:cNvSpPr/>
            <p:nvPr/>
          </p:nvSpPr>
          <p:spPr>
            <a:xfrm>
              <a:off x="8470187" y="3645991"/>
              <a:ext cx="1218085" cy="3490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M2</a:t>
              </a:r>
            </a:p>
          </p:txBody>
        </p:sp>
        <p:cxnSp>
          <p:nvCxnSpPr>
            <p:cNvPr id="8" name="Straight Arrow Connector 7">
              <a:extLst>
                <a:ext uri="{FF2B5EF4-FFF2-40B4-BE49-F238E27FC236}">
                  <a16:creationId xmlns:a16="http://schemas.microsoft.com/office/drawing/2014/main" id="{EAD06A94-0391-6572-3610-590A786AB3FB}"/>
                </a:ext>
              </a:extLst>
            </p:cNvPr>
            <p:cNvCxnSpPr>
              <a:cxnSpLocks/>
            </p:cNvCxnSpPr>
            <p:nvPr/>
          </p:nvCxnSpPr>
          <p:spPr>
            <a:xfrm>
              <a:off x="9738360" y="3910974"/>
              <a:ext cx="517071" cy="3784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F5EDC0B2-D587-B6C9-D704-AC900D5DE77D}"/>
                </a:ext>
              </a:extLst>
            </p:cNvPr>
            <p:cNvCxnSpPr>
              <a:cxnSpLocks/>
            </p:cNvCxnSpPr>
            <p:nvPr/>
          </p:nvCxnSpPr>
          <p:spPr>
            <a:xfrm flipH="1">
              <a:off x="8007000" y="3863104"/>
              <a:ext cx="463187" cy="4018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188F28F-12BE-8407-65B0-A24272B56686}"/>
                </a:ext>
              </a:extLst>
            </p:cNvPr>
            <p:cNvCxnSpPr>
              <a:cxnSpLocks/>
            </p:cNvCxnSpPr>
            <p:nvPr/>
          </p:nvCxnSpPr>
          <p:spPr>
            <a:xfrm>
              <a:off x="9079229" y="3320321"/>
              <a:ext cx="0" cy="3256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ectangle: Rounded Corners 10">
              <a:extLst>
                <a:ext uri="{FF2B5EF4-FFF2-40B4-BE49-F238E27FC236}">
                  <a16:creationId xmlns:a16="http://schemas.microsoft.com/office/drawing/2014/main" id="{51A12D51-83E7-4EF7-7DC1-08EF9BB10B7A}"/>
                </a:ext>
              </a:extLst>
            </p:cNvPr>
            <p:cNvSpPr/>
            <p:nvPr/>
          </p:nvSpPr>
          <p:spPr>
            <a:xfrm>
              <a:off x="7295103" y="4289436"/>
              <a:ext cx="1577592" cy="393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M3 </a:t>
              </a:r>
              <a:r>
                <a:rPr lang="mn-MN" dirty="0">
                  <a:latin typeface="Times New Roman" panose="02020603050405020304" pitchFamily="18" charset="0"/>
                  <a:cs typeface="Times New Roman" panose="02020603050405020304" pitchFamily="18" charset="0"/>
                </a:rPr>
                <a:t>сонголт</a:t>
              </a:r>
              <a:endParaRPr lang="en-US"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7BF383B5-A4DF-4F83-D3AA-097D070E4D19}"/>
                </a:ext>
              </a:extLst>
            </p:cNvPr>
            <p:cNvSpPr/>
            <p:nvPr/>
          </p:nvSpPr>
          <p:spPr>
            <a:xfrm>
              <a:off x="9475595" y="4289437"/>
              <a:ext cx="1878205" cy="3930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a:latin typeface="Times New Roman" panose="02020603050405020304" pitchFamily="18" charset="0"/>
                  <a:cs typeface="Times New Roman" panose="02020603050405020304" pitchFamily="18" charset="0"/>
                </a:rPr>
                <a:t>Эрлийзжүүлэг</a:t>
              </a:r>
              <a:endParaRPr lang="en-US" dirty="0">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1C4902B0-EE2B-508E-9173-706C78570CEB}"/>
                </a:ext>
              </a:extLst>
            </p:cNvPr>
            <p:cNvCxnSpPr>
              <a:cxnSpLocks/>
            </p:cNvCxnSpPr>
            <p:nvPr/>
          </p:nvCxnSpPr>
          <p:spPr>
            <a:xfrm>
              <a:off x="7968343" y="4682491"/>
              <a:ext cx="0" cy="3924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01BACE1-D51D-E20E-6C82-B0FAD8DCCEC6}"/>
                </a:ext>
              </a:extLst>
            </p:cNvPr>
            <p:cNvCxnSpPr>
              <a:cxnSpLocks/>
              <a:stCxn id="12" idx="2"/>
            </p:cNvCxnSpPr>
            <p:nvPr/>
          </p:nvCxnSpPr>
          <p:spPr>
            <a:xfrm flipH="1">
              <a:off x="10414697" y="4682491"/>
              <a:ext cx="1" cy="3489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4792E388-4F83-90F3-156F-721C9CA5DEA5}"/>
                </a:ext>
              </a:extLst>
            </p:cNvPr>
            <p:cNvSpPr/>
            <p:nvPr/>
          </p:nvSpPr>
          <p:spPr>
            <a:xfrm>
              <a:off x="9517380" y="5030316"/>
              <a:ext cx="1813560" cy="355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a:latin typeface="Times New Roman" panose="02020603050405020304" pitchFamily="18" charset="0"/>
                  <a:cs typeface="Times New Roman" panose="02020603050405020304" pitchFamily="18" charset="0"/>
                </a:rPr>
                <a:t>Эх материал</a:t>
              </a:r>
              <a:endParaRPr lang="en-US"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C3658816-19F0-5CCF-1B2E-8F04E7C646EC}"/>
                </a:ext>
              </a:extLst>
            </p:cNvPr>
            <p:cNvCxnSpPr>
              <a:stCxn id="15" idx="2"/>
            </p:cNvCxnSpPr>
            <p:nvPr/>
          </p:nvCxnSpPr>
          <p:spPr>
            <a:xfrm>
              <a:off x="10424160" y="5385916"/>
              <a:ext cx="0" cy="3544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ectangle: Rounded Corners 16">
              <a:extLst>
                <a:ext uri="{FF2B5EF4-FFF2-40B4-BE49-F238E27FC236}">
                  <a16:creationId xmlns:a16="http://schemas.microsoft.com/office/drawing/2014/main" id="{BA16E731-2751-DB0A-F085-D3511D55B581}"/>
                </a:ext>
              </a:extLst>
            </p:cNvPr>
            <p:cNvSpPr/>
            <p:nvPr/>
          </p:nvSpPr>
          <p:spPr>
            <a:xfrm>
              <a:off x="9189720" y="5778345"/>
              <a:ext cx="2396487" cy="354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a:latin typeface="Times New Roman" panose="02020603050405020304" pitchFamily="18" charset="0"/>
                  <a:cs typeface="Times New Roman" panose="02020603050405020304" pitchFamily="18" charset="0"/>
                </a:rPr>
                <a:t>Агрономын үнэлгээ</a:t>
              </a:r>
              <a:endParaRPr lang="en-US" dirty="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49D11F06-8057-621A-D8E8-77FF60A32806}"/>
                </a:ext>
              </a:extLst>
            </p:cNvPr>
            <p:cNvSpPr/>
            <p:nvPr/>
          </p:nvSpPr>
          <p:spPr>
            <a:xfrm>
              <a:off x="6885655" y="5074920"/>
              <a:ext cx="2396487" cy="354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a:latin typeface="Times New Roman" panose="02020603050405020304" pitchFamily="18" charset="0"/>
                  <a:cs typeface="Times New Roman" panose="02020603050405020304" pitchFamily="18" charset="0"/>
                </a:rPr>
                <a:t>Агрономын үнэлгээ</a:t>
              </a:r>
              <a:endParaRPr lang="en-US" dirty="0">
                <a:latin typeface="Times New Roman" panose="02020603050405020304" pitchFamily="18" charset="0"/>
                <a:cs typeface="Times New Roman" panose="02020603050405020304" pitchFamily="18" charset="0"/>
              </a:endParaRPr>
            </a:p>
          </p:txBody>
        </p:sp>
      </p:grpSp>
      <p:sp>
        <p:nvSpPr>
          <p:cNvPr id="19" name="TextBox 18">
            <a:extLst>
              <a:ext uri="{FF2B5EF4-FFF2-40B4-BE49-F238E27FC236}">
                <a16:creationId xmlns:a16="http://schemas.microsoft.com/office/drawing/2014/main" id="{CFB385E1-9F4A-EB33-7FE2-2D97AC557BAE}"/>
              </a:ext>
            </a:extLst>
          </p:cNvPr>
          <p:cNvSpPr txBox="1"/>
          <p:nvPr/>
        </p:nvSpPr>
        <p:spPr>
          <a:xfrm>
            <a:off x="1163784" y="860383"/>
            <a:ext cx="4139736" cy="369332"/>
          </a:xfrm>
          <a:prstGeom prst="rect">
            <a:avLst/>
          </a:prstGeom>
          <a:noFill/>
        </p:spPr>
        <p:txBody>
          <a:bodyPr wrap="square" rtlCol="0">
            <a:spAutoFit/>
          </a:bodyPr>
          <a:lstStyle/>
          <a:p>
            <a:pPr algn="ctr"/>
            <a:r>
              <a:rPr lang="mn-MN" dirty="0">
                <a:solidFill>
                  <a:schemeClr val="bg1"/>
                </a:solidFill>
                <a:latin typeface="Times New Roman" panose="02020603050405020304" pitchFamily="18" charset="0"/>
                <a:cs typeface="Times New Roman" panose="02020603050405020304" pitchFamily="18" charset="0"/>
              </a:rPr>
              <a:t>Эрлийзжүүлгийн арга</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2314F088-EE6F-278D-E659-456C30712EF6}"/>
              </a:ext>
            </a:extLst>
          </p:cNvPr>
          <p:cNvSpPr txBox="1"/>
          <p:nvPr/>
        </p:nvSpPr>
        <p:spPr>
          <a:xfrm>
            <a:off x="7032567" y="989194"/>
            <a:ext cx="2818015" cy="369332"/>
          </a:xfrm>
          <a:prstGeom prst="rect">
            <a:avLst/>
          </a:prstGeom>
          <a:noFill/>
        </p:spPr>
        <p:txBody>
          <a:bodyPr wrap="square" rtlCol="0">
            <a:spAutoFit/>
          </a:bodyPr>
          <a:lstStyle/>
          <a:p>
            <a:pPr algn="ctr"/>
            <a:r>
              <a:rPr lang="mn-MN" dirty="0">
                <a:solidFill>
                  <a:schemeClr val="bg1"/>
                </a:solidFill>
                <a:latin typeface="Times New Roman" panose="02020603050405020304" pitchFamily="18" charset="0"/>
                <a:cs typeface="Times New Roman" panose="02020603050405020304" pitchFamily="18" charset="0"/>
              </a:rPr>
              <a:t>Мутацийн арга</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3082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2F641C5-B339-48BE-8DCB-C35C69ACD546}"/>
              </a:ext>
            </a:extLst>
          </p:cNvPr>
          <p:cNvSpPr/>
          <p:nvPr/>
        </p:nvSpPr>
        <p:spPr>
          <a:xfrm rot="2700000">
            <a:off x="6251184" y="4148262"/>
            <a:ext cx="392046" cy="794096"/>
          </a:xfrm>
          <a:custGeom>
            <a:avLst/>
            <a:gdLst>
              <a:gd name="connsiteX0" fmla="*/ 588068 w 588069"/>
              <a:gd name="connsiteY0" fmla="*/ 595560 h 1191144"/>
              <a:gd name="connsiteX1" fmla="*/ 480550 w 588069"/>
              <a:gd name="connsiteY1" fmla="*/ 855155 h 1191144"/>
              <a:gd name="connsiteX2" fmla="*/ 194696 w 588069"/>
              <a:gd name="connsiteY2" fmla="*/ 1141034 h 1191144"/>
              <a:gd name="connsiteX3" fmla="*/ 144585 w 588069"/>
              <a:gd name="connsiteY3" fmla="*/ 1191145 h 1191144"/>
              <a:gd name="connsiteX4" fmla="*/ 0 w 588069"/>
              <a:gd name="connsiteY4" fmla="*/ 1046560 h 1191144"/>
              <a:gd name="connsiteX5" fmla="*/ 50111 w 588069"/>
              <a:gd name="connsiteY5" fmla="*/ 996449 h 1191144"/>
              <a:gd name="connsiteX6" fmla="*/ 279885 w 588069"/>
              <a:gd name="connsiteY6" fmla="*/ 766650 h 1191144"/>
              <a:gd name="connsiteX7" fmla="*/ 279920 w 588069"/>
              <a:gd name="connsiteY7" fmla="*/ 424505 h 1191144"/>
              <a:gd name="connsiteX8" fmla="*/ 279885 w 588069"/>
              <a:gd name="connsiteY8" fmla="*/ 424470 h 1191144"/>
              <a:gd name="connsiteX9" fmla="*/ 0 w 588069"/>
              <a:gd name="connsiteY9" fmla="*/ 144585 h 1191144"/>
              <a:gd name="connsiteX10" fmla="*/ 144585 w 588069"/>
              <a:gd name="connsiteY10" fmla="*/ 0 h 1191144"/>
              <a:gd name="connsiteX11" fmla="*/ 194696 w 588069"/>
              <a:gd name="connsiteY11" fmla="*/ 50111 h 1191144"/>
              <a:gd name="connsiteX12" fmla="*/ 480550 w 588069"/>
              <a:gd name="connsiteY12" fmla="*/ 335965 h 1191144"/>
              <a:gd name="connsiteX13" fmla="*/ 588068 w 588069"/>
              <a:gd name="connsiteY13" fmla="*/ 595560 h 11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069" h="1191144">
                <a:moveTo>
                  <a:pt x="588068" y="595560"/>
                </a:moveTo>
                <a:cubicBezTo>
                  <a:pt x="588328" y="692977"/>
                  <a:pt x="549613" y="786450"/>
                  <a:pt x="480550" y="855155"/>
                </a:cubicBezTo>
                <a:lnTo>
                  <a:pt x="194696" y="1141034"/>
                </a:lnTo>
                <a:lnTo>
                  <a:pt x="144585" y="1191145"/>
                </a:lnTo>
                <a:lnTo>
                  <a:pt x="0" y="1046560"/>
                </a:lnTo>
                <a:lnTo>
                  <a:pt x="50111" y="996449"/>
                </a:lnTo>
                <a:lnTo>
                  <a:pt x="279885" y="766650"/>
                </a:lnTo>
                <a:cubicBezTo>
                  <a:pt x="374376" y="672179"/>
                  <a:pt x="374391" y="518995"/>
                  <a:pt x="279920" y="424505"/>
                </a:cubicBezTo>
                <a:cubicBezTo>
                  <a:pt x="279908" y="424493"/>
                  <a:pt x="279897" y="424482"/>
                  <a:pt x="279885" y="424470"/>
                </a:cubicBezTo>
                <a:lnTo>
                  <a:pt x="0" y="144585"/>
                </a:lnTo>
                <a:lnTo>
                  <a:pt x="144585" y="0"/>
                </a:lnTo>
                <a:lnTo>
                  <a:pt x="194696" y="50111"/>
                </a:lnTo>
                <a:lnTo>
                  <a:pt x="480550" y="335965"/>
                </a:lnTo>
                <a:cubicBezTo>
                  <a:pt x="549613" y="404670"/>
                  <a:pt x="588328" y="498144"/>
                  <a:pt x="588068" y="595560"/>
                </a:cubicBezTo>
                <a:close/>
              </a:path>
            </a:pathLst>
          </a:custGeom>
          <a:solidFill>
            <a:srgbClr val="1B8694"/>
          </a:solidFill>
          <a:ln w="2454" cap="flat">
            <a:noFill/>
            <a:prstDash val="solid"/>
            <a:miter/>
          </a:ln>
        </p:spPr>
        <p:txBody>
          <a:bodyPr rtlCol="0" anchor="ctr"/>
          <a:lstStyle/>
          <a:p>
            <a:pPr defTabSz="609630"/>
            <a:endParaRPr lang="en-US" sz="1200" dirty="0">
              <a:solidFill>
                <a:prstClr val="black"/>
              </a:solidFill>
              <a:latin typeface="Calibri"/>
            </a:endParaRPr>
          </a:p>
        </p:txBody>
      </p:sp>
      <p:sp>
        <p:nvSpPr>
          <p:cNvPr id="26" name="Freeform: Shape 25">
            <a:extLst>
              <a:ext uri="{FF2B5EF4-FFF2-40B4-BE49-F238E27FC236}">
                <a16:creationId xmlns:a16="http://schemas.microsoft.com/office/drawing/2014/main" id="{F7B51D57-F5D4-4757-AA4C-09CF2DEF947E}"/>
              </a:ext>
            </a:extLst>
          </p:cNvPr>
          <p:cNvSpPr/>
          <p:nvPr/>
        </p:nvSpPr>
        <p:spPr>
          <a:xfrm rot="2700000">
            <a:off x="5347744" y="4349287"/>
            <a:ext cx="794096" cy="392048"/>
          </a:xfrm>
          <a:custGeom>
            <a:avLst/>
            <a:gdLst>
              <a:gd name="connsiteX0" fmla="*/ 1191145 w 1191144"/>
              <a:gd name="connsiteY0" fmla="*/ 144585 h 588072"/>
              <a:gd name="connsiteX1" fmla="*/ 1141034 w 1191144"/>
              <a:gd name="connsiteY1" fmla="*/ 194696 h 588072"/>
              <a:gd name="connsiteX2" fmla="*/ 855155 w 1191144"/>
              <a:gd name="connsiteY2" fmla="*/ 480550 h 588072"/>
              <a:gd name="connsiteX3" fmla="*/ 335965 w 1191144"/>
              <a:gd name="connsiteY3" fmla="*/ 480550 h 588072"/>
              <a:gd name="connsiteX4" fmla="*/ 0 w 1191144"/>
              <a:gd name="connsiteY4" fmla="*/ 144585 h 588072"/>
              <a:gd name="connsiteX5" fmla="*/ 144585 w 1191144"/>
              <a:gd name="connsiteY5" fmla="*/ 0 h 588072"/>
              <a:gd name="connsiteX6" fmla="*/ 424470 w 1191144"/>
              <a:gd name="connsiteY6" fmla="*/ 279885 h 588072"/>
              <a:gd name="connsiteX7" fmla="*/ 766616 w 1191144"/>
              <a:gd name="connsiteY7" fmla="*/ 279920 h 588072"/>
              <a:gd name="connsiteX8" fmla="*/ 766650 w 1191144"/>
              <a:gd name="connsiteY8" fmla="*/ 279885 h 588072"/>
              <a:gd name="connsiteX9" fmla="*/ 996449 w 1191144"/>
              <a:gd name="connsiteY9" fmla="*/ 50111 h 588072"/>
              <a:gd name="connsiteX10" fmla="*/ 1046560 w 1191144"/>
              <a:gd name="connsiteY10" fmla="*/ 0 h 58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1144" h="588072">
                <a:moveTo>
                  <a:pt x="1191145" y="144585"/>
                </a:moveTo>
                <a:lnTo>
                  <a:pt x="1141034" y="194696"/>
                </a:lnTo>
                <a:lnTo>
                  <a:pt x="855155" y="480550"/>
                </a:lnTo>
                <a:cubicBezTo>
                  <a:pt x="711782" y="623913"/>
                  <a:pt x="479339" y="623913"/>
                  <a:pt x="335965" y="480550"/>
                </a:cubicBezTo>
                <a:lnTo>
                  <a:pt x="0" y="144585"/>
                </a:lnTo>
                <a:lnTo>
                  <a:pt x="144585" y="0"/>
                </a:lnTo>
                <a:lnTo>
                  <a:pt x="424470" y="279885"/>
                </a:lnTo>
                <a:cubicBezTo>
                  <a:pt x="518941" y="374376"/>
                  <a:pt x="672125" y="374391"/>
                  <a:pt x="766616" y="279920"/>
                </a:cubicBezTo>
                <a:cubicBezTo>
                  <a:pt x="766627" y="279908"/>
                  <a:pt x="766639" y="279897"/>
                  <a:pt x="766650" y="279885"/>
                </a:cubicBezTo>
                <a:lnTo>
                  <a:pt x="996449" y="50111"/>
                </a:lnTo>
                <a:lnTo>
                  <a:pt x="1046560" y="0"/>
                </a:lnTo>
                <a:close/>
              </a:path>
            </a:pathLst>
          </a:custGeom>
          <a:solidFill>
            <a:srgbClr val="FFB235"/>
          </a:solidFill>
          <a:ln w="2454" cap="flat">
            <a:noFill/>
            <a:prstDash val="solid"/>
            <a:miter/>
          </a:ln>
        </p:spPr>
        <p:txBody>
          <a:bodyPr rtlCol="0" anchor="ctr"/>
          <a:lstStyle/>
          <a:p>
            <a:pPr defTabSz="609630"/>
            <a:endParaRPr lang="en-US" sz="1200" dirty="0">
              <a:solidFill>
                <a:prstClr val="black"/>
              </a:solidFill>
              <a:latin typeface="Calibri"/>
            </a:endParaRPr>
          </a:p>
        </p:txBody>
      </p:sp>
      <p:sp>
        <p:nvSpPr>
          <p:cNvPr id="28" name="Freeform: Shape 27">
            <a:extLst>
              <a:ext uri="{FF2B5EF4-FFF2-40B4-BE49-F238E27FC236}">
                <a16:creationId xmlns:a16="http://schemas.microsoft.com/office/drawing/2014/main" id="{038D1085-17DA-484B-A8CE-0C66A67549FF}"/>
              </a:ext>
            </a:extLst>
          </p:cNvPr>
          <p:cNvSpPr/>
          <p:nvPr/>
        </p:nvSpPr>
        <p:spPr>
          <a:xfrm rot="2700000">
            <a:off x="5548712" y="3445906"/>
            <a:ext cx="392081" cy="794015"/>
          </a:xfrm>
          <a:custGeom>
            <a:avLst/>
            <a:gdLst>
              <a:gd name="connsiteX0" fmla="*/ 537986 w 588121"/>
              <a:gd name="connsiteY0" fmla="*/ 996326 h 1191022"/>
              <a:gd name="connsiteX1" fmla="*/ 588097 w 588121"/>
              <a:gd name="connsiteY1" fmla="*/ 1046437 h 1191022"/>
              <a:gd name="connsiteX2" fmla="*/ 443512 w 588121"/>
              <a:gd name="connsiteY2" fmla="*/ 1191022 h 1191022"/>
              <a:gd name="connsiteX3" fmla="*/ 107522 w 588121"/>
              <a:gd name="connsiteY3" fmla="*/ 855033 h 1191022"/>
              <a:gd name="connsiteX4" fmla="*/ 107522 w 588121"/>
              <a:gd name="connsiteY4" fmla="*/ 335843 h 1191022"/>
              <a:gd name="connsiteX5" fmla="*/ 393425 w 588121"/>
              <a:gd name="connsiteY5" fmla="*/ 50111 h 1191022"/>
              <a:gd name="connsiteX6" fmla="*/ 443536 w 588121"/>
              <a:gd name="connsiteY6" fmla="*/ 0 h 1191022"/>
              <a:gd name="connsiteX7" fmla="*/ 588121 w 588121"/>
              <a:gd name="connsiteY7" fmla="*/ 144585 h 1191022"/>
              <a:gd name="connsiteX8" fmla="*/ 538010 w 588121"/>
              <a:gd name="connsiteY8" fmla="*/ 194696 h 1191022"/>
              <a:gd name="connsiteX9" fmla="*/ 308212 w 588121"/>
              <a:gd name="connsiteY9" fmla="*/ 424470 h 1191022"/>
              <a:gd name="connsiteX10" fmla="*/ 308177 w 588121"/>
              <a:gd name="connsiteY10" fmla="*/ 766616 h 1191022"/>
              <a:gd name="connsiteX11" fmla="*/ 308212 w 588121"/>
              <a:gd name="connsiteY11" fmla="*/ 766651 h 119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8121" h="1191022">
                <a:moveTo>
                  <a:pt x="537986" y="996326"/>
                </a:moveTo>
                <a:lnTo>
                  <a:pt x="588097" y="1046437"/>
                </a:lnTo>
                <a:lnTo>
                  <a:pt x="443512" y="1191022"/>
                </a:lnTo>
                <a:lnTo>
                  <a:pt x="107522" y="855033"/>
                </a:lnTo>
                <a:cubicBezTo>
                  <a:pt x="-35841" y="711659"/>
                  <a:pt x="-35841" y="479216"/>
                  <a:pt x="107522" y="335843"/>
                </a:cubicBezTo>
                <a:lnTo>
                  <a:pt x="393425" y="50111"/>
                </a:lnTo>
                <a:lnTo>
                  <a:pt x="443536" y="0"/>
                </a:lnTo>
                <a:lnTo>
                  <a:pt x="588121" y="144585"/>
                </a:lnTo>
                <a:lnTo>
                  <a:pt x="538010" y="194696"/>
                </a:lnTo>
                <a:lnTo>
                  <a:pt x="308212" y="424470"/>
                </a:lnTo>
                <a:cubicBezTo>
                  <a:pt x="213721" y="518942"/>
                  <a:pt x="213706" y="672125"/>
                  <a:pt x="308177" y="766616"/>
                </a:cubicBezTo>
                <a:cubicBezTo>
                  <a:pt x="308189" y="766627"/>
                  <a:pt x="308200" y="766639"/>
                  <a:pt x="308212" y="766651"/>
                </a:cubicBezTo>
                <a:close/>
              </a:path>
            </a:pathLst>
          </a:custGeom>
          <a:solidFill>
            <a:srgbClr val="1B8694"/>
          </a:solidFill>
          <a:ln w="2454" cap="flat">
            <a:noFill/>
            <a:prstDash val="solid"/>
            <a:miter/>
          </a:ln>
        </p:spPr>
        <p:txBody>
          <a:bodyPr rtlCol="0" anchor="ctr"/>
          <a:lstStyle/>
          <a:p>
            <a:pPr defTabSz="609630"/>
            <a:endParaRPr lang="en-US" sz="1200" dirty="0">
              <a:solidFill>
                <a:prstClr val="black"/>
              </a:solidFill>
              <a:latin typeface="Calibri"/>
            </a:endParaRPr>
          </a:p>
        </p:txBody>
      </p:sp>
      <p:sp>
        <p:nvSpPr>
          <p:cNvPr id="30" name="Freeform: Shape 29">
            <a:extLst>
              <a:ext uri="{FF2B5EF4-FFF2-40B4-BE49-F238E27FC236}">
                <a16:creationId xmlns:a16="http://schemas.microsoft.com/office/drawing/2014/main" id="{2FA570F6-69F8-4560-BD47-62BECF8CF3E5}"/>
              </a:ext>
            </a:extLst>
          </p:cNvPr>
          <p:cNvSpPr/>
          <p:nvPr/>
        </p:nvSpPr>
        <p:spPr>
          <a:xfrm rot="2700000">
            <a:off x="6050171" y="3646844"/>
            <a:ext cx="794096" cy="392081"/>
          </a:xfrm>
          <a:custGeom>
            <a:avLst/>
            <a:gdLst>
              <a:gd name="connsiteX0" fmla="*/ 1191145 w 1191144"/>
              <a:gd name="connsiteY0" fmla="*/ 443536 h 588121"/>
              <a:gd name="connsiteX1" fmla="*/ 1046560 w 1191144"/>
              <a:gd name="connsiteY1" fmla="*/ 588121 h 588121"/>
              <a:gd name="connsiteX2" fmla="*/ 996449 w 1191144"/>
              <a:gd name="connsiteY2" fmla="*/ 538010 h 588121"/>
              <a:gd name="connsiteX3" fmla="*/ 766650 w 1191144"/>
              <a:gd name="connsiteY3" fmla="*/ 308212 h 588121"/>
              <a:gd name="connsiteX4" fmla="*/ 424505 w 1191144"/>
              <a:gd name="connsiteY4" fmla="*/ 308177 h 588121"/>
              <a:gd name="connsiteX5" fmla="*/ 424470 w 1191144"/>
              <a:gd name="connsiteY5" fmla="*/ 308212 h 588121"/>
              <a:gd name="connsiteX6" fmla="*/ 194696 w 1191144"/>
              <a:gd name="connsiteY6" fmla="*/ 537986 h 588121"/>
              <a:gd name="connsiteX7" fmla="*/ 144585 w 1191144"/>
              <a:gd name="connsiteY7" fmla="*/ 588097 h 588121"/>
              <a:gd name="connsiteX8" fmla="*/ 0 w 1191144"/>
              <a:gd name="connsiteY8" fmla="*/ 443512 h 588121"/>
              <a:gd name="connsiteX9" fmla="*/ 50111 w 1191144"/>
              <a:gd name="connsiteY9" fmla="*/ 393401 h 588121"/>
              <a:gd name="connsiteX10" fmla="*/ 335965 w 1191144"/>
              <a:gd name="connsiteY10" fmla="*/ 107522 h 588121"/>
              <a:gd name="connsiteX11" fmla="*/ 855155 w 1191144"/>
              <a:gd name="connsiteY11" fmla="*/ 107522 h 58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1144" h="588121">
                <a:moveTo>
                  <a:pt x="1191145" y="443536"/>
                </a:moveTo>
                <a:lnTo>
                  <a:pt x="1046560" y="588121"/>
                </a:lnTo>
                <a:lnTo>
                  <a:pt x="996449" y="538010"/>
                </a:lnTo>
                <a:lnTo>
                  <a:pt x="766650" y="308212"/>
                </a:lnTo>
                <a:cubicBezTo>
                  <a:pt x="672179" y="213721"/>
                  <a:pt x="518995" y="213706"/>
                  <a:pt x="424505" y="308177"/>
                </a:cubicBezTo>
                <a:cubicBezTo>
                  <a:pt x="424493" y="308189"/>
                  <a:pt x="424482" y="308200"/>
                  <a:pt x="424470" y="308212"/>
                </a:cubicBezTo>
                <a:lnTo>
                  <a:pt x="194696" y="537986"/>
                </a:lnTo>
                <a:lnTo>
                  <a:pt x="144585" y="588097"/>
                </a:lnTo>
                <a:lnTo>
                  <a:pt x="0" y="443512"/>
                </a:lnTo>
                <a:lnTo>
                  <a:pt x="50111" y="393401"/>
                </a:lnTo>
                <a:lnTo>
                  <a:pt x="335965" y="107522"/>
                </a:lnTo>
                <a:cubicBezTo>
                  <a:pt x="479339" y="-35841"/>
                  <a:pt x="711781" y="-35841"/>
                  <a:pt x="855155" y="107522"/>
                </a:cubicBezTo>
                <a:close/>
              </a:path>
            </a:pathLst>
          </a:custGeom>
          <a:solidFill>
            <a:srgbClr val="FFB235"/>
          </a:solidFill>
          <a:ln w="2454" cap="flat">
            <a:noFill/>
            <a:prstDash val="solid"/>
            <a:miter/>
          </a:ln>
        </p:spPr>
        <p:txBody>
          <a:bodyPr rtlCol="0" anchor="ctr"/>
          <a:lstStyle/>
          <a:p>
            <a:pPr defTabSz="609630"/>
            <a:endParaRPr lang="en-US" sz="1200" dirty="0">
              <a:solidFill>
                <a:prstClr val="black"/>
              </a:solidFill>
              <a:latin typeface="Calibri"/>
            </a:endParaRPr>
          </a:p>
        </p:txBody>
      </p:sp>
      <p:pic>
        <p:nvPicPr>
          <p:cNvPr id="10" name="Picture 10"/>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677664" y="2475172"/>
            <a:ext cx="683481" cy="683481"/>
          </a:xfrm>
          <a:prstGeom prst="rect">
            <a:avLst/>
          </a:prstGeom>
        </p:spPr>
      </p:pic>
      <p:grpSp>
        <p:nvGrpSpPr>
          <p:cNvPr id="33" name="Group 32">
            <a:extLst>
              <a:ext uri="{FF2B5EF4-FFF2-40B4-BE49-F238E27FC236}">
                <a16:creationId xmlns:a16="http://schemas.microsoft.com/office/drawing/2014/main" id="{D91F325C-8780-4808-9306-2436A714216B}"/>
              </a:ext>
            </a:extLst>
          </p:cNvPr>
          <p:cNvGrpSpPr/>
          <p:nvPr/>
        </p:nvGrpSpPr>
        <p:grpSpPr>
          <a:xfrm>
            <a:off x="1465101" y="382497"/>
            <a:ext cx="8893414" cy="882586"/>
            <a:chOff x="2438401" y="189097"/>
            <a:chExt cx="13805727" cy="1670538"/>
          </a:xfrm>
        </p:grpSpPr>
        <p:sp>
          <p:nvSpPr>
            <p:cNvPr id="4" name="TextBox 4"/>
            <p:cNvSpPr txBox="1"/>
            <p:nvPr/>
          </p:nvSpPr>
          <p:spPr>
            <a:xfrm>
              <a:off x="2438401" y="911850"/>
              <a:ext cx="4102313" cy="947785"/>
            </a:xfrm>
            <a:prstGeom prst="rect">
              <a:avLst/>
            </a:prstGeom>
          </p:spPr>
          <p:txBody>
            <a:bodyPr lIns="33867" tIns="33867" rIns="33867" bIns="33867" rtlCol="0" anchor="ctr"/>
            <a:lstStyle/>
            <a:p>
              <a:pPr algn="ctr" defTabSz="609630">
                <a:lnSpc>
                  <a:spcPts val="1773"/>
                </a:lnSpc>
              </a:pPr>
              <a:endParaRPr sz="1200" dirty="0">
                <a:solidFill>
                  <a:schemeClr val="bg1"/>
                </a:solidFill>
                <a:latin typeface="Calibri"/>
              </a:endParaRPr>
            </a:p>
          </p:txBody>
        </p:sp>
        <p:sp>
          <p:nvSpPr>
            <p:cNvPr id="32" name="TextBox 31">
              <a:extLst>
                <a:ext uri="{FF2B5EF4-FFF2-40B4-BE49-F238E27FC236}">
                  <a16:creationId xmlns:a16="http://schemas.microsoft.com/office/drawing/2014/main" id="{A350DC4D-0256-4155-A936-86F4FF8B552A}"/>
                </a:ext>
              </a:extLst>
            </p:cNvPr>
            <p:cNvSpPr txBox="1"/>
            <p:nvPr/>
          </p:nvSpPr>
          <p:spPr>
            <a:xfrm>
              <a:off x="3514716" y="189097"/>
              <a:ext cx="12729412" cy="1106848"/>
            </a:xfrm>
            <a:prstGeom prst="rect">
              <a:avLst/>
            </a:prstGeom>
            <a:noFill/>
          </p:spPr>
          <p:txBody>
            <a:bodyPr wrap="square">
              <a:spAutoFit/>
            </a:bodyPr>
            <a:lstStyle/>
            <a:p>
              <a:pPr algn="ctr" defTabSz="304815"/>
              <a:r>
                <a:rPr lang="mn-MN" sz="3200" b="1" dirty="0">
                  <a:solidFill>
                    <a:schemeClr val="bg1"/>
                  </a:solidFill>
                  <a:latin typeface="Times New Roman" panose="02020603050405020304" pitchFamily="18" charset="0"/>
                  <a:cs typeface="Times New Roman" panose="02020603050405020304" pitchFamily="18" charset="0"/>
                </a:rPr>
                <a:t>Буудайн эрт болцтой нутагшсан сортууд</a:t>
              </a:r>
              <a:endParaRPr lang="en-US" sz="3200" b="1" dirty="0">
                <a:solidFill>
                  <a:schemeClr val="bg1"/>
                </a:solidFill>
                <a:latin typeface="Times New Roman" panose="02020603050405020304" pitchFamily="18" charset="0"/>
                <a:cs typeface="Times New Roman" panose="02020603050405020304" pitchFamily="18" charset="0"/>
              </a:endParaRPr>
            </a:p>
          </p:txBody>
        </p:sp>
      </p:grpSp>
      <p:pic>
        <p:nvPicPr>
          <p:cNvPr id="34" name="Picture 3">
            <a:extLst>
              <a:ext uri="{FF2B5EF4-FFF2-40B4-BE49-F238E27FC236}">
                <a16:creationId xmlns:a16="http://schemas.microsoft.com/office/drawing/2014/main" id="{10B90698-6C44-4EEA-9800-3750CB09A785}"/>
              </a:ext>
            </a:extLst>
          </p:cNvPr>
          <p:cNvPicPr>
            <a:picLocks noChangeAspect="1" noChangeArrowheads="1"/>
          </p:cNvPicPr>
          <p:nvPr/>
        </p:nvPicPr>
        <p:blipFill>
          <a:blip r:embed="rId3" cstate="print"/>
          <a:srcRect/>
          <a:stretch>
            <a:fillRect/>
          </a:stretch>
        </p:blipFill>
        <p:spPr>
          <a:xfrm>
            <a:off x="3481335" y="1948364"/>
            <a:ext cx="2060297" cy="164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5" name="Rectangle 4">
            <a:extLst>
              <a:ext uri="{FF2B5EF4-FFF2-40B4-BE49-F238E27FC236}">
                <a16:creationId xmlns:a16="http://schemas.microsoft.com/office/drawing/2014/main" id="{3633C094-19E2-4C02-9ADF-B8FBD62119A3}"/>
              </a:ext>
            </a:extLst>
          </p:cNvPr>
          <p:cNvSpPr txBox="1">
            <a:spLocks noChangeArrowheads="1"/>
          </p:cNvSpPr>
          <p:nvPr/>
        </p:nvSpPr>
        <p:spPr>
          <a:xfrm>
            <a:off x="567374" y="1463640"/>
            <a:ext cx="2609568" cy="212117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609630">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Гарал: </a:t>
            </a:r>
            <a:endParaRPr lang="mn-MN" sz="1600" b="1" dirty="0">
              <a:solidFill>
                <a:schemeClr val="bg1"/>
              </a:solidFill>
              <a:latin typeface="Times New Roman" panose="02020603050405020304" pitchFamily="18" charset="0"/>
              <a:cs typeface="Times New Roman" panose="02020603050405020304" pitchFamily="18" charset="0"/>
            </a:endParaRPr>
          </a:p>
          <a:p>
            <a:pPr marL="0" indent="0" algn="just" defTabSz="609630">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Безостая-1 </a:t>
            </a:r>
            <a:endParaRPr lang="en-US" sz="1600" b="1" dirty="0">
              <a:solidFill>
                <a:schemeClr val="bg1"/>
              </a:solidFill>
              <a:latin typeface="Times New Roman" panose="02020603050405020304" pitchFamily="18" charset="0"/>
              <a:ea typeface="Calibri"/>
              <a:cs typeface="Times New Roman" panose="02020603050405020304" pitchFamily="18" charset="0"/>
            </a:endParaRPr>
          </a:p>
          <a:p>
            <a:pPr marL="42865" indent="-42865" algn="just" defTabSz="609630">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Дундаж ургац: </a:t>
            </a:r>
            <a:endParaRPr lang="mn-MN" sz="1600" b="1" dirty="0">
              <a:solidFill>
                <a:schemeClr val="bg1"/>
              </a:solidFill>
              <a:latin typeface="Times New Roman" panose="02020603050405020304" pitchFamily="18" charset="0"/>
              <a:cs typeface="Times New Roman" panose="02020603050405020304" pitchFamily="18" charset="0"/>
            </a:endParaRPr>
          </a:p>
          <a:p>
            <a:pPr marL="42865" indent="-42865" algn="just" defTabSz="609630">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22.6 ц/га</a:t>
            </a:r>
            <a:endParaRPr lang="en-US" sz="1600" b="1" dirty="0">
              <a:solidFill>
                <a:schemeClr val="bg1"/>
              </a:solidFill>
              <a:latin typeface="Times New Roman" panose="02020603050405020304" pitchFamily="18" charset="0"/>
              <a:ea typeface="Calibri"/>
              <a:cs typeface="Times New Roman" panose="02020603050405020304" pitchFamily="18" charset="0"/>
            </a:endParaRPr>
          </a:p>
          <a:p>
            <a:pPr marL="0" indent="0" algn="just" defTabSz="609630">
              <a:spcBef>
                <a:spcPts val="180"/>
              </a:spcBef>
              <a:buNone/>
            </a:pPr>
            <a:r>
              <a:rPr lang="mn-MN" sz="1600" b="1" dirty="0">
                <a:solidFill>
                  <a:schemeClr val="bg1"/>
                </a:solidFill>
                <a:latin typeface="Times New Roman" panose="02020603050405020304" pitchFamily="18" charset="0"/>
                <a:cs typeface="Times New Roman" panose="02020603050405020304" pitchFamily="18" charset="0"/>
              </a:rPr>
              <a:t>Онцлог шинж: </a:t>
            </a:r>
          </a:p>
          <a:p>
            <a:pPr marL="0" indent="0" algn="just" defTabSz="609630">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хаврын хүйтрэлтэнд тэсвэртэй</a:t>
            </a:r>
            <a:r>
              <a:rPr lang="mn-MN" sz="1600" b="1" dirty="0">
                <a:solidFill>
                  <a:schemeClr val="bg1"/>
                </a:solidFill>
                <a:latin typeface="Times New Roman" panose="02020603050405020304" pitchFamily="18" charset="0"/>
                <a:cs typeface="Times New Roman" panose="02020603050405020304" pitchFamily="18" charset="0"/>
              </a:rPr>
              <a:t>, </a:t>
            </a:r>
            <a:r>
              <a:rPr lang="en-US" sz="1600" b="1" dirty="0">
                <a:solidFill>
                  <a:schemeClr val="bg1"/>
                </a:solidFill>
                <a:latin typeface="Times New Roman" panose="02020603050405020304" pitchFamily="18" charset="0"/>
                <a:cs typeface="Times New Roman" panose="02020603050405020304" pitchFamily="18" charset="0"/>
              </a:rPr>
              <a:t>налалтанд гойд тэсвэртэй</a:t>
            </a:r>
            <a:r>
              <a:rPr lang="mn-MN" sz="1600" b="1" dirty="0">
                <a:solidFill>
                  <a:schemeClr val="bg1"/>
                </a:solidFill>
                <a:latin typeface="Times New Roman" panose="02020603050405020304" pitchFamily="18" charset="0"/>
                <a:cs typeface="Times New Roman" panose="02020603050405020304" pitchFamily="18" charset="0"/>
              </a:rPr>
              <a:t>, 1995 нутагшсан</a:t>
            </a:r>
            <a:endParaRPr lang="en-US" sz="1600" b="1" dirty="0">
              <a:solidFill>
                <a:schemeClr val="bg1"/>
              </a:solidFill>
              <a:latin typeface="Times New Roman" panose="02020603050405020304" pitchFamily="18" charset="0"/>
              <a:ea typeface="Calibri"/>
              <a:cs typeface="Times New Roman" panose="02020603050405020304" pitchFamily="18" charset="0"/>
            </a:endParaRPr>
          </a:p>
        </p:txBody>
      </p:sp>
      <p:pic>
        <p:nvPicPr>
          <p:cNvPr id="36" name="Picture 35" descr="D:\Batbold\Picture\IMAG0398.JPG">
            <a:extLst>
              <a:ext uri="{FF2B5EF4-FFF2-40B4-BE49-F238E27FC236}">
                <a16:creationId xmlns:a16="http://schemas.microsoft.com/office/drawing/2014/main" id="{2C419D39-9A1B-4BAA-8273-4641E19418A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81335" y="4773798"/>
            <a:ext cx="2060295" cy="164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7" name="Text Placeholder 3">
            <a:extLst>
              <a:ext uri="{FF2B5EF4-FFF2-40B4-BE49-F238E27FC236}">
                <a16:creationId xmlns:a16="http://schemas.microsoft.com/office/drawing/2014/main" id="{6713D443-7ED4-43C2-ABA5-139ECBFA1DB6}"/>
              </a:ext>
            </a:extLst>
          </p:cNvPr>
          <p:cNvSpPr txBox="1">
            <a:spLocks/>
          </p:cNvSpPr>
          <p:nvPr/>
        </p:nvSpPr>
        <p:spPr>
          <a:xfrm>
            <a:off x="601729" y="4694580"/>
            <a:ext cx="2500375" cy="1578249"/>
          </a:xfrm>
          <a:prstGeom prst="rect">
            <a:avLst/>
          </a:prstGeom>
        </p:spPr>
        <p:txBody>
          <a:bodyPr vert="horz" lIns="45720" tIns="22860" rIns="45720" bIns="228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Гарал: </a:t>
            </a:r>
          </a:p>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Безостая-1 х Скала</a:t>
            </a:r>
            <a:endParaRPr lang="en-US" sz="1600" b="1" dirty="0">
              <a:solidFill>
                <a:schemeClr val="bg1"/>
              </a:solidFill>
              <a:latin typeface="Times New Roman" panose="02020603050405020304" pitchFamily="18" charset="0"/>
              <a:ea typeface="Times New Roman"/>
              <a:cs typeface="Times New Roman" panose="02020603050405020304" pitchFamily="18" charset="0"/>
            </a:endParaRPr>
          </a:p>
          <a:p>
            <a:pPr marL="0" indent="0" algn="just" defTabSz="609630">
              <a:lnSpc>
                <a:spcPct val="100000"/>
              </a:lnSpc>
              <a:spcBef>
                <a:spcPts val="180"/>
              </a:spcBef>
              <a:buNone/>
              <a:defRPr/>
            </a:pPr>
            <a:r>
              <a:rPr lang="en-US" sz="1600" b="1" dirty="0">
                <a:solidFill>
                  <a:schemeClr val="bg1"/>
                </a:solidFill>
                <a:latin typeface="Times New Roman" panose="02020603050405020304" pitchFamily="18" charset="0"/>
                <a:cs typeface="Times New Roman" panose="02020603050405020304" pitchFamily="18" charset="0"/>
              </a:rPr>
              <a:t>Дундаж ургац:</a:t>
            </a:r>
            <a:r>
              <a:rPr lang="mn-MN" sz="1600" b="1" dirty="0">
                <a:solidFill>
                  <a:schemeClr val="bg1"/>
                </a:solidFill>
                <a:latin typeface="Times New Roman" panose="02020603050405020304" pitchFamily="18" charset="0"/>
                <a:cs typeface="Times New Roman" panose="02020603050405020304" pitchFamily="18" charset="0"/>
              </a:rPr>
              <a:t> </a:t>
            </a:r>
          </a:p>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26.4 ц/га</a:t>
            </a:r>
          </a:p>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Онцлог шинж: </a:t>
            </a:r>
          </a:p>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г</a:t>
            </a:r>
            <a:r>
              <a:rPr lang="en-US" sz="1600" b="1" dirty="0">
                <a:solidFill>
                  <a:schemeClr val="bg1"/>
                </a:solidFill>
                <a:latin typeface="Times New Roman" panose="02020603050405020304" pitchFamily="18" charset="0"/>
                <a:cs typeface="Times New Roman" panose="02020603050405020304" pitchFamily="18" charset="0"/>
              </a:rPr>
              <a:t>ан, халуунд тэсвэртэй</a:t>
            </a:r>
            <a:r>
              <a:rPr lang="mn-MN" sz="1600" b="1" dirty="0">
                <a:solidFill>
                  <a:schemeClr val="bg1"/>
                </a:solidFill>
                <a:latin typeface="Times New Roman" panose="02020603050405020304" pitchFamily="18" charset="0"/>
                <a:cs typeface="Times New Roman" panose="02020603050405020304" pitchFamily="18" charset="0"/>
              </a:rPr>
              <a:t>, 2009 нутагшсан</a:t>
            </a:r>
          </a:p>
        </p:txBody>
      </p:sp>
      <p:pic>
        <p:nvPicPr>
          <p:cNvPr id="38" name="Picture 37" descr="C:\Users\Master\Pictures\thumbnail (4).jpg">
            <a:extLst>
              <a:ext uri="{FF2B5EF4-FFF2-40B4-BE49-F238E27FC236}">
                <a16:creationId xmlns:a16="http://schemas.microsoft.com/office/drawing/2014/main" id="{9C00A0B3-9279-4768-8445-D6BE565FA08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622766" y="1948363"/>
            <a:ext cx="2063618" cy="164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0" name="Text Placeholder 3">
            <a:extLst>
              <a:ext uri="{FF2B5EF4-FFF2-40B4-BE49-F238E27FC236}">
                <a16:creationId xmlns:a16="http://schemas.microsoft.com/office/drawing/2014/main" id="{3752BC86-7331-48B8-9C41-FEA8BA4ED4F3}"/>
              </a:ext>
            </a:extLst>
          </p:cNvPr>
          <p:cNvSpPr txBox="1">
            <a:spLocks/>
          </p:cNvSpPr>
          <p:nvPr/>
        </p:nvSpPr>
        <p:spPr>
          <a:xfrm>
            <a:off x="9145049" y="1464468"/>
            <a:ext cx="2449065" cy="1819361"/>
          </a:xfrm>
          <a:prstGeom prst="rect">
            <a:avLst/>
          </a:prstGeom>
        </p:spPr>
        <p:txBody>
          <a:bodyPr vert="horz" lIns="45720" tIns="22860" rIns="45720" bIns="228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Гарал: </a:t>
            </a:r>
          </a:p>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a:t>
            </a:r>
            <a:r>
              <a:rPr lang="en-US" sz="1600" b="1" dirty="0">
                <a:solidFill>
                  <a:schemeClr val="bg1"/>
                </a:solidFill>
                <a:latin typeface="Times New Roman" panose="02020603050405020304" pitchFamily="18" charset="0"/>
                <a:cs typeface="Times New Roman" panose="02020603050405020304" pitchFamily="18" charset="0"/>
              </a:rPr>
              <a:t>Одесская-51 </a:t>
            </a:r>
            <a:r>
              <a:rPr lang="mn-MN" sz="1600" b="1" dirty="0">
                <a:solidFill>
                  <a:schemeClr val="bg1"/>
                </a:solidFill>
                <a:latin typeface="Times New Roman" panose="02020603050405020304" pitchFamily="18" charset="0"/>
                <a:cs typeface="Times New Roman" panose="02020603050405020304" pitchFamily="18" charset="0"/>
              </a:rPr>
              <a:t>х </a:t>
            </a:r>
            <a:r>
              <a:rPr lang="en-US" sz="1600" b="1" dirty="0">
                <a:solidFill>
                  <a:schemeClr val="bg1"/>
                </a:solidFill>
                <a:latin typeface="Times New Roman" panose="02020603050405020304" pitchFamily="18" charset="0"/>
                <a:cs typeface="Times New Roman" panose="02020603050405020304" pitchFamily="18" charset="0"/>
              </a:rPr>
              <a:t>Калъянсона</a:t>
            </a:r>
            <a:r>
              <a:rPr lang="mn-MN" sz="1600" b="1" dirty="0">
                <a:solidFill>
                  <a:schemeClr val="bg1"/>
                </a:solidFill>
                <a:latin typeface="Times New Roman" panose="02020603050405020304" pitchFamily="18" charset="0"/>
                <a:cs typeface="Times New Roman" panose="02020603050405020304" pitchFamily="18" charset="0"/>
              </a:rPr>
              <a:t>/ х  </a:t>
            </a:r>
            <a:r>
              <a:rPr lang="en-US" sz="1600" b="1" dirty="0">
                <a:solidFill>
                  <a:schemeClr val="bg1"/>
                </a:solidFill>
                <a:latin typeface="Times New Roman" panose="02020603050405020304" pitchFamily="18" charset="0"/>
                <a:cs typeface="Times New Roman" panose="02020603050405020304" pitchFamily="18" charset="0"/>
              </a:rPr>
              <a:t>Алмаз </a:t>
            </a:r>
            <a:endParaRPr lang="mn-MN" sz="1600" b="1" dirty="0">
              <a:solidFill>
                <a:schemeClr val="bg1"/>
              </a:solidFill>
              <a:latin typeface="Times New Roman" panose="02020603050405020304" pitchFamily="18" charset="0"/>
              <a:cs typeface="Times New Roman" panose="02020603050405020304" pitchFamily="18" charset="0"/>
            </a:endParaRPr>
          </a:p>
          <a:p>
            <a:pPr marL="0" indent="0" algn="just" defTabSz="609630">
              <a:lnSpc>
                <a:spcPct val="100000"/>
              </a:lnSpc>
              <a:spcBef>
                <a:spcPts val="180"/>
              </a:spcBef>
              <a:buNone/>
              <a:defRPr/>
            </a:pPr>
            <a:r>
              <a:rPr lang="en-US" sz="1600" b="1" dirty="0">
                <a:solidFill>
                  <a:schemeClr val="bg1"/>
                </a:solidFill>
                <a:latin typeface="Times New Roman" panose="02020603050405020304" pitchFamily="18" charset="0"/>
                <a:cs typeface="Times New Roman" panose="02020603050405020304" pitchFamily="18" charset="0"/>
              </a:rPr>
              <a:t>Дундаж ургац:</a:t>
            </a:r>
            <a:r>
              <a:rPr lang="mn-MN" sz="1600" b="1" dirty="0">
                <a:solidFill>
                  <a:schemeClr val="bg1"/>
                </a:solidFill>
                <a:latin typeface="Times New Roman" panose="02020603050405020304" pitchFamily="18" charset="0"/>
                <a:cs typeface="Times New Roman" panose="02020603050405020304" pitchFamily="18" charset="0"/>
              </a:rPr>
              <a:t> </a:t>
            </a:r>
          </a:p>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22.2 ц/га</a:t>
            </a:r>
          </a:p>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Онцлог шинж: </a:t>
            </a:r>
          </a:p>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г</a:t>
            </a:r>
            <a:r>
              <a:rPr lang="en-US" sz="1600" b="1" dirty="0">
                <a:solidFill>
                  <a:schemeClr val="bg1"/>
                </a:solidFill>
                <a:latin typeface="Times New Roman" panose="02020603050405020304" pitchFamily="18" charset="0"/>
                <a:cs typeface="Times New Roman" panose="02020603050405020304" pitchFamily="18" charset="0"/>
              </a:rPr>
              <a:t>ан, халуунд тэсвэртэй</a:t>
            </a:r>
            <a:r>
              <a:rPr lang="mn-MN" sz="1600" b="1" dirty="0">
                <a:solidFill>
                  <a:schemeClr val="bg1"/>
                </a:solidFill>
                <a:latin typeface="Times New Roman" panose="02020603050405020304" pitchFamily="18" charset="0"/>
                <a:cs typeface="Times New Roman" panose="02020603050405020304" pitchFamily="18" charset="0"/>
              </a:rPr>
              <a:t>, чанар сайтай, 2017 нутагшсан</a:t>
            </a:r>
          </a:p>
        </p:txBody>
      </p:sp>
      <p:pic>
        <p:nvPicPr>
          <p:cNvPr id="41" name="Picture 40">
            <a:extLst>
              <a:ext uri="{FF2B5EF4-FFF2-40B4-BE49-F238E27FC236}">
                <a16:creationId xmlns:a16="http://schemas.microsoft.com/office/drawing/2014/main" id="{4DB0B2FD-3DE9-48B4-8909-6263F624E06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9603" y="4777078"/>
            <a:ext cx="2054848" cy="1641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2" name="Text Placeholder 3">
            <a:extLst>
              <a:ext uri="{FF2B5EF4-FFF2-40B4-BE49-F238E27FC236}">
                <a16:creationId xmlns:a16="http://schemas.microsoft.com/office/drawing/2014/main" id="{2F5B1A99-E24B-4BE1-BC39-5995AA3BDBB5}"/>
              </a:ext>
            </a:extLst>
          </p:cNvPr>
          <p:cNvSpPr txBox="1">
            <a:spLocks/>
          </p:cNvSpPr>
          <p:nvPr/>
        </p:nvSpPr>
        <p:spPr>
          <a:xfrm>
            <a:off x="9133983" y="4519312"/>
            <a:ext cx="2449065" cy="1578249"/>
          </a:xfrm>
          <a:prstGeom prst="rect">
            <a:avLst/>
          </a:prstGeom>
        </p:spPr>
        <p:txBody>
          <a:bodyPr vert="horz" lIns="45720" tIns="22860" rIns="45720" bIns="228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Гарал: </a:t>
            </a:r>
            <a:r>
              <a:rPr lang="mn-MN" sz="1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Дархан-95 </a:t>
            </a:r>
          </a:p>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NaN</a:t>
            </a:r>
            <a:r>
              <a:rPr lang="en-US" sz="1600" b="1"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mn-MN" sz="1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0.75мМ </a:t>
            </a:r>
            <a:endParaRPr lang="mn-MN" sz="1600" b="1" dirty="0">
              <a:solidFill>
                <a:schemeClr val="bg1"/>
              </a:solidFill>
              <a:latin typeface="Times New Roman" panose="02020603050405020304" pitchFamily="18" charset="0"/>
              <a:cs typeface="Times New Roman" panose="02020603050405020304" pitchFamily="18" charset="0"/>
            </a:endParaRPr>
          </a:p>
          <a:p>
            <a:pPr marL="0" indent="0" algn="just" defTabSz="609630">
              <a:lnSpc>
                <a:spcPct val="100000"/>
              </a:lnSpc>
              <a:spcBef>
                <a:spcPts val="180"/>
              </a:spcBef>
              <a:buNone/>
              <a:defRPr/>
            </a:pPr>
            <a:r>
              <a:rPr lang="en-US" sz="1600" b="1" dirty="0">
                <a:solidFill>
                  <a:schemeClr val="bg1"/>
                </a:solidFill>
                <a:latin typeface="Times New Roman" panose="02020603050405020304" pitchFamily="18" charset="0"/>
                <a:cs typeface="Times New Roman" panose="02020603050405020304" pitchFamily="18" charset="0"/>
              </a:rPr>
              <a:t>Дундаж ургац:</a:t>
            </a:r>
            <a:r>
              <a:rPr lang="mn-MN" sz="1600" b="1" dirty="0">
                <a:solidFill>
                  <a:schemeClr val="bg1"/>
                </a:solidFill>
                <a:latin typeface="Times New Roman" panose="02020603050405020304" pitchFamily="18" charset="0"/>
                <a:cs typeface="Times New Roman" panose="02020603050405020304" pitchFamily="18" charset="0"/>
              </a:rPr>
              <a:t> </a:t>
            </a:r>
          </a:p>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23.2 ц/га</a:t>
            </a:r>
          </a:p>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Онцлог шинж: </a:t>
            </a:r>
          </a:p>
          <a:p>
            <a:pPr marL="0" indent="0" algn="just" defTabSz="609630">
              <a:lnSpc>
                <a:spcPct val="100000"/>
              </a:lnSpc>
              <a:spcBef>
                <a:spcPts val="180"/>
              </a:spcBef>
              <a:buNone/>
              <a:defRPr/>
            </a:pPr>
            <a:r>
              <a:rPr lang="mn-MN" sz="1600" b="1" dirty="0">
                <a:solidFill>
                  <a:schemeClr val="bg1"/>
                </a:solidFill>
                <a:latin typeface="Times New Roman" panose="02020603050405020304" pitchFamily="18" charset="0"/>
                <a:cs typeface="Times New Roman" panose="02020603050405020304" pitchFamily="18" charset="0"/>
              </a:rPr>
              <a:t>Ургацын чадавхи өндөр, бордоонд сайн мэдэрдэг, 2023 нутагшсан</a:t>
            </a:r>
          </a:p>
        </p:txBody>
      </p:sp>
      <p:sp>
        <p:nvSpPr>
          <p:cNvPr id="43" name="Rectangle 42">
            <a:extLst>
              <a:ext uri="{FF2B5EF4-FFF2-40B4-BE49-F238E27FC236}">
                <a16:creationId xmlns:a16="http://schemas.microsoft.com/office/drawing/2014/main" id="{1A98466A-EEE3-4B41-8ABD-DA38775C14E1}"/>
              </a:ext>
            </a:extLst>
          </p:cNvPr>
          <p:cNvSpPr/>
          <p:nvPr/>
        </p:nvSpPr>
        <p:spPr>
          <a:xfrm>
            <a:off x="3866401" y="1464468"/>
            <a:ext cx="1290161" cy="379656"/>
          </a:xfrm>
          <a:prstGeom prst="rect">
            <a:avLst/>
          </a:prstGeom>
        </p:spPr>
        <p:txBody>
          <a:bodyPr wrap="none">
            <a:spAutoFit/>
          </a:bodyPr>
          <a:lstStyle/>
          <a:p>
            <a:pPr defTabSz="609630">
              <a:spcBef>
                <a:spcPts val="180"/>
              </a:spcBef>
            </a:pPr>
            <a:r>
              <a:rPr lang="mn-MN" sz="1867" b="1" dirty="0">
                <a:solidFill>
                  <a:schemeClr val="bg1"/>
                </a:solidFill>
                <a:latin typeface="Times New Roman" panose="02020603050405020304" pitchFamily="18" charset="0"/>
                <a:cs typeface="Times New Roman" panose="02020603050405020304" pitchFamily="18" charset="0"/>
              </a:rPr>
              <a:t>Халхгол-1</a:t>
            </a:r>
          </a:p>
        </p:txBody>
      </p:sp>
      <p:sp>
        <p:nvSpPr>
          <p:cNvPr id="44" name="Rectangle 43">
            <a:extLst>
              <a:ext uri="{FF2B5EF4-FFF2-40B4-BE49-F238E27FC236}">
                <a16:creationId xmlns:a16="http://schemas.microsoft.com/office/drawing/2014/main" id="{199CA2A2-4AA1-4A19-A90A-362C738243BB}"/>
              </a:ext>
            </a:extLst>
          </p:cNvPr>
          <p:cNvSpPr/>
          <p:nvPr/>
        </p:nvSpPr>
        <p:spPr>
          <a:xfrm>
            <a:off x="3693859" y="4270614"/>
            <a:ext cx="1419043" cy="379656"/>
          </a:xfrm>
          <a:prstGeom prst="rect">
            <a:avLst/>
          </a:prstGeom>
        </p:spPr>
        <p:txBody>
          <a:bodyPr wrap="none">
            <a:spAutoFit/>
          </a:bodyPr>
          <a:lstStyle/>
          <a:p>
            <a:pPr defTabSz="609630">
              <a:spcBef>
                <a:spcPts val="180"/>
              </a:spcBef>
              <a:defRPr/>
            </a:pPr>
            <a:r>
              <a:rPr lang="mn-MN" sz="1867" b="1" dirty="0">
                <a:solidFill>
                  <a:schemeClr val="bg1"/>
                </a:solidFill>
                <a:latin typeface="Times New Roman" panose="02020603050405020304" pitchFamily="18" charset="0"/>
                <a:cs typeface="Times New Roman" panose="02020603050405020304" pitchFamily="18" charset="0"/>
              </a:rPr>
              <a:t>Дархан-131</a:t>
            </a:r>
          </a:p>
        </p:txBody>
      </p:sp>
      <p:sp>
        <p:nvSpPr>
          <p:cNvPr id="45" name="Rectangle 44">
            <a:extLst>
              <a:ext uri="{FF2B5EF4-FFF2-40B4-BE49-F238E27FC236}">
                <a16:creationId xmlns:a16="http://schemas.microsoft.com/office/drawing/2014/main" id="{DD63D67B-C061-41BE-95CE-A1ED0AFDB39F}"/>
              </a:ext>
            </a:extLst>
          </p:cNvPr>
          <p:cNvSpPr/>
          <p:nvPr/>
        </p:nvSpPr>
        <p:spPr>
          <a:xfrm>
            <a:off x="6945053" y="1464468"/>
            <a:ext cx="1419043" cy="379656"/>
          </a:xfrm>
          <a:prstGeom prst="rect">
            <a:avLst/>
          </a:prstGeom>
        </p:spPr>
        <p:txBody>
          <a:bodyPr wrap="none">
            <a:spAutoFit/>
          </a:bodyPr>
          <a:lstStyle/>
          <a:p>
            <a:pPr defTabSz="609630">
              <a:spcBef>
                <a:spcPts val="180"/>
              </a:spcBef>
              <a:defRPr/>
            </a:pPr>
            <a:r>
              <a:rPr lang="mn-MN" sz="1867" b="1" dirty="0">
                <a:solidFill>
                  <a:schemeClr val="bg1"/>
                </a:solidFill>
                <a:latin typeface="Times New Roman" panose="02020603050405020304" pitchFamily="18" charset="0"/>
                <a:cs typeface="Times New Roman" panose="02020603050405020304" pitchFamily="18" charset="0"/>
              </a:rPr>
              <a:t>Дархан-160</a:t>
            </a:r>
          </a:p>
        </p:txBody>
      </p:sp>
      <p:sp>
        <p:nvSpPr>
          <p:cNvPr id="46" name="Rectangle 45">
            <a:extLst>
              <a:ext uri="{FF2B5EF4-FFF2-40B4-BE49-F238E27FC236}">
                <a16:creationId xmlns:a16="http://schemas.microsoft.com/office/drawing/2014/main" id="{46FBF09A-9D1A-4C58-AE51-2787429EE0AC}"/>
              </a:ext>
            </a:extLst>
          </p:cNvPr>
          <p:cNvSpPr/>
          <p:nvPr/>
        </p:nvSpPr>
        <p:spPr>
          <a:xfrm>
            <a:off x="7105990" y="4273526"/>
            <a:ext cx="1419043" cy="379656"/>
          </a:xfrm>
          <a:prstGeom prst="rect">
            <a:avLst/>
          </a:prstGeom>
        </p:spPr>
        <p:txBody>
          <a:bodyPr wrap="none">
            <a:spAutoFit/>
          </a:bodyPr>
          <a:lstStyle/>
          <a:p>
            <a:pPr defTabSz="609630">
              <a:spcBef>
                <a:spcPts val="180"/>
              </a:spcBef>
              <a:defRPr/>
            </a:pPr>
            <a:r>
              <a:rPr lang="mn-MN" sz="1867" b="1" dirty="0">
                <a:solidFill>
                  <a:schemeClr val="bg1"/>
                </a:solidFill>
                <a:latin typeface="Times New Roman" panose="02020603050405020304" pitchFamily="18" charset="0"/>
                <a:cs typeface="Times New Roman" panose="02020603050405020304" pitchFamily="18" charset="0"/>
              </a:rPr>
              <a:t>Дархан-172</a:t>
            </a:r>
          </a:p>
        </p:txBody>
      </p:sp>
      <p:pic>
        <p:nvPicPr>
          <p:cNvPr id="47" name="Picture 2" descr="Wheat Clipart Images - Free Download on Freepik">
            <a:extLst>
              <a:ext uri="{FF2B5EF4-FFF2-40B4-BE49-F238E27FC236}">
                <a16:creationId xmlns:a16="http://schemas.microsoft.com/office/drawing/2014/main" id="{F5F5FB1C-7CF2-48F6-A9FD-A3EBBAAD08F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638800" y="3758248"/>
            <a:ext cx="892022" cy="89202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931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2F641C5-B339-48BE-8DCB-C35C69ACD546}"/>
              </a:ext>
            </a:extLst>
          </p:cNvPr>
          <p:cNvSpPr/>
          <p:nvPr/>
        </p:nvSpPr>
        <p:spPr>
          <a:xfrm rot="2700000">
            <a:off x="6251184" y="4148262"/>
            <a:ext cx="392046" cy="794096"/>
          </a:xfrm>
          <a:custGeom>
            <a:avLst/>
            <a:gdLst>
              <a:gd name="connsiteX0" fmla="*/ 588068 w 588069"/>
              <a:gd name="connsiteY0" fmla="*/ 595560 h 1191144"/>
              <a:gd name="connsiteX1" fmla="*/ 480550 w 588069"/>
              <a:gd name="connsiteY1" fmla="*/ 855155 h 1191144"/>
              <a:gd name="connsiteX2" fmla="*/ 194696 w 588069"/>
              <a:gd name="connsiteY2" fmla="*/ 1141034 h 1191144"/>
              <a:gd name="connsiteX3" fmla="*/ 144585 w 588069"/>
              <a:gd name="connsiteY3" fmla="*/ 1191145 h 1191144"/>
              <a:gd name="connsiteX4" fmla="*/ 0 w 588069"/>
              <a:gd name="connsiteY4" fmla="*/ 1046560 h 1191144"/>
              <a:gd name="connsiteX5" fmla="*/ 50111 w 588069"/>
              <a:gd name="connsiteY5" fmla="*/ 996449 h 1191144"/>
              <a:gd name="connsiteX6" fmla="*/ 279885 w 588069"/>
              <a:gd name="connsiteY6" fmla="*/ 766650 h 1191144"/>
              <a:gd name="connsiteX7" fmla="*/ 279920 w 588069"/>
              <a:gd name="connsiteY7" fmla="*/ 424505 h 1191144"/>
              <a:gd name="connsiteX8" fmla="*/ 279885 w 588069"/>
              <a:gd name="connsiteY8" fmla="*/ 424470 h 1191144"/>
              <a:gd name="connsiteX9" fmla="*/ 0 w 588069"/>
              <a:gd name="connsiteY9" fmla="*/ 144585 h 1191144"/>
              <a:gd name="connsiteX10" fmla="*/ 144585 w 588069"/>
              <a:gd name="connsiteY10" fmla="*/ 0 h 1191144"/>
              <a:gd name="connsiteX11" fmla="*/ 194696 w 588069"/>
              <a:gd name="connsiteY11" fmla="*/ 50111 h 1191144"/>
              <a:gd name="connsiteX12" fmla="*/ 480550 w 588069"/>
              <a:gd name="connsiteY12" fmla="*/ 335965 h 1191144"/>
              <a:gd name="connsiteX13" fmla="*/ 588068 w 588069"/>
              <a:gd name="connsiteY13" fmla="*/ 595560 h 11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069" h="1191144">
                <a:moveTo>
                  <a:pt x="588068" y="595560"/>
                </a:moveTo>
                <a:cubicBezTo>
                  <a:pt x="588328" y="692977"/>
                  <a:pt x="549613" y="786450"/>
                  <a:pt x="480550" y="855155"/>
                </a:cubicBezTo>
                <a:lnTo>
                  <a:pt x="194696" y="1141034"/>
                </a:lnTo>
                <a:lnTo>
                  <a:pt x="144585" y="1191145"/>
                </a:lnTo>
                <a:lnTo>
                  <a:pt x="0" y="1046560"/>
                </a:lnTo>
                <a:lnTo>
                  <a:pt x="50111" y="996449"/>
                </a:lnTo>
                <a:lnTo>
                  <a:pt x="279885" y="766650"/>
                </a:lnTo>
                <a:cubicBezTo>
                  <a:pt x="374376" y="672179"/>
                  <a:pt x="374391" y="518995"/>
                  <a:pt x="279920" y="424505"/>
                </a:cubicBezTo>
                <a:cubicBezTo>
                  <a:pt x="279908" y="424493"/>
                  <a:pt x="279897" y="424482"/>
                  <a:pt x="279885" y="424470"/>
                </a:cubicBezTo>
                <a:lnTo>
                  <a:pt x="0" y="144585"/>
                </a:lnTo>
                <a:lnTo>
                  <a:pt x="144585" y="0"/>
                </a:lnTo>
                <a:lnTo>
                  <a:pt x="194696" y="50111"/>
                </a:lnTo>
                <a:lnTo>
                  <a:pt x="480550" y="335965"/>
                </a:lnTo>
                <a:cubicBezTo>
                  <a:pt x="549613" y="404670"/>
                  <a:pt x="588328" y="498144"/>
                  <a:pt x="588068" y="595560"/>
                </a:cubicBezTo>
                <a:close/>
              </a:path>
            </a:pathLst>
          </a:custGeom>
          <a:solidFill>
            <a:srgbClr val="1B8694"/>
          </a:solidFill>
          <a:ln w="2454" cap="flat">
            <a:noFill/>
            <a:prstDash val="solid"/>
            <a:miter/>
          </a:ln>
        </p:spPr>
        <p:txBody>
          <a:bodyPr rtlCol="0" anchor="ctr"/>
          <a:lstStyle/>
          <a:p>
            <a:pPr defTabSz="609630"/>
            <a:endParaRPr lang="en-US" sz="1200" dirty="0">
              <a:solidFill>
                <a:prstClr val="black"/>
              </a:solidFill>
              <a:latin typeface="Calibri"/>
            </a:endParaRPr>
          </a:p>
        </p:txBody>
      </p:sp>
      <p:sp>
        <p:nvSpPr>
          <p:cNvPr id="26" name="Freeform: Shape 25">
            <a:extLst>
              <a:ext uri="{FF2B5EF4-FFF2-40B4-BE49-F238E27FC236}">
                <a16:creationId xmlns:a16="http://schemas.microsoft.com/office/drawing/2014/main" id="{F7B51D57-F5D4-4757-AA4C-09CF2DEF947E}"/>
              </a:ext>
            </a:extLst>
          </p:cNvPr>
          <p:cNvSpPr/>
          <p:nvPr/>
        </p:nvSpPr>
        <p:spPr>
          <a:xfrm rot="2700000">
            <a:off x="5347744" y="4349287"/>
            <a:ext cx="794096" cy="392048"/>
          </a:xfrm>
          <a:custGeom>
            <a:avLst/>
            <a:gdLst>
              <a:gd name="connsiteX0" fmla="*/ 1191145 w 1191144"/>
              <a:gd name="connsiteY0" fmla="*/ 144585 h 588072"/>
              <a:gd name="connsiteX1" fmla="*/ 1141034 w 1191144"/>
              <a:gd name="connsiteY1" fmla="*/ 194696 h 588072"/>
              <a:gd name="connsiteX2" fmla="*/ 855155 w 1191144"/>
              <a:gd name="connsiteY2" fmla="*/ 480550 h 588072"/>
              <a:gd name="connsiteX3" fmla="*/ 335965 w 1191144"/>
              <a:gd name="connsiteY3" fmla="*/ 480550 h 588072"/>
              <a:gd name="connsiteX4" fmla="*/ 0 w 1191144"/>
              <a:gd name="connsiteY4" fmla="*/ 144585 h 588072"/>
              <a:gd name="connsiteX5" fmla="*/ 144585 w 1191144"/>
              <a:gd name="connsiteY5" fmla="*/ 0 h 588072"/>
              <a:gd name="connsiteX6" fmla="*/ 424470 w 1191144"/>
              <a:gd name="connsiteY6" fmla="*/ 279885 h 588072"/>
              <a:gd name="connsiteX7" fmla="*/ 766616 w 1191144"/>
              <a:gd name="connsiteY7" fmla="*/ 279920 h 588072"/>
              <a:gd name="connsiteX8" fmla="*/ 766650 w 1191144"/>
              <a:gd name="connsiteY8" fmla="*/ 279885 h 588072"/>
              <a:gd name="connsiteX9" fmla="*/ 996449 w 1191144"/>
              <a:gd name="connsiteY9" fmla="*/ 50111 h 588072"/>
              <a:gd name="connsiteX10" fmla="*/ 1046560 w 1191144"/>
              <a:gd name="connsiteY10" fmla="*/ 0 h 58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1144" h="588072">
                <a:moveTo>
                  <a:pt x="1191145" y="144585"/>
                </a:moveTo>
                <a:lnTo>
                  <a:pt x="1141034" y="194696"/>
                </a:lnTo>
                <a:lnTo>
                  <a:pt x="855155" y="480550"/>
                </a:lnTo>
                <a:cubicBezTo>
                  <a:pt x="711782" y="623913"/>
                  <a:pt x="479339" y="623913"/>
                  <a:pt x="335965" y="480550"/>
                </a:cubicBezTo>
                <a:lnTo>
                  <a:pt x="0" y="144585"/>
                </a:lnTo>
                <a:lnTo>
                  <a:pt x="144585" y="0"/>
                </a:lnTo>
                <a:lnTo>
                  <a:pt x="424470" y="279885"/>
                </a:lnTo>
                <a:cubicBezTo>
                  <a:pt x="518941" y="374376"/>
                  <a:pt x="672125" y="374391"/>
                  <a:pt x="766616" y="279920"/>
                </a:cubicBezTo>
                <a:cubicBezTo>
                  <a:pt x="766627" y="279908"/>
                  <a:pt x="766639" y="279897"/>
                  <a:pt x="766650" y="279885"/>
                </a:cubicBezTo>
                <a:lnTo>
                  <a:pt x="996449" y="50111"/>
                </a:lnTo>
                <a:lnTo>
                  <a:pt x="1046560" y="0"/>
                </a:lnTo>
                <a:close/>
              </a:path>
            </a:pathLst>
          </a:custGeom>
          <a:solidFill>
            <a:srgbClr val="FFB235"/>
          </a:solidFill>
          <a:ln w="2454" cap="flat">
            <a:noFill/>
            <a:prstDash val="solid"/>
            <a:miter/>
          </a:ln>
        </p:spPr>
        <p:txBody>
          <a:bodyPr rtlCol="0" anchor="ctr"/>
          <a:lstStyle/>
          <a:p>
            <a:pPr defTabSz="609630"/>
            <a:endParaRPr lang="en-US" sz="1200" dirty="0">
              <a:solidFill>
                <a:prstClr val="black"/>
              </a:solidFill>
              <a:latin typeface="Calibri"/>
            </a:endParaRPr>
          </a:p>
        </p:txBody>
      </p:sp>
      <p:sp>
        <p:nvSpPr>
          <p:cNvPr id="28" name="Freeform: Shape 27">
            <a:extLst>
              <a:ext uri="{FF2B5EF4-FFF2-40B4-BE49-F238E27FC236}">
                <a16:creationId xmlns:a16="http://schemas.microsoft.com/office/drawing/2014/main" id="{038D1085-17DA-484B-A8CE-0C66A67549FF}"/>
              </a:ext>
            </a:extLst>
          </p:cNvPr>
          <p:cNvSpPr/>
          <p:nvPr/>
        </p:nvSpPr>
        <p:spPr>
          <a:xfrm rot="2700000">
            <a:off x="5548712" y="3445906"/>
            <a:ext cx="392081" cy="794015"/>
          </a:xfrm>
          <a:custGeom>
            <a:avLst/>
            <a:gdLst>
              <a:gd name="connsiteX0" fmla="*/ 537986 w 588121"/>
              <a:gd name="connsiteY0" fmla="*/ 996326 h 1191022"/>
              <a:gd name="connsiteX1" fmla="*/ 588097 w 588121"/>
              <a:gd name="connsiteY1" fmla="*/ 1046437 h 1191022"/>
              <a:gd name="connsiteX2" fmla="*/ 443512 w 588121"/>
              <a:gd name="connsiteY2" fmla="*/ 1191022 h 1191022"/>
              <a:gd name="connsiteX3" fmla="*/ 107522 w 588121"/>
              <a:gd name="connsiteY3" fmla="*/ 855033 h 1191022"/>
              <a:gd name="connsiteX4" fmla="*/ 107522 w 588121"/>
              <a:gd name="connsiteY4" fmla="*/ 335843 h 1191022"/>
              <a:gd name="connsiteX5" fmla="*/ 393425 w 588121"/>
              <a:gd name="connsiteY5" fmla="*/ 50111 h 1191022"/>
              <a:gd name="connsiteX6" fmla="*/ 443536 w 588121"/>
              <a:gd name="connsiteY6" fmla="*/ 0 h 1191022"/>
              <a:gd name="connsiteX7" fmla="*/ 588121 w 588121"/>
              <a:gd name="connsiteY7" fmla="*/ 144585 h 1191022"/>
              <a:gd name="connsiteX8" fmla="*/ 538010 w 588121"/>
              <a:gd name="connsiteY8" fmla="*/ 194696 h 1191022"/>
              <a:gd name="connsiteX9" fmla="*/ 308212 w 588121"/>
              <a:gd name="connsiteY9" fmla="*/ 424470 h 1191022"/>
              <a:gd name="connsiteX10" fmla="*/ 308177 w 588121"/>
              <a:gd name="connsiteY10" fmla="*/ 766616 h 1191022"/>
              <a:gd name="connsiteX11" fmla="*/ 308212 w 588121"/>
              <a:gd name="connsiteY11" fmla="*/ 766651 h 119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8121" h="1191022">
                <a:moveTo>
                  <a:pt x="537986" y="996326"/>
                </a:moveTo>
                <a:lnTo>
                  <a:pt x="588097" y="1046437"/>
                </a:lnTo>
                <a:lnTo>
                  <a:pt x="443512" y="1191022"/>
                </a:lnTo>
                <a:lnTo>
                  <a:pt x="107522" y="855033"/>
                </a:lnTo>
                <a:cubicBezTo>
                  <a:pt x="-35841" y="711659"/>
                  <a:pt x="-35841" y="479216"/>
                  <a:pt x="107522" y="335843"/>
                </a:cubicBezTo>
                <a:lnTo>
                  <a:pt x="393425" y="50111"/>
                </a:lnTo>
                <a:lnTo>
                  <a:pt x="443536" y="0"/>
                </a:lnTo>
                <a:lnTo>
                  <a:pt x="588121" y="144585"/>
                </a:lnTo>
                <a:lnTo>
                  <a:pt x="538010" y="194696"/>
                </a:lnTo>
                <a:lnTo>
                  <a:pt x="308212" y="424470"/>
                </a:lnTo>
                <a:cubicBezTo>
                  <a:pt x="213721" y="518942"/>
                  <a:pt x="213706" y="672125"/>
                  <a:pt x="308177" y="766616"/>
                </a:cubicBezTo>
                <a:cubicBezTo>
                  <a:pt x="308189" y="766627"/>
                  <a:pt x="308200" y="766639"/>
                  <a:pt x="308212" y="766651"/>
                </a:cubicBezTo>
                <a:close/>
              </a:path>
            </a:pathLst>
          </a:custGeom>
          <a:solidFill>
            <a:srgbClr val="1B8694"/>
          </a:solidFill>
          <a:ln w="2454" cap="flat">
            <a:noFill/>
            <a:prstDash val="solid"/>
            <a:miter/>
          </a:ln>
        </p:spPr>
        <p:txBody>
          <a:bodyPr rtlCol="0" anchor="ctr"/>
          <a:lstStyle/>
          <a:p>
            <a:pPr defTabSz="609630"/>
            <a:endParaRPr lang="en-US" sz="1200" dirty="0">
              <a:solidFill>
                <a:prstClr val="black"/>
              </a:solidFill>
              <a:latin typeface="Calibri"/>
            </a:endParaRPr>
          </a:p>
        </p:txBody>
      </p:sp>
      <p:sp>
        <p:nvSpPr>
          <p:cNvPr id="30" name="Freeform: Shape 29">
            <a:extLst>
              <a:ext uri="{FF2B5EF4-FFF2-40B4-BE49-F238E27FC236}">
                <a16:creationId xmlns:a16="http://schemas.microsoft.com/office/drawing/2014/main" id="{2FA570F6-69F8-4560-BD47-62BECF8CF3E5}"/>
              </a:ext>
            </a:extLst>
          </p:cNvPr>
          <p:cNvSpPr/>
          <p:nvPr/>
        </p:nvSpPr>
        <p:spPr>
          <a:xfrm rot="2700000">
            <a:off x="6050171" y="3646844"/>
            <a:ext cx="794096" cy="392081"/>
          </a:xfrm>
          <a:custGeom>
            <a:avLst/>
            <a:gdLst>
              <a:gd name="connsiteX0" fmla="*/ 1191145 w 1191144"/>
              <a:gd name="connsiteY0" fmla="*/ 443536 h 588121"/>
              <a:gd name="connsiteX1" fmla="*/ 1046560 w 1191144"/>
              <a:gd name="connsiteY1" fmla="*/ 588121 h 588121"/>
              <a:gd name="connsiteX2" fmla="*/ 996449 w 1191144"/>
              <a:gd name="connsiteY2" fmla="*/ 538010 h 588121"/>
              <a:gd name="connsiteX3" fmla="*/ 766650 w 1191144"/>
              <a:gd name="connsiteY3" fmla="*/ 308212 h 588121"/>
              <a:gd name="connsiteX4" fmla="*/ 424505 w 1191144"/>
              <a:gd name="connsiteY4" fmla="*/ 308177 h 588121"/>
              <a:gd name="connsiteX5" fmla="*/ 424470 w 1191144"/>
              <a:gd name="connsiteY5" fmla="*/ 308212 h 588121"/>
              <a:gd name="connsiteX6" fmla="*/ 194696 w 1191144"/>
              <a:gd name="connsiteY6" fmla="*/ 537986 h 588121"/>
              <a:gd name="connsiteX7" fmla="*/ 144585 w 1191144"/>
              <a:gd name="connsiteY7" fmla="*/ 588097 h 588121"/>
              <a:gd name="connsiteX8" fmla="*/ 0 w 1191144"/>
              <a:gd name="connsiteY8" fmla="*/ 443512 h 588121"/>
              <a:gd name="connsiteX9" fmla="*/ 50111 w 1191144"/>
              <a:gd name="connsiteY9" fmla="*/ 393401 h 588121"/>
              <a:gd name="connsiteX10" fmla="*/ 335965 w 1191144"/>
              <a:gd name="connsiteY10" fmla="*/ 107522 h 588121"/>
              <a:gd name="connsiteX11" fmla="*/ 855155 w 1191144"/>
              <a:gd name="connsiteY11" fmla="*/ 107522 h 58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1144" h="588121">
                <a:moveTo>
                  <a:pt x="1191145" y="443536"/>
                </a:moveTo>
                <a:lnTo>
                  <a:pt x="1046560" y="588121"/>
                </a:lnTo>
                <a:lnTo>
                  <a:pt x="996449" y="538010"/>
                </a:lnTo>
                <a:lnTo>
                  <a:pt x="766650" y="308212"/>
                </a:lnTo>
                <a:cubicBezTo>
                  <a:pt x="672179" y="213721"/>
                  <a:pt x="518995" y="213706"/>
                  <a:pt x="424505" y="308177"/>
                </a:cubicBezTo>
                <a:cubicBezTo>
                  <a:pt x="424493" y="308189"/>
                  <a:pt x="424482" y="308200"/>
                  <a:pt x="424470" y="308212"/>
                </a:cubicBezTo>
                <a:lnTo>
                  <a:pt x="194696" y="537986"/>
                </a:lnTo>
                <a:lnTo>
                  <a:pt x="144585" y="588097"/>
                </a:lnTo>
                <a:lnTo>
                  <a:pt x="0" y="443512"/>
                </a:lnTo>
                <a:lnTo>
                  <a:pt x="50111" y="393401"/>
                </a:lnTo>
                <a:lnTo>
                  <a:pt x="335965" y="107522"/>
                </a:lnTo>
                <a:cubicBezTo>
                  <a:pt x="479339" y="-35841"/>
                  <a:pt x="711781" y="-35841"/>
                  <a:pt x="855155" y="107522"/>
                </a:cubicBezTo>
                <a:close/>
              </a:path>
            </a:pathLst>
          </a:custGeom>
          <a:solidFill>
            <a:srgbClr val="FFB235"/>
          </a:solidFill>
          <a:ln w="2454" cap="flat">
            <a:noFill/>
            <a:prstDash val="solid"/>
            <a:miter/>
          </a:ln>
        </p:spPr>
        <p:txBody>
          <a:bodyPr rtlCol="0" anchor="ctr"/>
          <a:lstStyle/>
          <a:p>
            <a:pPr defTabSz="609630"/>
            <a:endParaRPr lang="en-US" sz="1200" dirty="0">
              <a:solidFill>
                <a:prstClr val="black"/>
              </a:solidFill>
              <a:latin typeface="Calibri"/>
            </a:endParaRPr>
          </a:p>
        </p:txBody>
      </p:sp>
      <p:pic>
        <p:nvPicPr>
          <p:cNvPr id="10" name="Picture 10"/>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77664" y="2475172"/>
            <a:ext cx="683481" cy="683481"/>
          </a:xfrm>
          <a:prstGeom prst="rect">
            <a:avLst/>
          </a:prstGeom>
        </p:spPr>
      </p:pic>
      <p:sp>
        <p:nvSpPr>
          <p:cNvPr id="32" name="TextBox 31">
            <a:extLst>
              <a:ext uri="{FF2B5EF4-FFF2-40B4-BE49-F238E27FC236}">
                <a16:creationId xmlns:a16="http://schemas.microsoft.com/office/drawing/2014/main" id="{A350DC4D-0256-4155-A936-86F4FF8B552A}"/>
              </a:ext>
            </a:extLst>
          </p:cNvPr>
          <p:cNvSpPr txBox="1"/>
          <p:nvPr/>
        </p:nvSpPr>
        <p:spPr>
          <a:xfrm>
            <a:off x="2015948" y="400588"/>
            <a:ext cx="9325151" cy="584775"/>
          </a:xfrm>
          <a:prstGeom prst="rect">
            <a:avLst/>
          </a:prstGeom>
          <a:noFill/>
        </p:spPr>
        <p:txBody>
          <a:bodyPr wrap="square">
            <a:spAutoFit/>
          </a:bodyPr>
          <a:lstStyle/>
          <a:p>
            <a:pPr algn="ctr" defTabSz="304815"/>
            <a:r>
              <a:rPr lang="mn-MN" sz="3200" b="1" dirty="0">
                <a:solidFill>
                  <a:schemeClr val="bg1"/>
                </a:solidFill>
                <a:latin typeface="Times New Roman" panose="02020603050405020304" pitchFamily="18" charset="0"/>
                <a:cs typeface="Times New Roman" panose="02020603050405020304" pitchFamily="18" charset="0"/>
              </a:rPr>
              <a:t>Буудайн дундын болцтой нутагшсан сортууд</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0" name="Text Placeholder 3">
            <a:extLst>
              <a:ext uri="{FF2B5EF4-FFF2-40B4-BE49-F238E27FC236}">
                <a16:creationId xmlns:a16="http://schemas.microsoft.com/office/drawing/2014/main" id="{3752BC86-7331-48B8-9C41-FEA8BA4ED4F3}"/>
              </a:ext>
            </a:extLst>
          </p:cNvPr>
          <p:cNvSpPr txBox="1">
            <a:spLocks/>
          </p:cNvSpPr>
          <p:nvPr/>
        </p:nvSpPr>
        <p:spPr>
          <a:xfrm>
            <a:off x="9132237" y="1604146"/>
            <a:ext cx="2449065" cy="1819361"/>
          </a:xfrm>
          <a:prstGeom prst="rect">
            <a:avLst/>
          </a:prstGeom>
        </p:spPr>
        <p:txBody>
          <a:bodyPr vert="horz" lIns="45720" tIns="22860" rIns="45720" bIns="228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304815">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Гарал: </a:t>
            </a:r>
            <a:endParaRPr lang="mn-MN" sz="1600" b="1" dirty="0">
              <a:solidFill>
                <a:schemeClr val="bg1"/>
              </a:solidFill>
              <a:latin typeface="Times New Roman" panose="02020603050405020304" pitchFamily="18" charset="0"/>
              <a:cs typeface="Times New Roman" panose="02020603050405020304" pitchFamily="18" charset="0"/>
            </a:endParaRPr>
          </a:p>
          <a:p>
            <a:pPr marL="0" indent="0" defTabSz="304815">
              <a:spcBef>
                <a:spcPts val="180"/>
              </a:spcBef>
              <a:buNone/>
            </a:pPr>
            <a:r>
              <a:rPr lang="mn-MN" sz="1600" b="1" dirty="0">
                <a:solidFill>
                  <a:schemeClr val="bg1"/>
                </a:solidFill>
                <a:latin typeface="Times New Roman" panose="02020603050405020304" pitchFamily="18" charset="0"/>
                <a:cs typeface="Times New Roman" panose="02020603050405020304" pitchFamily="18" charset="0"/>
              </a:rPr>
              <a:t>Грекум-114 х </a:t>
            </a:r>
            <a:r>
              <a:rPr lang="en-US" sz="1600" b="1" dirty="0">
                <a:solidFill>
                  <a:schemeClr val="bg1"/>
                </a:solidFill>
                <a:latin typeface="Times New Roman" panose="02020603050405020304" pitchFamily="18" charset="0"/>
                <a:cs typeface="Times New Roman" panose="02020603050405020304" pitchFamily="18" charset="0"/>
              </a:rPr>
              <a:t>Бурятская-34</a:t>
            </a:r>
            <a:endParaRPr lang="en-US" sz="1600" b="1" dirty="0">
              <a:solidFill>
                <a:schemeClr val="bg1"/>
              </a:solidFill>
              <a:latin typeface="Times New Roman" panose="02020603050405020304" pitchFamily="18" charset="0"/>
              <a:ea typeface="Calibri"/>
              <a:cs typeface="Times New Roman" panose="02020603050405020304" pitchFamily="18" charset="0"/>
            </a:endParaRPr>
          </a:p>
          <a:p>
            <a:pPr marL="0" indent="0" defTabSz="304815">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Дундаж ургац: </a:t>
            </a:r>
            <a:endParaRPr lang="mn-MN" sz="1600" b="1" dirty="0">
              <a:solidFill>
                <a:schemeClr val="bg1"/>
              </a:solidFill>
              <a:latin typeface="Times New Roman" panose="02020603050405020304" pitchFamily="18" charset="0"/>
              <a:cs typeface="Times New Roman" panose="02020603050405020304" pitchFamily="18" charset="0"/>
            </a:endParaRPr>
          </a:p>
          <a:p>
            <a:pPr marL="0" indent="0" defTabSz="304815">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2</a:t>
            </a:r>
            <a:r>
              <a:rPr lang="mn-MN" sz="1600" b="1" dirty="0">
                <a:solidFill>
                  <a:schemeClr val="bg1"/>
                </a:solidFill>
                <a:latin typeface="Times New Roman" panose="02020603050405020304" pitchFamily="18" charset="0"/>
                <a:cs typeface="Times New Roman" panose="02020603050405020304" pitchFamily="18" charset="0"/>
              </a:rPr>
              <a:t>3.0</a:t>
            </a:r>
            <a:r>
              <a:rPr lang="en-US" sz="1600" b="1" dirty="0">
                <a:solidFill>
                  <a:schemeClr val="bg1"/>
                </a:solidFill>
                <a:latin typeface="Times New Roman" panose="02020603050405020304" pitchFamily="18" charset="0"/>
                <a:cs typeface="Times New Roman" panose="02020603050405020304" pitchFamily="18" charset="0"/>
              </a:rPr>
              <a:t> ц/га</a:t>
            </a:r>
            <a:endParaRPr lang="en-US" sz="1600" b="1" dirty="0">
              <a:solidFill>
                <a:schemeClr val="bg1"/>
              </a:solidFill>
              <a:latin typeface="Times New Roman" panose="02020603050405020304" pitchFamily="18" charset="0"/>
              <a:ea typeface="Calibri"/>
              <a:cs typeface="Times New Roman" panose="02020603050405020304" pitchFamily="18" charset="0"/>
            </a:endParaRPr>
          </a:p>
          <a:p>
            <a:pPr marL="0" indent="0" defTabSz="304815">
              <a:spcBef>
                <a:spcPts val="180"/>
              </a:spcBef>
              <a:buNone/>
            </a:pPr>
            <a:r>
              <a:rPr lang="mn-MN" sz="1600" b="1" dirty="0">
                <a:solidFill>
                  <a:schemeClr val="bg1"/>
                </a:solidFill>
                <a:latin typeface="Times New Roman" panose="02020603050405020304" pitchFamily="18" charset="0"/>
                <a:cs typeface="Times New Roman" panose="02020603050405020304" pitchFamily="18" charset="0"/>
              </a:rPr>
              <a:t>Онцлог шинж: у</a:t>
            </a:r>
            <a:r>
              <a:rPr lang="en-US" sz="1600" b="1" dirty="0">
                <a:solidFill>
                  <a:schemeClr val="bg1"/>
                </a:solidFill>
                <a:latin typeface="Times New Roman" panose="02020603050405020304" pitchFamily="18" charset="0"/>
                <a:cs typeface="Times New Roman" panose="02020603050405020304" pitchFamily="18" charset="0"/>
              </a:rPr>
              <a:t>ргацын чадавхи ихтэй, г</a:t>
            </a:r>
            <a:r>
              <a:rPr lang="mn-MN" sz="1600" b="1" dirty="0">
                <a:solidFill>
                  <a:schemeClr val="bg1"/>
                </a:solidFill>
                <a:latin typeface="Times New Roman" panose="02020603050405020304" pitchFamily="18" charset="0"/>
                <a:cs typeface="Times New Roman" panose="02020603050405020304" pitchFamily="18" charset="0"/>
              </a:rPr>
              <a:t>анд тэсвэртэй, 2005 нутагшсан</a:t>
            </a:r>
          </a:p>
        </p:txBody>
      </p:sp>
      <p:sp>
        <p:nvSpPr>
          <p:cNvPr id="43" name="Rectangle 42">
            <a:extLst>
              <a:ext uri="{FF2B5EF4-FFF2-40B4-BE49-F238E27FC236}">
                <a16:creationId xmlns:a16="http://schemas.microsoft.com/office/drawing/2014/main" id="{1A98466A-EEE3-4B41-8ABD-DA38775C14E1}"/>
              </a:ext>
            </a:extLst>
          </p:cNvPr>
          <p:cNvSpPr/>
          <p:nvPr/>
        </p:nvSpPr>
        <p:spPr>
          <a:xfrm>
            <a:off x="3989747" y="1414318"/>
            <a:ext cx="1298817" cy="379656"/>
          </a:xfrm>
          <a:prstGeom prst="rect">
            <a:avLst/>
          </a:prstGeom>
        </p:spPr>
        <p:txBody>
          <a:bodyPr wrap="none">
            <a:spAutoFit/>
          </a:bodyPr>
          <a:lstStyle/>
          <a:p>
            <a:pPr defTabSz="609630">
              <a:spcBef>
                <a:spcPts val="180"/>
              </a:spcBef>
            </a:pPr>
            <a:r>
              <a:rPr lang="mn-MN" sz="1867" b="1" dirty="0">
                <a:solidFill>
                  <a:schemeClr val="bg1"/>
                </a:solidFill>
                <a:latin typeface="Times New Roman" panose="02020603050405020304" pitchFamily="18" charset="0"/>
                <a:cs typeface="Times New Roman" panose="02020603050405020304" pitchFamily="18" charset="0"/>
              </a:rPr>
              <a:t>Дархан-34</a:t>
            </a:r>
          </a:p>
        </p:txBody>
      </p:sp>
      <p:sp>
        <p:nvSpPr>
          <p:cNvPr id="44" name="Rectangle 43">
            <a:extLst>
              <a:ext uri="{FF2B5EF4-FFF2-40B4-BE49-F238E27FC236}">
                <a16:creationId xmlns:a16="http://schemas.microsoft.com/office/drawing/2014/main" id="{199CA2A2-4AA1-4A19-A90A-362C738243BB}"/>
              </a:ext>
            </a:extLst>
          </p:cNvPr>
          <p:cNvSpPr/>
          <p:nvPr/>
        </p:nvSpPr>
        <p:spPr>
          <a:xfrm>
            <a:off x="3802063" y="4327204"/>
            <a:ext cx="1419043" cy="379656"/>
          </a:xfrm>
          <a:prstGeom prst="rect">
            <a:avLst/>
          </a:prstGeom>
        </p:spPr>
        <p:txBody>
          <a:bodyPr wrap="none">
            <a:spAutoFit/>
          </a:bodyPr>
          <a:lstStyle/>
          <a:p>
            <a:pPr defTabSz="609630">
              <a:spcBef>
                <a:spcPts val="180"/>
              </a:spcBef>
              <a:defRPr/>
            </a:pPr>
            <a:r>
              <a:rPr lang="mn-MN" sz="1867" b="1" dirty="0">
                <a:solidFill>
                  <a:schemeClr val="bg1"/>
                </a:solidFill>
                <a:latin typeface="Times New Roman" panose="02020603050405020304" pitchFamily="18" charset="0"/>
                <a:cs typeface="Times New Roman" panose="02020603050405020304" pitchFamily="18" charset="0"/>
              </a:rPr>
              <a:t>Дархан-193</a:t>
            </a:r>
          </a:p>
        </p:txBody>
      </p:sp>
      <p:sp>
        <p:nvSpPr>
          <p:cNvPr id="45" name="Rectangle 44">
            <a:extLst>
              <a:ext uri="{FF2B5EF4-FFF2-40B4-BE49-F238E27FC236}">
                <a16:creationId xmlns:a16="http://schemas.microsoft.com/office/drawing/2014/main" id="{DD63D67B-C061-41BE-95CE-A1ED0AFDB39F}"/>
              </a:ext>
            </a:extLst>
          </p:cNvPr>
          <p:cNvSpPr/>
          <p:nvPr/>
        </p:nvSpPr>
        <p:spPr>
          <a:xfrm>
            <a:off x="6903438" y="1414318"/>
            <a:ext cx="1298817" cy="379656"/>
          </a:xfrm>
          <a:prstGeom prst="rect">
            <a:avLst/>
          </a:prstGeom>
        </p:spPr>
        <p:txBody>
          <a:bodyPr wrap="none">
            <a:spAutoFit/>
          </a:bodyPr>
          <a:lstStyle/>
          <a:p>
            <a:pPr defTabSz="609630">
              <a:spcBef>
                <a:spcPts val="180"/>
              </a:spcBef>
              <a:defRPr/>
            </a:pPr>
            <a:r>
              <a:rPr lang="mn-MN" sz="1867" b="1" dirty="0">
                <a:solidFill>
                  <a:schemeClr val="bg1"/>
                </a:solidFill>
                <a:latin typeface="Times New Roman" panose="02020603050405020304" pitchFamily="18" charset="0"/>
                <a:cs typeface="Times New Roman" panose="02020603050405020304" pitchFamily="18" charset="0"/>
              </a:rPr>
              <a:t>Дархан-74</a:t>
            </a:r>
          </a:p>
        </p:txBody>
      </p:sp>
      <p:sp>
        <p:nvSpPr>
          <p:cNvPr id="46" name="Rectangle 45">
            <a:extLst>
              <a:ext uri="{FF2B5EF4-FFF2-40B4-BE49-F238E27FC236}">
                <a16:creationId xmlns:a16="http://schemas.microsoft.com/office/drawing/2014/main" id="{46FBF09A-9D1A-4C58-AE51-2787429EE0AC}"/>
              </a:ext>
            </a:extLst>
          </p:cNvPr>
          <p:cNvSpPr/>
          <p:nvPr/>
        </p:nvSpPr>
        <p:spPr>
          <a:xfrm>
            <a:off x="7293744" y="4301457"/>
            <a:ext cx="896399" cy="379656"/>
          </a:xfrm>
          <a:prstGeom prst="rect">
            <a:avLst/>
          </a:prstGeom>
        </p:spPr>
        <p:txBody>
          <a:bodyPr wrap="none">
            <a:spAutoFit/>
          </a:bodyPr>
          <a:lstStyle/>
          <a:p>
            <a:pPr defTabSz="609630">
              <a:spcBef>
                <a:spcPts val="180"/>
              </a:spcBef>
              <a:defRPr/>
            </a:pPr>
            <a:r>
              <a:rPr lang="mn-MN" sz="1867" b="1" dirty="0">
                <a:solidFill>
                  <a:schemeClr val="bg1"/>
                </a:solidFill>
                <a:latin typeface="Times New Roman" panose="02020603050405020304" pitchFamily="18" charset="0"/>
                <a:cs typeface="Times New Roman" panose="02020603050405020304" pitchFamily="18" charset="0"/>
              </a:rPr>
              <a:t>Арвин</a:t>
            </a:r>
          </a:p>
        </p:txBody>
      </p:sp>
      <p:pic>
        <p:nvPicPr>
          <p:cNvPr id="47" name="Picture 2" descr="Wheat Clipart Images - Free Download on Freepik">
            <a:extLst>
              <a:ext uri="{FF2B5EF4-FFF2-40B4-BE49-F238E27FC236}">
                <a16:creationId xmlns:a16="http://schemas.microsoft.com/office/drawing/2014/main" id="{F5F5FB1C-7CF2-48F6-A9FD-A3EBBAAD08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638800" y="3758248"/>
            <a:ext cx="892022" cy="89202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3AA194E3-8A73-4905-AC91-EEDDFD0AC92F}"/>
              </a:ext>
            </a:extLst>
          </p:cNvPr>
          <p:cNvPicPr>
            <a:picLocks noChangeAspect="1" noChangeArrowheads="1"/>
          </p:cNvPicPr>
          <p:nvPr/>
        </p:nvPicPr>
        <p:blipFill>
          <a:blip r:embed="rId5" cstate="print"/>
          <a:srcRect/>
          <a:stretch>
            <a:fillRect/>
          </a:stretch>
        </p:blipFill>
        <p:spPr bwMode="auto">
          <a:xfrm>
            <a:off x="3458860" y="1948363"/>
            <a:ext cx="2086619" cy="16607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9" name="Rectangle 4">
            <a:extLst>
              <a:ext uri="{FF2B5EF4-FFF2-40B4-BE49-F238E27FC236}">
                <a16:creationId xmlns:a16="http://schemas.microsoft.com/office/drawing/2014/main" id="{F1408681-7D95-41D5-9F54-7081C38A8BC7}"/>
              </a:ext>
            </a:extLst>
          </p:cNvPr>
          <p:cNvSpPr txBox="1">
            <a:spLocks noChangeArrowheads="1"/>
          </p:cNvSpPr>
          <p:nvPr/>
        </p:nvSpPr>
        <p:spPr>
          <a:xfrm>
            <a:off x="687919" y="1505090"/>
            <a:ext cx="2656061" cy="175399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Гарал: </a:t>
            </a:r>
            <a:endParaRPr lang="mn-MN" sz="1600" b="1" dirty="0">
              <a:solidFill>
                <a:schemeClr val="bg1"/>
              </a:solidFill>
              <a:latin typeface="Times New Roman" panose="02020603050405020304" pitchFamily="18" charset="0"/>
              <a:cs typeface="Times New Roman" panose="02020603050405020304" pitchFamily="18" charset="0"/>
            </a:endParaRPr>
          </a:p>
          <a:p>
            <a:pPr marL="0" indent="0" defTabSz="609630">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Бурятская-34 х Мироновская яровая </a:t>
            </a:r>
            <a:endParaRPr lang="en-US" sz="1600" b="1" dirty="0">
              <a:solidFill>
                <a:schemeClr val="bg1"/>
              </a:solidFill>
              <a:latin typeface="Times New Roman" panose="02020603050405020304" pitchFamily="18" charset="0"/>
              <a:ea typeface="Calibri"/>
              <a:cs typeface="Times New Roman" panose="02020603050405020304" pitchFamily="18" charset="0"/>
            </a:endParaRPr>
          </a:p>
          <a:p>
            <a:pPr marL="42865" indent="-42865" defTabSz="609630">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Дундаж ургац: </a:t>
            </a:r>
            <a:endParaRPr lang="mn-MN" sz="1600" b="1" dirty="0">
              <a:solidFill>
                <a:schemeClr val="bg1"/>
              </a:solidFill>
              <a:latin typeface="Times New Roman" panose="02020603050405020304" pitchFamily="18" charset="0"/>
              <a:cs typeface="Times New Roman" panose="02020603050405020304" pitchFamily="18" charset="0"/>
            </a:endParaRPr>
          </a:p>
          <a:p>
            <a:pPr marL="42865" indent="-42865" defTabSz="609630">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22.6 ц/га</a:t>
            </a:r>
            <a:endParaRPr lang="en-US" sz="1600" b="1" dirty="0">
              <a:solidFill>
                <a:schemeClr val="bg1"/>
              </a:solidFill>
              <a:latin typeface="Times New Roman" panose="02020603050405020304" pitchFamily="18" charset="0"/>
              <a:ea typeface="Calibri"/>
              <a:cs typeface="Times New Roman" panose="02020603050405020304" pitchFamily="18" charset="0"/>
            </a:endParaRPr>
          </a:p>
          <a:p>
            <a:pPr marL="0" indent="0" defTabSz="609630">
              <a:spcBef>
                <a:spcPts val="180"/>
              </a:spcBef>
              <a:buNone/>
            </a:pPr>
            <a:r>
              <a:rPr lang="mn-MN" sz="1600" b="1" dirty="0">
                <a:solidFill>
                  <a:schemeClr val="bg1"/>
                </a:solidFill>
                <a:latin typeface="Times New Roman" panose="02020603050405020304" pitchFamily="18" charset="0"/>
                <a:cs typeface="Times New Roman" panose="02020603050405020304" pitchFamily="18" charset="0"/>
              </a:rPr>
              <a:t>Онцлог шинж: у</a:t>
            </a:r>
            <a:r>
              <a:rPr lang="en-US" sz="1600" b="1" dirty="0">
                <a:solidFill>
                  <a:schemeClr val="bg1"/>
                </a:solidFill>
                <a:latin typeface="Times New Roman" panose="02020603050405020304" pitchFamily="18" charset="0"/>
                <a:cs typeface="Times New Roman" panose="02020603050405020304" pitchFamily="18" charset="0"/>
              </a:rPr>
              <a:t>ргацын чадавхи ихтэй, усалгаа, бордоо</a:t>
            </a:r>
            <a:r>
              <a:rPr lang="mn-MN" sz="1600" b="1" dirty="0">
                <a:solidFill>
                  <a:schemeClr val="bg1"/>
                </a:solidFill>
                <a:latin typeface="Times New Roman" panose="02020603050405020304" pitchFamily="18" charset="0"/>
                <a:cs typeface="Times New Roman" panose="02020603050405020304" pitchFamily="18" charset="0"/>
              </a:rPr>
              <a:t>нд мэдрэмжтэй, 2000 нутагшсан</a:t>
            </a:r>
          </a:p>
        </p:txBody>
      </p:sp>
      <p:pic>
        <p:nvPicPr>
          <p:cNvPr id="31" name="Picture 3">
            <a:extLst>
              <a:ext uri="{FF2B5EF4-FFF2-40B4-BE49-F238E27FC236}">
                <a16:creationId xmlns:a16="http://schemas.microsoft.com/office/drawing/2014/main" id="{077C609B-B03C-4114-8649-BE0994E25F9C}"/>
              </a:ext>
            </a:extLst>
          </p:cNvPr>
          <p:cNvPicPr>
            <a:picLocks noChangeAspect="1" noChangeArrowheads="1"/>
          </p:cNvPicPr>
          <p:nvPr/>
        </p:nvPicPr>
        <p:blipFill>
          <a:blip r:embed="rId6" cstate="print"/>
          <a:stretch>
            <a:fillRect/>
          </a:stretch>
        </p:blipFill>
        <p:spPr>
          <a:xfrm flipH="1">
            <a:off x="6662888" y="1973815"/>
            <a:ext cx="2086617" cy="16352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9" name="Picture 38">
            <a:extLst>
              <a:ext uri="{FF2B5EF4-FFF2-40B4-BE49-F238E27FC236}">
                <a16:creationId xmlns:a16="http://schemas.microsoft.com/office/drawing/2014/main" id="{A7F28CE6-36C3-446A-B0EE-F64FB411F45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662888" y="4779109"/>
            <a:ext cx="2143577" cy="15198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8" name="TextBox 47">
            <a:extLst>
              <a:ext uri="{FF2B5EF4-FFF2-40B4-BE49-F238E27FC236}">
                <a16:creationId xmlns:a16="http://schemas.microsoft.com/office/drawing/2014/main" id="{1DB0F356-A303-49A6-8E43-508F67F0E6A9}"/>
              </a:ext>
            </a:extLst>
          </p:cNvPr>
          <p:cNvSpPr txBox="1"/>
          <p:nvPr/>
        </p:nvSpPr>
        <p:spPr>
          <a:xfrm>
            <a:off x="9178932" y="4262262"/>
            <a:ext cx="2446590" cy="2410916"/>
          </a:xfrm>
          <a:prstGeom prst="rect">
            <a:avLst/>
          </a:prstGeom>
          <a:noFill/>
        </p:spPr>
        <p:txBody>
          <a:bodyPr wrap="square">
            <a:spAutoFit/>
          </a:bodyPr>
          <a:lstStyle/>
          <a:p>
            <a:pPr defTabSz="304815">
              <a:spcBef>
                <a:spcPts val="180"/>
              </a:spcBef>
            </a:pPr>
            <a:r>
              <a:rPr lang="en-US" sz="1600" b="1" dirty="0">
                <a:solidFill>
                  <a:schemeClr val="bg1"/>
                </a:solidFill>
                <a:latin typeface="Times New Roman" panose="02020603050405020304" pitchFamily="18" charset="0"/>
                <a:cs typeface="Times New Roman" panose="02020603050405020304" pitchFamily="18" charset="0"/>
              </a:rPr>
              <a:t>Гарал: </a:t>
            </a:r>
            <a:endParaRPr lang="mn-MN" sz="1600" b="1" dirty="0">
              <a:solidFill>
                <a:schemeClr val="bg1"/>
              </a:solidFill>
              <a:latin typeface="Times New Roman" panose="02020603050405020304" pitchFamily="18" charset="0"/>
              <a:cs typeface="Times New Roman" panose="02020603050405020304" pitchFamily="18" charset="0"/>
            </a:endParaRPr>
          </a:p>
          <a:p>
            <a:pPr defTabSz="304815">
              <a:spcBef>
                <a:spcPts val="180"/>
              </a:spcBef>
            </a:pPr>
            <a:r>
              <a:rPr lang="mn-MN" sz="1600" b="1" dirty="0">
                <a:solidFill>
                  <a:schemeClr val="bg1"/>
                </a:solidFill>
                <a:latin typeface="Times New Roman" panose="02020603050405020304" pitchFamily="18" charset="0"/>
                <a:cs typeface="Times New Roman" panose="02020603050405020304" pitchFamily="18" charset="0"/>
              </a:rPr>
              <a:t>Грекум-114 х </a:t>
            </a:r>
            <a:r>
              <a:rPr lang="en-US" sz="1600" b="1" dirty="0">
                <a:solidFill>
                  <a:schemeClr val="bg1"/>
                </a:solidFill>
                <a:latin typeface="Times New Roman" panose="02020603050405020304" pitchFamily="18" charset="0"/>
                <a:cs typeface="Times New Roman" panose="02020603050405020304" pitchFamily="18" charset="0"/>
              </a:rPr>
              <a:t>Бурятская-34</a:t>
            </a:r>
            <a:endParaRPr lang="en-US" sz="1600" b="1" dirty="0">
              <a:solidFill>
                <a:schemeClr val="bg1"/>
              </a:solidFill>
              <a:latin typeface="Times New Roman" panose="02020603050405020304" pitchFamily="18" charset="0"/>
              <a:ea typeface="Calibri"/>
              <a:cs typeface="Times New Roman" panose="02020603050405020304" pitchFamily="18" charset="0"/>
            </a:endParaRPr>
          </a:p>
          <a:p>
            <a:pPr marL="42865" indent="-42865" defTabSz="304815">
              <a:spcBef>
                <a:spcPts val="180"/>
              </a:spcBef>
            </a:pPr>
            <a:r>
              <a:rPr lang="en-US" sz="1600" b="1" dirty="0">
                <a:solidFill>
                  <a:schemeClr val="bg1"/>
                </a:solidFill>
                <a:latin typeface="Times New Roman" panose="02020603050405020304" pitchFamily="18" charset="0"/>
                <a:cs typeface="Times New Roman" panose="02020603050405020304" pitchFamily="18" charset="0"/>
              </a:rPr>
              <a:t>Дундаж ургац: </a:t>
            </a:r>
            <a:endParaRPr lang="mn-MN" sz="1600" b="1" dirty="0">
              <a:solidFill>
                <a:schemeClr val="bg1"/>
              </a:solidFill>
              <a:latin typeface="Times New Roman" panose="02020603050405020304" pitchFamily="18" charset="0"/>
              <a:cs typeface="Times New Roman" panose="02020603050405020304" pitchFamily="18" charset="0"/>
            </a:endParaRPr>
          </a:p>
          <a:p>
            <a:pPr marL="42865" indent="-42865" defTabSz="304815">
              <a:spcBef>
                <a:spcPts val="180"/>
              </a:spcBef>
            </a:pPr>
            <a:r>
              <a:rPr lang="en-US" sz="1600" b="1" dirty="0">
                <a:solidFill>
                  <a:schemeClr val="bg1"/>
                </a:solidFill>
                <a:latin typeface="Times New Roman" panose="02020603050405020304" pitchFamily="18" charset="0"/>
                <a:cs typeface="Times New Roman" panose="02020603050405020304" pitchFamily="18" charset="0"/>
              </a:rPr>
              <a:t>22.</a:t>
            </a:r>
            <a:r>
              <a:rPr lang="mn-MN" sz="1600" b="1" dirty="0">
                <a:solidFill>
                  <a:schemeClr val="bg1"/>
                </a:solidFill>
                <a:latin typeface="Times New Roman" panose="02020603050405020304" pitchFamily="18" charset="0"/>
                <a:cs typeface="Times New Roman" panose="02020603050405020304" pitchFamily="18" charset="0"/>
              </a:rPr>
              <a:t>8</a:t>
            </a:r>
            <a:r>
              <a:rPr lang="en-US" sz="1600" b="1" dirty="0">
                <a:solidFill>
                  <a:schemeClr val="bg1"/>
                </a:solidFill>
                <a:latin typeface="Times New Roman" panose="02020603050405020304" pitchFamily="18" charset="0"/>
                <a:cs typeface="Times New Roman" panose="02020603050405020304" pitchFamily="18" charset="0"/>
              </a:rPr>
              <a:t> ц/га</a:t>
            </a:r>
            <a:endParaRPr lang="en-US" sz="1600" b="1" dirty="0">
              <a:solidFill>
                <a:schemeClr val="bg1"/>
              </a:solidFill>
              <a:latin typeface="Times New Roman" panose="02020603050405020304" pitchFamily="18" charset="0"/>
              <a:ea typeface="Calibri"/>
              <a:cs typeface="Times New Roman" panose="02020603050405020304" pitchFamily="18" charset="0"/>
            </a:endParaRPr>
          </a:p>
          <a:p>
            <a:pPr defTabSz="304815">
              <a:spcBef>
                <a:spcPts val="180"/>
              </a:spcBef>
            </a:pPr>
            <a:r>
              <a:rPr lang="mn-MN" sz="1600" b="1" dirty="0">
                <a:solidFill>
                  <a:schemeClr val="bg1"/>
                </a:solidFill>
                <a:latin typeface="Times New Roman" panose="02020603050405020304" pitchFamily="18" charset="0"/>
                <a:cs typeface="Times New Roman" panose="02020603050405020304" pitchFamily="18" charset="0"/>
              </a:rPr>
              <a:t>Онцлог шинж: тогтвортой арвин у</a:t>
            </a:r>
            <a:r>
              <a:rPr lang="en-US" sz="1600" b="1" dirty="0">
                <a:solidFill>
                  <a:schemeClr val="bg1"/>
                </a:solidFill>
                <a:latin typeface="Times New Roman" panose="02020603050405020304" pitchFamily="18" charset="0"/>
                <a:cs typeface="Times New Roman" panose="02020603050405020304" pitchFamily="18" charset="0"/>
              </a:rPr>
              <a:t>ргац</a:t>
            </a:r>
            <a:r>
              <a:rPr lang="mn-MN" sz="1600" b="1" dirty="0">
                <a:solidFill>
                  <a:schemeClr val="bg1"/>
                </a:solidFill>
                <a:latin typeface="Times New Roman" panose="02020603050405020304" pitchFamily="18" charset="0"/>
                <a:cs typeface="Times New Roman" panose="02020603050405020304" pitchFamily="18" charset="0"/>
              </a:rPr>
              <a:t>тай, чанар сайтай, 2013 нутагшсан</a:t>
            </a:r>
          </a:p>
        </p:txBody>
      </p:sp>
      <p:pic>
        <p:nvPicPr>
          <p:cNvPr id="49" name="Picture 48">
            <a:extLst>
              <a:ext uri="{FF2B5EF4-FFF2-40B4-BE49-F238E27FC236}">
                <a16:creationId xmlns:a16="http://schemas.microsoft.com/office/drawing/2014/main" id="{6C1001BB-1C06-4E5C-8D02-2CEFA73309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57113" y="4777772"/>
            <a:ext cx="2086619" cy="15980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0" name="Rectangle 4">
            <a:extLst>
              <a:ext uri="{FF2B5EF4-FFF2-40B4-BE49-F238E27FC236}">
                <a16:creationId xmlns:a16="http://schemas.microsoft.com/office/drawing/2014/main" id="{97CB80B4-0F35-4643-8E63-EB313B6EC145}"/>
              </a:ext>
            </a:extLst>
          </p:cNvPr>
          <p:cNvSpPr txBox="1">
            <a:spLocks noChangeArrowheads="1"/>
          </p:cNvSpPr>
          <p:nvPr/>
        </p:nvSpPr>
        <p:spPr>
          <a:xfrm>
            <a:off x="719798" y="4301457"/>
            <a:ext cx="2637276" cy="1598073"/>
          </a:xfrm>
          <a:prstGeom prst="rect">
            <a:avLst/>
          </a:prstGeom>
        </p:spPr>
        <p:txBody>
          <a:bodyPr vert="horz" lIns="60960" tIns="30480" rIns="60960" bIns="30480" rtlCol="0">
            <a:noAutofit/>
          </a:bodyPr>
          <a:lst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457212">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Гарал: </a:t>
            </a:r>
            <a:r>
              <a:rPr lang="mn-MN" sz="1600" b="1" dirty="0">
                <a:solidFill>
                  <a:schemeClr val="bg1"/>
                </a:solidFill>
                <a:latin typeface="Times New Roman" panose="02020603050405020304" pitchFamily="18" charset="0"/>
                <a:cs typeface="Times New Roman" panose="02020603050405020304" pitchFamily="18" charset="0"/>
              </a:rPr>
              <a:t>Дархан-74 х Дархан-77</a:t>
            </a:r>
            <a:endParaRPr lang="en-US" sz="1600" b="1" dirty="0">
              <a:solidFill>
                <a:schemeClr val="bg1"/>
              </a:solidFill>
              <a:latin typeface="Times New Roman" panose="02020603050405020304" pitchFamily="18" charset="0"/>
              <a:ea typeface="Calibri"/>
              <a:cs typeface="Times New Roman" panose="02020603050405020304" pitchFamily="18" charset="0"/>
            </a:endParaRPr>
          </a:p>
          <a:p>
            <a:pPr marL="42865" indent="-42865" defTabSz="457212">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Дундаж ургац: </a:t>
            </a:r>
            <a:endParaRPr lang="mn-MN" sz="1600" b="1" dirty="0">
              <a:solidFill>
                <a:schemeClr val="bg1"/>
              </a:solidFill>
              <a:latin typeface="Times New Roman" panose="02020603050405020304" pitchFamily="18" charset="0"/>
              <a:cs typeface="Times New Roman" panose="02020603050405020304" pitchFamily="18" charset="0"/>
            </a:endParaRPr>
          </a:p>
          <a:p>
            <a:pPr marL="42865" indent="-42865" defTabSz="457212">
              <a:spcBef>
                <a:spcPts val="180"/>
              </a:spcBef>
              <a:buNone/>
            </a:pPr>
            <a:r>
              <a:rPr lang="en-US" sz="1600" b="1" dirty="0">
                <a:solidFill>
                  <a:schemeClr val="bg1"/>
                </a:solidFill>
                <a:latin typeface="Times New Roman" panose="02020603050405020304" pitchFamily="18" charset="0"/>
                <a:cs typeface="Times New Roman" panose="02020603050405020304" pitchFamily="18" charset="0"/>
              </a:rPr>
              <a:t>2</a:t>
            </a:r>
            <a:r>
              <a:rPr lang="mn-MN" sz="1600" b="1" dirty="0">
                <a:solidFill>
                  <a:schemeClr val="bg1"/>
                </a:solidFill>
                <a:latin typeface="Times New Roman" panose="02020603050405020304" pitchFamily="18" charset="0"/>
                <a:cs typeface="Times New Roman" panose="02020603050405020304" pitchFamily="18" charset="0"/>
              </a:rPr>
              <a:t>4.6</a:t>
            </a:r>
            <a:r>
              <a:rPr lang="en-US" sz="1600" b="1" dirty="0">
                <a:solidFill>
                  <a:schemeClr val="bg1"/>
                </a:solidFill>
                <a:latin typeface="Times New Roman" panose="02020603050405020304" pitchFamily="18" charset="0"/>
                <a:cs typeface="Times New Roman" panose="02020603050405020304" pitchFamily="18" charset="0"/>
              </a:rPr>
              <a:t> ц/га</a:t>
            </a:r>
            <a:endParaRPr lang="en-US" sz="1600" b="1" dirty="0">
              <a:solidFill>
                <a:schemeClr val="bg1"/>
              </a:solidFill>
              <a:latin typeface="Times New Roman" panose="02020603050405020304" pitchFamily="18" charset="0"/>
              <a:ea typeface="Calibri"/>
              <a:cs typeface="Times New Roman" panose="02020603050405020304" pitchFamily="18" charset="0"/>
            </a:endParaRPr>
          </a:p>
          <a:p>
            <a:pPr marL="0" indent="0" defTabSz="457212">
              <a:spcBef>
                <a:spcPts val="180"/>
              </a:spcBef>
              <a:buNone/>
            </a:pPr>
            <a:r>
              <a:rPr lang="mn-MN" sz="1600" b="1" dirty="0">
                <a:solidFill>
                  <a:schemeClr val="bg1"/>
                </a:solidFill>
                <a:latin typeface="Times New Roman" panose="02020603050405020304" pitchFamily="18" charset="0"/>
                <a:cs typeface="Times New Roman" panose="02020603050405020304" pitchFamily="18" charset="0"/>
              </a:rPr>
              <a:t>Онцлог шинж: у</a:t>
            </a:r>
            <a:r>
              <a:rPr lang="en-US" sz="1600" b="1" dirty="0">
                <a:solidFill>
                  <a:schemeClr val="bg1"/>
                </a:solidFill>
                <a:latin typeface="Times New Roman" panose="02020603050405020304" pitchFamily="18" charset="0"/>
                <a:cs typeface="Times New Roman" panose="02020603050405020304" pitchFamily="18" charset="0"/>
              </a:rPr>
              <a:t>ргацын чадавхи ихтэй, з</a:t>
            </a:r>
            <a:r>
              <a:rPr lang="mn-MN" sz="1600" b="1" dirty="0">
                <a:solidFill>
                  <a:schemeClr val="bg1"/>
                </a:solidFill>
                <a:latin typeface="Times New Roman" panose="02020603050405020304" pitchFamily="18" charset="0"/>
                <a:cs typeface="Times New Roman" panose="02020603050405020304" pitchFamily="18" charset="0"/>
              </a:rPr>
              <a:t>онхилох өвчинд тэсвэртэй, 2020 ирээдүйтэй</a:t>
            </a:r>
          </a:p>
        </p:txBody>
      </p:sp>
    </p:spTree>
    <p:extLst>
      <p:ext uri="{BB962C8B-B14F-4D97-AF65-F5344CB8AC3E}">
        <p14:creationId xmlns:p14="http://schemas.microsoft.com/office/powerpoint/2010/main" val="3483982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773763F-4BE4-4963-924B-6F7D95DDCF8A}"/>
              </a:ext>
            </a:extLst>
          </p:cNvPr>
          <p:cNvSpPr txBox="1"/>
          <p:nvPr/>
        </p:nvSpPr>
        <p:spPr>
          <a:xfrm>
            <a:off x="0" y="397591"/>
            <a:ext cx="8039100" cy="523220"/>
          </a:xfrm>
          <a:prstGeom prst="rect">
            <a:avLst/>
          </a:prstGeom>
          <a:noFill/>
        </p:spPr>
        <p:txBody>
          <a:bodyPr wrap="square">
            <a:spAutoFit/>
          </a:body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mn-MN"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Буудайн оройн болцтой нутагшсан сортууд</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40" name="Picture 39" descr="D:\Batbold\Picture\IMAG0389.JPG">
            <a:extLst>
              <a:ext uri="{FF2B5EF4-FFF2-40B4-BE49-F238E27FC236}">
                <a16:creationId xmlns:a16="http://schemas.microsoft.com/office/drawing/2014/main" id="{60229FD3-7172-4B5A-B2AE-A42D7EDBFFE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517" y="1725148"/>
            <a:ext cx="2621793" cy="16649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1" name="Rectangle 4">
            <a:extLst>
              <a:ext uri="{FF2B5EF4-FFF2-40B4-BE49-F238E27FC236}">
                <a16:creationId xmlns:a16="http://schemas.microsoft.com/office/drawing/2014/main" id="{FC008688-0043-43DE-87D9-C217DE902540}"/>
              </a:ext>
            </a:extLst>
          </p:cNvPr>
          <p:cNvSpPr txBox="1">
            <a:spLocks noChangeArrowheads="1"/>
          </p:cNvSpPr>
          <p:nvPr/>
        </p:nvSpPr>
        <p:spPr>
          <a:xfrm>
            <a:off x="3355625" y="1627450"/>
            <a:ext cx="3126149" cy="173795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18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Гарал: </a:t>
            </a:r>
            <a:endParaRPr kumimoji="0" lang="mn-MN"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609630" rtl="0" eaLnBrk="1" fontAlgn="auto" latinLnBrk="0" hangingPunct="1">
              <a:lnSpc>
                <a:spcPct val="100000"/>
              </a:lnSpc>
              <a:spcBef>
                <a:spcPts val="180"/>
              </a:spcBef>
              <a:spcAft>
                <a:spcPts val="0"/>
              </a:spcAft>
              <a:buClrTx/>
              <a:buSzTx/>
              <a:buFont typeface="Arial" pitchFamily="34" charset="0"/>
              <a:buNone/>
              <a:tabLst/>
              <a:defRPr/>
            </a:pPr>
            <a:r>
              <a:rPr kumimoji="0" lang="mn-MN"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СТ-416 х Грекум-114</a:t>
            </a:r>
            <a:endPar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Calibri"/>
              <a:cs typeface="Times New Roman" panose="02020603050405020304" pitchFamily="18" charset="0"/>
            </a:endParaRPr>
          </a:p>
          <a:p>
            <a:pPr marL="42865" marR="0" lvl="0" indent="-42865" algn="l" defTabSz="609630" rtl="0" eaLnBrk="1" fontAlgn="auto" latinLnBrk="0" hangingPunct="1">
              <a:lnSpc>
                <a:spcPct val="100000"/>
              </a:lnSpc>
              <a:spcBef>
                <a:spcPts val="18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Дундаж ургац: </a:t>
            </a:r>
            <a:endParaRPr kumimoji="0" lang="mn-MN"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42865" marR="0" lvl="0" indent="-42865" algn="l" defTabSz="609630" rtl="0" eaLnBrk="1" fontAlgn="auto" latinLnBrk="0" hangingPunct="1">
              <a:lnSpc>
                <a:spcPct val="100000"/>
              </a:lnSpc>
              <a:spcBef>
                <a:spcPts val="18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2</a:t>
            </a:r>
            <a:r>
              <a:rPr kumimoji="0" lang="mn-MN"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0.2</a:t>
            </a: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ц/га</a:t>
            </a:r>
            <a:endPar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Calibri"/>
              <a:cs typeface="Times New Roman" panose="02020603050405020304" pitchFamily="18" charset="0"/>
            </a:endParaRPr>
          </a:p>
          <a:p>
            <a:pPr marL="0" marR="0" lvl="0" indent="0" algn="l" defTabSz="609630" rtl="0" eaLnBrk="1" fontAlgn="auto" latinLnBrk="0" hangingPunct="1">
              <a:lnSpc>
                <a:spcPct val="100000"/>
              </a:lnSpc>
              <a:spcBef>
                <a:spcPts val="180"/>
              </a:spcBef>
              <a:spcAft>
                <a:spcPts val="0"/>
              </a:spcAft>
              <a:buClrTx/>
              <a:buSzTx/>
              <a:buFont typeface="Arial" pitchFamily="34" charset="0"/>
              <a:buNone/>
              <a:tabLst/>
              <a:defRPr/>
            </a:pPr>
            <a:r>
              <a:rPr kumimoji="0" lang="mn-MN"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Онцлог шинж: ганд тэсвэртэй, чанар сайтай, 2009 нутагшсан</a:t>
            </a:r>
          </a:p>
        </p:txBody>
      </p:sp>
      <p:sp>
        <p:nvSpPr>
          <p:cNvPr id="42" name="Rectangle 41">
            <a:extLst>
              <a:ext uri="{FF2B5EF4-FFF2-40B4-BE49-F238E27FC236}">
                <a16:creationId xmlns:a16="http://schemas.microsoft.com/office/drawing/2014/main" id="{3DF23A0E-22FA-4101-AAB4-01EBCC214085}"/>
              </a:ext>
            </a:extLst>
          </p:cNvPr>
          <p:cNvSpPr/>
          <p:nvPr/>
        </p:nvSpPr>
        <p:spPr>
          <a:xfrm>
            <a:off x="426741" y="1247794"/>
            <a:ext cx="2702995" cy="379656"/>
          </a:xfrm>
          <a:prstGeom prst="rect">
            <a:avLst/>
          </a:prstGeom>
        </p:spPr>
        <p:txBody>
          <a:bodyPr wrap="square">
            <a:spAutoFit/>
          </a:bodyPr>
          <a:lstStyle/>
          <a:p>
            <a:pPr marL="0" marR="0" lvl="0" indent="0" algn="ctr" defTabSz="609630" rtl="0" eaLnBrk="1" fontAlgn="auto" latinLnBrk="0" hangingPunct="1">
              <a:lnSpc>
                <a:spcPct val="100000"/>
              </a:lnSpc>
              <a:spcBef>
                <a:spcPts val="180"/>
              </a:spcBef>
              <a:spcAft>
                <a:spcPts val="0"/>
              </a:spcAft>
              <a:buClrTx/>
              <a:buSzTx/>
              <a:buFontTx/>
              <a:buNone/>
              <a:tabLst/>
              <a:defRPr/>
            </a:pPr>
            <a:r>
              <a:rPr kumimoji="0" lang="mn-MN" sz="1867"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Дархан-144</a:t>
            </a:r>
          </a:p>
        </p:txBody>
      </p:sp>
      <p:pic>
        <p:nvPicPr>
          <p:cNvPr id="43" name="Picture 42" descr="C:\Users\Master\Pictures\thumbnail (6).jpg">
            <a:extLst>
              <a:ext uri="{FF2B5EF4-FFF2-40B4-BE49-F238E27FC236}">
                <a16:creationId xmlns:a16="http://schemas.microsoft.com/office/drawing/2014/main" id="{2AAB940D-BFD1-4103-8AED-F8814738459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1774" y="1543802"/>
            <a:ext cx="2621793" cy="16649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4" name="Rectangle 43">
            <a:extLst>
              <a:ext uri="{FF2B5EF4-FFF2-40B4-BE49-F238E27FC236}">
                <a16:creationId xmlns:a16="http://schemas.microsoft.com/office/drawing/2014/main" id="{BC070276-7FBF-4016-8087-2572B71AF651}"/>
              </a:ext>
            </a:extLst>
          </p:cNvPr>
          <p:cNvSpPr/>
          <p:nvPr/>
        </p:nvSpPr>
        <p:spPr>
          <a:xfrm>
            <a:off x="6481775" y="1057966"/>
            <a:ext cx="2621792" cy="379656"/>
          </a:xfrm>
          <a:prstGeom prst="rect">
            <a:avLst/>
          </a:prstGeom>
        </p:spPr>
        <p:txBody>
          <a:bodyPr wrap="square">
            <a:spAutoFit/>
          </a:bodyPr>
          <a:lstStyle/>
          <a:p>
            <a:pPr marL="0" marR="0" lvl="0" indent="0" algn="ctr" defTabSz="609630" rtl="0" eaLnBrk="1" fontAlgn="auto" latinLnBrk="0" hangingPunct="1">
              <a:lnSpc>
                <a:spcPct val="100000"/>
              </a:lnSpc>
              <a:spcBef>
                <a:spcPts val="180"/>
              </a:spcBef>
              <a:spcAft>
                <a:spcPts val="0"/>
              </a:spcAft>
              <a:buClrTx/>
              <a:buSzTx/>
              <a:buFontTx/>
              <a:buNone/>
              <a:tabLst/>
              <a:defRPr/>
            </a:pPr>
            <a:r>
              <a:rPr kumimoji="0" lang="mn-MN" sz="1867"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Дархан-181</a:t>
            </a:r>
          </a:p>
        </p:txBody>
      </p:sp>
      <p:sp>
        <p:nvSpPr>
          <p:cNvPr id="45" name="TextBox 44">
            <a:extLst>
              <a:ext uri="{FF2B5EF4-FFF2-40B4-BE49-F238E27FC236}">
                <a16:creationId xmlns:a16="http://schemas.microsoft.com/office/drawing/2014/main" id="{B034F1B4-24DE-47D6-BD90-0ED51DCFA487}"/>
              </a:ext>
            </a:extLst>
          </p:cNvPr>
          <p:cNvSpPr txBox="1"/>
          <p:nvPr/>
        </p:nvSpPr>
        <p:spPr>
          <a:xfrm>
            <a:off x="9329457" y="1351934"/>
            <a:ext cx="2862544" cy="1918474"/>
          </a:xfrm>
          <a:prstGeom prst="rect">
            <a:avLst/>
          </a:prstGeom>
          <a:noFill/>
        </p:spPr>
        <p:txBody>
          <a:bodyPr wrap="square">
            <a:spAutoFit/>
          </a:bodyPr>
          <a:lstStyle/>
          <a:p>
            <a:pPr marL="0" marR="0" lvl="0" indent="0" algn="l" defTabSz="304815" rtl="0" eaLnBrk="1" fontAlgn="auto" latinLnBrk="0" hangingPunct="1">
              <a:lnSpc>
                <a:spcPct val="100000"/>
              </a:lnSpc>
              <a:spcBef>
                <a:spcPts val="18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Гарал: </a:t>
            </a:r>
            <a:endParaRPr kumimoji="0" lang="mn-MN"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304815" rtl="0" eaLnBrk="1" fontAlgn="auto" latinLnBrk="0" hangingPunct="1">
              <a:lnSpc>
                <a:spcPct val="100000"/>
              </a:lnSpc>
              <a:spcBef>
                <a:spcPts val="18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Бурятская-34</a:t>
            </a:r>
            <a:r>
              <a:rPr kumimoji="0" lang="mn-MN"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х халхгол-1</a:t>
            </a:r>
            <a:endPar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Calibri"/>
              <a:cs typeface="Times New Roman" panose="02020603050405020304" pitchFamily="18" charset="0"/>
            </a:endParaRPr>
          </a:p>
          <a:p>
            <a:pPr marL="42865" marR="0" lvl="0" indent="-42865" algn="l" defTabSz="304815" rtl="0" eaLnBrk="1" fontAlgn="auto" latinLnBrk="0" hangingPunct="1">
              <a:lnSpc>
                <a:spcPct val="100000"/>
              </a:lnSpc>
              <a:spcBef>
                <a:spcPts val="18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Дундаж ургац: </a:t>
            </a:r>
            <a:endParaRPr kumimoji="0" lang="mn-MN"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42865" marR="0" lvl="0" indent="-42865" algn="l" defTabSz="304815" rtl="0" eaLnBrk="1" fontAlgn="auto" latinLnBrk="0" hangingPunct="1">
              <a:lnSpc>
                <a:spcPct val="100000"/>
              </a:lnSpc>
              <a:spcBef>
                <a:spcPts val="18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2</a:t>
            </a:r>
            <a:r>
              <a:rPr kumimoji="0" lang="mn-MN"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2.0</a:t>
            </a: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ц/га</a:t>
            </a:r>
            <a:endPar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ea typeface="Calibri"/>
              <a:cs typeface="Times New Roman" panose="02020603050405020304" pitchFamily="18" charset="0"/>
            </a:endParaRPr>
          </a:p>
          <a:p>
            <a:pPr marL="0" marR="0" lvl="0" indent="0" algn="l" defTabSz="304815" rtl="0" eaLnBrk="1" fontAlgn="auto" latinLnBrk="0" hangingPunct="1">
              <a:lnSpc>
                <a:spcPct val="100000"/>
              </a:lnSpc>
              <a:spcBef>
                <a:spcPts val="180"/>
              </a:spcBef>
              <a:spcAft>
                <a:spcPts val="0"/>
              </a:spcAft>
              <a:buClrTx/>
              <a:buSzTx/>
              <a:buFontTx/>
              <a:buNone/>
              <a:tabLst/>
              <a:defRPr/>
            </a:pPr>
            <a:r>
              <a:rPr kumimoji="0" lang="mn-MN"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Онцлог шинж: у</a:t>
            </a:r>
            <a:r>
              <a:rPr kumimoji="0" lang="en-US"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ргацын чадавхи ихтэй</a:t>
            </a:r>
            <a:r>
              <a:rPr kumimoji="0" lang="mn-MN" sz="1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2020 нутагшсан</a:t>
            </a:r>
          </a:p>
        </p:txBody>
      </p:sp>
      <p:pic>
        <p:nvPicPr>
          <p:cNvPr id="3" name="Picture 2">
            <a:extLst>
              <a:ext uri="{FF2B5EF4-FFF2-40B4-BE49-F238E27FC236}">
                <a16:creationId xmlns:a16="http://schemas.microsoft.com/office/drawing/2014/main" id="{FCD3FC15-CB01-4697-8C88-8C169EB66942}"/>
              </a:ext>
            </a:extLst>
          </p:cNvPr>
          <p:cNvPicPr>
            <a:picLocks noChangeAspect="1"/>
          </p:cNvPicPr>
          <p:nvPr/>
        </p:nvPicPr>
        <p:blipFill rotWithShape="1">
          <a:blip r:embed="rId4"/>
          <a:srcRect l="7083" t="3135" r="54395" b="22105"/>
          <a:stretch/>
        </p:blipFill>
        <p:spPr>
          <a:xfrm>
            <a:off x="426741" y="4149407"/>
            <a:ext cx="2647344" cy="2423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2EA36567-800D-405A-A4ED-FAF7324960AC}"/>
              </a:ext>
            </a:extLst>
          </p:cNvPr>
          <p:cNvSpPr txBox="1"/>
          <p:nvPr/>
        </p:nvSpPr>
        <p:spPr>
          <a:xfrm>
            <a:off x="3445165" y="4072044"/>
            <a:ext cx="8238836" cy="2308324"/>
          </a:xfrm>
          <a:prstGeom prst="rect">
            <a:avLst/>
          </a:prstGeom>
          <a:noFill/>
        </p:spPr>
        <p:txBody>
          <a:bodyPr wrap="square">
            <a:spAutoFit/>
          </a:bodyPr>
          <a:lstStyle/>
          <a:p>
            <a:pPr marL="0" indent="0" algn="just">
              <a:buNone/>
            </a:pPr>
            <a:r>
              <a:rPr lang="mn-MN" sz="1800" b="1" dirty="0">
                <a:solidFill>
                  <a:schemeClr val="bg1"/>
                </a:solidFill>
                <a:latin typeface="Times New Roman" panose="02020603050405020304" pitchFamily="18" charset="0"/>
                <a:cs typeface="Times New Roman" panose="02020603050405020304" pitchFamily="18" charset="0"/>
              </a:rPr>
              <a:t>Зүйл: </a:t>
            </a:r>
            <a:r>
              <a:rPr lang="mn-MN" sz="1800" dirty="0">
                <a:solidFill>
                  <a:schemeClr val="bg1"/>
                </a:solidFill>
                <a:latin typeface="Times New Roman" panose="02020603050405020304" pitchFamily="18" charset="0"/>
                <a:cs typeface="Times New Roman" panose="02020603050405020304" pitchFamily="18" charset="0"/>
              </a:rPr>
              <a:t>з</a:t>
            </a:r>
            <a:r>
              <a:rPr lang="en-US" sz="1800" dirty="0">
                <a:solidFill>
                  <a:schemeClr val="bg1"/>
                </a:solidFill>
                <a:latin typeface="Times New Roman" panose="02020603050405020304" pitchFamily="18" charset="0"/>
                <a:cs typeface="Times New Roman" panose="02020603050405020304" pitchFamily="18" charset="0"/>
              </a:rPr>
              <a:t>усах зөөлөн буудай /</a:t>
            </a:r>
            <a:r>
              <a:rPr lang="en-US" sz="1800" i="1" dirty="0">
                <a:solidFill>
                  <a:schemeClr val="bg1"/>
                </a:solidFill>
                <a:latin typeface="Times New Roman" panose="02020603050405020304" pitchFamily="18" charset="0"/>
                <a:cs typeface="Times New Roman" panose="02020603050405020304" pitchFamily="18" charset="0"/>
              </a:rPr>
              <a:t>Triticum aestivum L</a:t>
            </a:r>
            <a:r>
              <a:rPr lang="en-US" sz="1800" dirty="0">
                <a:solidFill>
                  <a:schemeClr val="bg1"/>
                </a:solidFill>
                <a:latin typeface="Times New Roman" panose="02020603050405020304" pitchFamily="18" charset="0"/>
                <a:cs typeface="Times New Roman" panose="02020603050405020304" pitchFamily="18" charset="0"/>
              </a:rPr>
              <a:t>/, </a:t>
            </a:r>
          </a:p>
          <a:p>
            <a:pPr marL="0" indent="0" algn="just">
              <a:buNone/>
            </a:pPr>
            <a:r>
              <a:rPr lang="mn-MN" sz="1800" b="1" dirty="0">
                <a:solidFill>
                  <a:schemeClr val="bg1"/>
                </a:solidFill>
                <a:latin typeface="Times New Roman" panose="02020603050405020304" pitchFamily="18" charset="0"/>
                <a:cs typeface="Times New Roman" panose="02020603050405020304" pitchFamily="18" charset="0"/>
              </a:rPr>
              <a:t>О</a:t>
            </a:r>
            <a:r>
              <a:rPr lang="en-US" sz="1800" b="1" dirty="0">
                <a:solidFill>
                  <a:schemeClr val="bg1"/>
                </a:solidFill>
                <a:latin typeface="Times New Roman" panose="02020603050405020304" pitchFamily="18" charset="0"/>
                <a:cs typeface="Times New Roman" panose="02020603050405020304" pitchFamily="18" charset="0"/>
              </a:rPr>
              <a:t>мог</a:t>
            </a:r>
            <a:r>
              <a:rPr lang="mn-MN" sz="1800" dirty="0">
                <a:solidFill>
                  <a:schemeClr val="bg1"/>
                </a:solidFill>
                <a:latin typeface="Times New Roman" panose="02020603050405020304" pitchFamily="18" charset="0"/>
                <a:cs typeface="Times New Roman" panose="02020603050405020304" pitchFamily="18" charset="0"/>
              </a:rPr>
              <a:t>: эритроспермум /</a:t>
            </a:r>
            <a:r>
              <a:rPr lang="en-US" sz="1800" i="1" dirty="0">
                <a:solidFill>
                  <a:schemeClr val="bg1"/>
                </a:solidFill>
                <a:latin typeface="Times New Roman" panose="02020603050405020304" pitchFamily="18" charset="0"/>
                <a:cs typeface="Times New Roman" panose="02020603050405020304" pitchFamily="18" charset="0"/>
              </a:rPr>
              <a:t>var.erythrospermum</a:t>
            </a:r>
            <a:r>
              <a:rPr lang="en-US" sz="1800" dirty="0">
                <a:solidFill>
                  <a:schemeClr val="bg1"/>
                </a:solidFill>
                <a:latin typeface="Times New Roman" panose="02020603050405020304" pitchFamily="18" charset="0"/>
                <a:cs typeface="Times New Roman" panose="02020603050405020304" pitchFamily="18" charset="0"/>
              </a:rPr>
              <a:t> </a:t>
            </a:r>
            <a:r>
              <a:rPr lang="en-US" sz="1800" i="1" dirty="0">
                <a:solidFill>
                  <a:schemeClr val="bg1"/>
                </a:solidFill>
                <a:latin typeface="Times New Roman" panose="02020603050405020304" pitchFamily="18" charset="0"/>
                <a:cs typeface="Times New Roman" panose="02020603050405020304" pitchFamily="18" charset="0"/>
              </a:rPr>
              <a:t>Körn</a:t>
            </a:r>
            <a:r>
              <a:rPr lang="en-US" sz="1800" dirty="0">
                <a:solidFill>
                  <a:schemeClr val="bg1"/>
                </a:solidFill>
                <a:latin typeface="Times New Roman" panose="02020603050405020304" pitchFamily="18" charset="0"/>
                <a:cs typeface="Times New Roman" panose="02020603050405020304" pitchFamily="18" charset="0"/>
              </a:rPr>
              <a:t>/</a:t>
            </a:r>
          </a:p>
          <a:p>
            <a:pPr algn="just"/>
            <a:r>
              <a:rPr lang="mn-MN"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Ургамал Газар Тариалангийн Хүрээлэнд 2005 онд </a:t>
            </a:r>
            <a:r>
              <a:rPr lang="mn-MN"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Дархан-140 </a:t>
            </a:r>
            <a:r>
              <a:rPr lang="mn-MN"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сортыг </a:t>
            </a:r>
            <a:r>
              <a:rPr lang="mn-MN"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Дархан-144</a:t>
            </a:r>
            <a:r>
              <a:rPr lang="mn-MN"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сорттой эвцэлдүүлж эрлийз материалаас шилэн сонголтын аргаар гаргасан. </a:t>
            </a:r>
            <a:r>
              <a:rPr lang="mn-M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Дунд</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болцтой</a:t>
            </a:r>
            <a:r>
              <a:rPr lang="mn-M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mn-M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ургалтын хугацаа нь дунджаар 87 хоногт боловсродог, </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ургацын чадавхи өндөртэй (</a:t>
            </a:r>
            <a:r>
              <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mn-M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5.7</a:t>
            </a:r>
            <a:r>
              <a:rPr lang="en-US"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ц/га)</a:t>
            </a:r>
            <a:r>
              <a:rPr lang="mn-M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mn-M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н</a:t>
            </a: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алалт, ган, үрийн асгаралтанд тэсвэртэй, </a:t>
            </a:r>
            <a:r>
              <a:rPr lang="mn-M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зонхилох өвчинд</a:t>
            </a:r>
            <a:r>
              <a:rPr lang="mn-M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mn-MN"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өвчинд практик тэсвэртэй байсан. </a:t>
            </a:r>
          </a:p>
          <a:p>
            <a:pPr algn="just"/>
            <a:r>
              <a:rPr lang="mn-MN" dirty="0">
                <a:solidFill>
                  <a:schemeClr val="bg1"/>
                </a:solidFill>
                <a:latin typeface="Times New Roman" panose="02020603050405020304" pitchFamily="18" charset="0"/>
                <a:cs typeface="Times New Roman" panose="02020603050405020304" pitchFamily="18" charset="0"/>
              </a:rPr>
              <a:t>Уг шинэ сорт нь 2023 онд ирээдүйтэй сортоор батлагдсан.</a:t>
            </a:r>
          </a:p>
        </p:txBody>
      </p:sp>
      <p:sp>
        <p:nvSpPr>
          <p:cNvPr id="16" name="TextBox 15">
            <a:extLst>
              <a:ext uri="{FF2B5EF4-FFF2-40B4-BE49-F238E27FC236}">
                <a16:creationId xmlns:a16="http://schemas.microsoft.com/office/drawing/2014/main" id="{C70EF3D4-ECA1-4C59-9ACC-9E82F57FC62B}"/>
              </a:ext>
            </a:extLst>
          </p:cNvPr>
          <p:cNvSpPr txBox="1"/>
          <p:nvPr/>
        </p:nvSpPr>
        <p:spPr>
          <a:xfrm>
            <a:off x="957240" y="3685301"/>
            <a:ext cx="1586346" cy="369332"/>
          </a:xfrm>
          <a:prstGeom prst="rect">
            <a:avLst/>
          </a:prstGeom>
          <a:noFill/>
        </p:spPr>
        <p:txBody>
          <a:bodyPr wrap="square">
            <a:spAutoFit/>
          </a:bodyPr>
          <a:lstStyle/>
          <a:p>
            <a:pPr marL="0" marR="0" lvl="0" indent="0" algn="l" defTabSz="609630" rtl="0" eaLnBrk="1" fontAlgn="auto" latinLnBrk="0" hangingPunct="1">
              <a:lnSpc>
                <a:spcPct val="100000"/>
              </a:lnSpc>
              <a:spcBef>
                <a:spcPts val="180"/>
              </a:spcBef>
              <a:spcAft>
                <a:spcPts val="0"/>
              </a:spcAft>
              <a:buClrTx/>
              <a:buSzTx/>
              <a:buFontTx/>
              <a:buNone/>
              <a:tabLst/>
              <a:defRPr/>
            </a:pPr>
            <a:r>
              <a:rPr kumimoji="0" lang="mn-MN" sz="18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Дархан-212</a:t>
            </a:r>
          </a:p>
        </p:txBody>
      </p:sp>
    </p:spTree>
    <p:extLst>
      <p:ext uri="{BB962C8B-B14F-4D97-AF65-F5344CB8AC3E}">
        <p14:creationId xmlns:p14="http://schemas.microsoft.com/office/powerpoint/2010/main" val="4245399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8B2A-014E-9AB9-B107-4D38B7286F87}"/>
              </a:ext>
            </a:extLst>
          </p:cNvPr>
          <p:cNvSpPr>
            <a:spLocks noGrp="1"/>
          </p:cNvSpPr>
          <p:nvPr>
            <p:ph type="title"/>
          </p:nvPr>
        </p:nvSpPr>
        <p:spPr>
          <a:xfrm>
            <a:off x="855469" y="147087"/>
            <a:ext cx="10515600" cy="466148"/>
          </a:xfrm>
        </p:spPr>
        <p:txBody>
          <a:bodyPr>
            <a:noAutofit/>
          </a:bodyPr>
          <a:lstStyle/>
          <a:p>
            <a:pPr algn="ctr"/>
            <a:r>
              <a:rPr lang="mn-MN" sz="2800" dirty="0">
                <a:solidFill>
                  <a:schemeClr val="bg1"/>
                </a:solidFill>
                <a:latin typeface="Times New Roman" panose="02020603050405020304" pitchFamily="18" charset="0"/>
                <a:cs typeface="Times New Roman" panose="02020603050405020304" pitchFamily="18" charset="0"/>
              </a:rPr>
              <a:t>Үр тарианы таримлын </a:t>
            </a:r>
            <a:r>
              <a:rPr lang="mn-MN" sz="2800">
                <a:solidFill>
                  <a:schemeClr val="bg1"/>
                </a:solidFill>
                <a:latin typeface="Times New Roman" panose="02020603050405020304" pitchFamily="18" charset="0"/>
                <a:cs typeface="Times New Roman" panose="02020603050405020304" pitchFamily="18" charset="0"/>
              </a:rPr>
              <a:t>үр үйлдвэрлэл, 2023-2025 он</a:t>
            </a:r>
            <a:endParaRPr lang="en-US" sz="280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D4836BB9-63C3-AF71-3EFD-6BE10750BAEA}"/>
              </a:ext>
            </a:extLst>
          </p:cNvPr>
          <p:cNvGraphicFramePr/>
          <p:nvPr/>
        </p:nvGraphicFramePr>
        <p:xfrm>
          <a:off x="83636" y="2218241"/>
          <a:ext cx="3460433" cy="412822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40562B2-41F1-545C-BF26-8BB9B20A514F}"/>
              </a:ext>
            </a:extLst>
          </p:cNvPr>
          <p:cNvSpPr txBox="1"/>
          <p:nvPr/>
        </p:nvSpPr>
        <p:spPr>
          <a:xfrm>
            <a:off x="45327" y="1611912"/>
            <a:ext cx="3537049" cy="338554"/>
          </a:xfrm>
          <a:prstGeom prst="rect">
            <a:avLst/>
          </a:prstGeom>
          <a:noFill/>
        </p:spPr>
        <p:txBody>
          <a:bodyPr wrap="square">
            <a:spAutoFit/>
          </a:bodyPr>
          <a:lstStyle/>
          <a:p>
            <a:pPr algn="ctr">
              <a:spcAft>
                <a:spcPts val="1000"/>
              </a:spcAft>
            </a:pPr>
            <a:r>
              <a:rPr lang="mn-MN" sz="1600" i="1" dirty="0">
                <a:solidFill>
                  <a:srgbClr val="FFC000"/>
                </a:solidFill>
                <a:latin typeface="Times New Roman" panose="02020603050405020304" pitchFamily="18" charset="0"/>
                <a:ea typeface="Malgun Gothic" panose="020B0503020000020004" pitchFamily="34" charset="-127"/>
                <a:cs typeface="Times New Roman" panose="02020603050405020304" pitchFamily="18" charset="0"/>
              </a:rPr>
              <a:t>1. </a:t>
            </a:r>
            <a:r>
              <a:rPr lang="mn-MN" sz="1600" i="1" dirty="0">
                <a:solidFill>
                  <a:srgbClr val="FFC000"/>
                </a:solidFill>
                <a:effectLst/>
                <a:latin typeface="Times New Roman" panose="02020603050405020304" pitchFamily="18" charset="0"/>
                <a:ea typeface="Malgun Gothic" panose="020B0503020000020004" pitchFamily="34" charset="-127"/>
                <a:cs typeface="Times New Roman" panose="02020603050405020304" pitchFamily="18" charset="0"/>
              </a:rPr>
              <a:t> Буудайн эх материал үйлдвэрлэл, т</a:t>
            </a:r>
            <a:endParaRPr lang="en-US" sz="1600" i="1" dirty="0">
              <a:solidFill>
                <a:srgbClr val="FFC0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p:graphicFrame>
        <p:nvGraphicFramePr>
          <p:cNvPr id="7" name="Chart 6">
            <a:extLst>
              <a:ext uri="{FF2B5EF4-FFF2-40B4-BE49-F238E27FC236}">
                <a16:creationId xmlns:a16="http://schemas.microsoft.com/office/drawing/2014/main" id="{3967D16E-3417-0D0C-42BB-B994293E0665}"/>
              </a:ext>
            </a:extLst>
          </p:cNvPr>
          <p:cNvGraphicFramePr/>
          <p:nvPr/>
        </p:nvGraphicFramePr>
        <p:xfrm>
          <a:off x="3828608" y="2220790"/>
          <a:ext cx="2884488" cy="267742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88FF22A-B843-0123-F4B3-3D5AD66F3038}"/>
              </a:ext>
            </a:extLst>
          </p:cNvPr>
          <p:cNvSpPr txBox="1"/>
          <p:nvPr/>
        </p:nvSpPr>
        <p:spPr>
          <a:xfrm>
            <a:off x="3802165" y="1590308"/>
            <a:ext cx="3639497" cy="338554"/>
          </a:xfrm>
          <a:prstGeom prst="rect">
            <a:avLst/>
          </a:prstGeom>
          <a:noFill/>
        </p:spPr>
        <p:txBody>
          <a:bodyPr wrap="square">
            <a:spAutoFit/>
          </a:bodyPr>
          <a:lstStyle/>
          <a:p>
            <a:pPr algn="ctr">
              <a:spcAft>
                <a:spcPts val="1000"/>
              </a:spcAft>
            </a:pPr>
            <a:r>
              <a:rPr lang="mn-MN" sz="1600" i="1" dirty="0">
                <a:solidFill>
                  <a:srgbClr val="FFC000"/>
                </a:solidFill>
                <a:latin typeface="Times New Roman" panose="02020603050405020304" pitchFamily="18" charset="0"/>
                <a:ea typeface="Malgun Gothic" panose="020B0503020000020004" pitchFamily="34" charset="-127"/>
                <a:cs typeface="Times New Roman" panose="02020603050405020304" pitchFamily="18" charset="0"/>
              </a:rPr>
              <a:t>2. </a:t>
            </a:r>
            <a:r>
              <a:rPr lang="mn-MN" sz="1600" i="1" dirty="0">
                <a:solidFill>
                  <a:srgbClr val="FFC000"/>
                </a:solidFill>
                <a:effectLst/>
                <a:latin typeface="Times New Roman" panose="02020603050405020304" pitchFamily="18" charset="0"/>
                <a:ea typeface="Malgun Gothic" panose="020B0503020000020004" pitchFamily="34" charset="-127"/>
                <a:cs typeface="Times New Roman" panose="02020603050405020304" pitchFamily="18" charset="0"/>
              </a:rPr>
              <a:t> Буудайн супер элит үр үйлдвэрлэл, т</a:t>
            </a:r>
            <a:endParaRPr lang="en-US" sz="1600" i="1" dirty="0">
              <a:solidFill>
                <a:srgbClr val="FFC0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10" name="TextBox 9">
            <a:extLst>
              <a:ext uri="{FF2B5EF4-FFF2-40B4-BE49-F238E27FC236}">
                <a16:creationId xmlns:a16="http://schemas.microsoft.com/office/drawing/2014/main" id="{7F3EF347-307D-82AF-54ED-2155C35978E2}"/>
              </a:ext>
            </a:extLst>
          </p:cNvPr>
          <p:cNvSpPr txBox="1"/>
          <p:nvPr/>
        </p:nvSpPr>
        <p:spPr>
          <a:xfrm>
            <a:off x="266360" y="644497"/>
            <a:ext cx="7071610" cy="923330"/>
          </a:xfrm>
          <a:prstGeom prst="rect">
            <a:avLst/>
          </a:prstGeom>
          <a:noFill/>
        </p:spPr>
        <p:txBody>
          <a:bodyPr wrap="square">
            <a:spAutoFit/>
          </a:bodyPr>
          <a:lstStyle/>
          <a:p>
            <a:pPr algn="just"/>
            <a:r>
              <a:rPr lang="mn-MN" sz="1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УГ</a:t>
            </a:r>
            <a:r>
              <a:rPr lang="mn-MN" sz="1800" dirty="0" err="1">
                <a:solidFill>
                  <a:schemeClr val="bg1"/>
                </a:solidFill>
                <a:latin typeface="Times New Roman" panose="02020603050405020304" pitchFamily="18" charset="0"/>
                <a:ea typeface="Yu Mincho" panose="02020400000000000000" pitchFamily="18" charset="-128"/>
                <a:cs typeface="Times New Roman" panose="02020603050405020304" pitchFamily="18" charset="0"/>
              </a:rPr>
              <a:t>ТЭШ</a:t>
            </a:r>
            <a:r>
              <a:rPr lang="mn-MN" sz="1800" dirty="0" err="1">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Х</a:t>
            </a:r>
            <a:r>
              <a:rPr lang="mn-MN" sz="18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-д буудайн супер элит үр үйлдвэрлэх схемийн дагуу анхдагч үрийн аж ахуй эрхлэн түрүү бүрээр сонголт, үнэлгээ хийн 4-6 жилийн дараа эх үр бий болгон супер элит үр үйлдвэрлэж байна.</a:t>
            </a:r>
            <a:endParaRPr lang="en-US" dirty="0">
              <a:solidFill>
                <a:schemeClr val="bg1"/>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B8510725-F062-1F4C-9099-D72600D25DDC}"/>
              </a:ext>
            </a:extLst>
          </p:cNvPr>
          <p:cNvGrpSpPr/>
          <p:nvPr/>
        </p:nvGrpSpPr>
        <p:grpSpPr>
          <a:xfrm>
            <a:off x="8443435" y="533774"/>
            <a:ext cx="3416055" cy="3890444"/>
            <a:chOff x="0" y="-171717"/>
            <a:chExt cx="2800351" cy="3864242"/>
          </a:xfrm>
        </p:grpSpPr>
        <p:grpSp>
          <p:nvGrpSpPr>
            <p:cNvPr id="11" name="Group 10">
              <a:extLst>
                <a:ext uri="{FF2B5EF4-FFF2-40B4-BE49-F238E27FC236}">
                  <a16:creationId xmlns:a16="http://schemas.microsoft.com/office/drawing/2014/main" id="{5071A2DD-27F8-78F9-22BF-746680042DBE}"/>
                </a:ext>
              </a:extLst>
            </p:cNvPr>
            <p:cNvGrpSpPr>
              <a:grpSpLocks/>
            </p:cNvGrpSpPr>
            <p:nvPr/>
          </p:nvGrpSpPr>
          <p:grpSpPr bwMode="auto">
            <a:xfrm>
              <a:off x="0" y="441960"/>
              <a:ext cx="2800350" cy="3250565"/>
              <a:chOff x="7292" y="8433"/>
              <a:chExt cx="4410" cy="5119"/>
            </a:xfrm>
          </p:grpSpPr>
          <p:sp>
            <p:nvSpPr>
              <p:cNvPr id="13" name="Rectangle 12">
                <a:extLst>
                  <a:ext uri="{FF2B5EF4-FFF2-40B4-BE49-F238E27FC236}">
                    <a16:creationId xmlns:a16="http://schemas.microsoft.com/office/drawing/2014/main" id="{8ED5E8A0-D1D9-0E58-3A51-1B3E946101A0}"/>
                  </a:ext>
                </a:extLst>
              </p:cNvPr>
              <p:cNvSpPr>
                <a:spLocks noChangeArrowheads="1"/>
              </p:cNvSpPr>
              <p:nvPr/>
            </p:nvSpPr>
            <p:spPr bwMode="auto">
              <a:xfrm>
                <a:off x="8820" y="8433"/>
                <a:ext cx="1363" cy="472"/>
              </a:xfrm>
              <a:prstGeom prst="rect">
                <a:avLst/>
              </a:prstGeom>
              <a:solidFill>
                <a:srgbClr val="FFCC66"/>
              </a:solidFill>
              <a:ln w="6350">
                <a:solidFill>
                  <a:schemeClr val="tx1">
                    <a:lumMod val="100000"/>
                    <a:lumOff val="0"/>
                  </a:schemeClr>
                </a:solidFill>
                <a:miter lim="800000"/>
                <a:headEnd/>
                <a:tailEnd/>
              </a:ln>
            </p:spPr>
            <p:txBody>
              <a:bodyPr rot="0" vert="horz" wrap="square" lIns="91440" tIns="45720" rIns="91440" bIns="45720" anchor="ctr" anchorCtr="0" upright="1">
                <a:noAutofit/>
              </a:bodyPr>
              <a:lstStyle/>
              <a:p>
                <a:pPr algn="ctr"/>
                <a:r>
                  <a:rPr lang="mn-MN" sz="1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Сонголт</a:t>
                </a:r>
                <a:endPar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EAC55F88-3742-71FE-5153-39FEBDCB33E9}"/>
                  </a:ext>
                </a:extLst>
              </p:cNvPr>
              <p:cNvSpPr>
                <a:spLocks noChangeArrowheads="1"/>
              </p:cNvSpPr>
              <p:nvPr/>
            </p:nvSpPr>
            <p:spPr bwMode="auto">
              <a:xfrm>
                <a:off x="10183" y="9153"/>
                <a:ext cx="1519" cy="492"/>
              </a:xfrm>
              <a:prstGeom prst="rect">
                <a:avLst/>
              </a:prstGeom>
              <a:solidFill>
                <a:srgbClr val="FFCC66"/>
              </a:solidFill>
              <a:ln w="6350">
                <a:solidFill>
                  <a:schemeClr val="tx1">
                    <a:lumMod val="100000"/>
                    <a:lumOff val="0"/>
                  </a:schemeClr>
                </a:solidFill>
                <a:miter lim="800000"/>
                <a:headEnd/>
                <a:tailEnd/>
              </a:ln>
            </p:spPr>
            <p:txBody>
              <a:bodyPr rot="0" vert="horz" wrap="square" lIns="91440" tIns="45720" rIns="91440" bIns="45720" anchor="ctr" anchorCtr="0" upright="1">
                <a:noAutofit/>
              </a:bodyPr>
              <a:lstStyle/>
              <a:p>
                <a:pPr algn="ctr"/>
                <a:r>
                  <a:rPr lang="mn-MN" sz="1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Бөөний</a:t>
                </a:r>
                <a:endParaRPr lang="en-US" sz="1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E587A8A1-15C9-A63E-4003-C1FF723A7ECE}"/>
                  </a:ext>
                </a:extLst>
              </p:cNvPr>
              <p:cNvSpPr>
                <a:spLocks noChangeArrowheads="1"/>
              </p:cNvSpPr>
              <p:nvPr/>
            </p:nvSpPr>
            <p:spPr bwMode="auto">
              <a:xfrm>
                <a:off x="7292" y="9153"/>
                <a:ext cx="1803" cy="492"/>
              </a:xfrm>
              <a:prstGeom prst="rect">
                <a:avLst/>
              </a:prstGeom>
              <a:solidFill>
                <a:srgbClr val="FFCC66"/>
              </a:solidFill>
              <a:ln w="6350">
                <a:solidFill>
                  <a:schemeClr val="tx1">
                    <a:lumMod val="100000"/>
                    <a:lumOff val="0"/>
                  </a:schemeClr>
                </a:solidFill>
                <a:miter lim="800000"/>
                <a:headEnd/>
                <a:tailEnd/>
              </a:ln>
            </p:spPr>
            <p:txBody>
              <a:bodyPr rot="0" vert="horz" wrap="square" lIns="91440" tIns="45720" rIns="91440" bIns="45720" anchor="ctr" anchorCtr="0" upright="1">
                <a:noAutofit/>
              </a:bodyPr>
              <a:lstStyle/>
              <a:p>
                <a:pPr algn="ctr"/>
                <a:r>
                  <a:rPr lang="mn-MN" sz="1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Ганцаарчилсан сонголт</a:t>
                </a:r>
                <a:endParaRPr lang="en-US" sz="1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72DC3D7-2DE4-3849-DDAB-077BCD2BBCB4}"/>
                  </a:ext>
                </a:extLst>
              </p:cNvPr>
              <p:cNvSpPr>
                <a:spLocks noChangeArrowheads="1"/>
              </p:cNvSpPr>
              <p:nvPr/>
            </p:nvSpPr>
            <p:spPr bwMode="auto">
              <a:xfrm>
                <a:off x="7292" y="9970"/>
                <a:ext cx="1531" cy="460"/>
              </a:xfrm>
              <a:prstGeom prst="rect">
                <a:avLst/>
              </a:prstGeom>
              <a:solidFill>
                <a:srgbClr val="FFCC66"/>
              </a:solidFill>
              <a:ln w="6350">
                <a:solidFill>
                  <a:schemeClr val="tx1">
                    <a:lumMod val="100000"/>
                    <a:lumOff val="0"/>
                  </a:schemeClr>
                </a:solidFill>
                <a:miter lim="800000"/>
                <a:headEnd/>
                <a:tailEnd/>
              </a:ln>
            </p:spPr>
            <p:txBody>
              <a:bodyPr rot="0" vert="horz" wrap="square" lIns="91440" tIns="45720" rIns="91440" bIns="45720" anchor="ctr" anchorCtr="0" upright="1">
                <a:noAutofit/>
              </a:bodyPr>
              <a:lstStyle/>
              <a:p>
                <a:pPr algn="ctr"/>
                <a:r>
                  <a:rPr lang="mn-MN" sz="1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УД-ҮН-1</a:t>
                </a:r>
                <a:endPar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1BCDDF4-F112-9B5C-C038-3B355F9B1551}"/>
                  </a:ext>
                </a:extLst>
              </p:cNvPr>
              <p:cNvSpPr>
                <a:spLocks noChangeArrowheads="1"/>
              </p:cNvSpPr>
              <p:nvPr/>
            </p:nvSpPr>
            <p:spPr bwMode="auto">
              <a:xfrm>
                <a:off x="7304" y="10755"/>
                <a:ext cx="1519" cy="441"/>
              </a:xfrm>
              <a:prstGeom prst="rect">
                <a:avLst/>
              </a:prstGeom>
              <a:solidFill>
                <a:srgbClr val="FFCC66"/>
              </a:solidFill>
              <a:ln w="6350">
                <a:solidFill>
                  <a:schemeClr val="tx1">
                    <a:lumMod val="100000"/>
                    <a:lumOff val="0"/>
                  </a:schemeClr>
                </a:solidFill>
                <a:miter lim="800000"/>
                <a:headEnd/>
                <a:tailEnd/>
              </a:ln>
            </p:spPr>
            <p:txBody>
              <a:bodyPr rot="0" vert="horz" wrap="square" lIns="91440" tIns="45720" rIns="91440" bIns="45720" anchor="ctr" anchorCtr="0" upright="1">
                <a:noAutofit/>
              </a:bodyPr>
              <a:lstStyle/>
              <a:p>
                <a:pPr algn="ctr"/>
                <a:r>
                  <a:rPr lang="mn-MN" sz="1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УД-ҮН-2</a:t>
                </a:r>
                <a:endParaRPr lang="en-US" sz="1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7764FE85-D5F8-C0BE-CFF5-BBB740657C2F}"/>
                  </a:ext>
                </a:extLst>
              </p:cNvPr>
              <p:cNvSpPr>
                <a:spLocks noChangeArrowheads="1"/>
              </p:cNvSpPr>
              <p:nvPr/>
            </p:nvSpPr>
            <p:spPr bwMode="auto">
              <a:xfrm>
                <a:off x="8324" y="11517"/>
                <a:ext cx="2450" cy="493"/>
              </a:xfrm>
              <a:prstGeom prst="rect">
                <a:avLst/>
              </a:prstGeom>
              <a:solidFill>
                <a:srgbClr val="FFCC66"/>
              </a:solidFill>
              <a:ln w="9525">
                <a:solidFill>
                  <a:schemeClr val="tx1">
                    <a:lumMod val="100000"/>
                    <a:lumOff val="0"/>
                  </a:schemeClr>
                </a:solidFill>
                <a:miter lim="800000"/>
                <a:headEnd/>
                <a:tailEnd/>
              </a:ln>
              <a:effectLst/>
              <a:extLst>
                <a:ext uri="{AF507438-7753-43E0-B8FC-AC1667EBCBE1}">
                  <a14:hiddenEffects xmlns:a14="http://schemas.microsoft.com/office/drawing/2010/main">
                    <a:effectLst>
                      <a:outerShdw dist="19050" dir="5400000" algn="ctr" rotWithShape="0">
                        <a:srgbClr val="000000">
                          <a:alpha val="62999"/>
                        </a:srgbClr>
                      </a:outerShdw>
                    </a:effectLst>
                  </a14:hiddenEffects>
                </a:ext>
              </a:extLst>
            </p:spPr>
            <p:txBody>
              <a:bodyPr rot="0" vert="horz" wrap="square" lIns="91440" tIns="45720" rIns="91440" bIns="45720" anchor="ctr" anchorCtr="0" upright="1">
                <a:noAutofit/>
              </a:bodyPr>
              <a:lstStyle/>
              <a:p>
                <a:pPr algn="ctr"/>
                <a:r>
                  <a:rPr lang="mn-MN" sz="1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Үржүүлгийн-1 дэх жил</a:t>
                </a:r>
                <a:endParaRPr lang="en-US" sz="1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BCA4B82A-1F4A-F694-5F56-B7FA17FC918C}"/>
                  </a:ext>
                </a:extLst>
              </p:cNvPr>
              <p:cNvSpPr>
                <a:spLocks noChangeArrowheads="1"/>
              </p:cNvSpPr>
              <p:nvPr/>
            </p:nvSpPr>
            <p:spPr bwMode="auto">
              <a:xfrm>
                <a:off x="8321" y="12324"/>
                <a:ext cx="2450" cy="493"/>
              </a:xfrm>
              <a:prstGeom prst="rect">
                <a:avLst/>
              </a:prstGeom>
              <a:solidFill>
                <a:srgbClr val="FFCC66"/>
              </a:solidFill>
              <a:ln w="9525">
                <a:solidFill>
                  <a:schemeClr val="tx1">
                    <a:lumMod val="100000"/>
                    <a:lumOff val="0"/>
                  </a:schemeClr>
                </a:solidFill>
                <a:miter lim="800000"/>
                <a:headEnd/>
                <a:tailEnd/>
              </a:ln>
              <a:effectLst/>
              <a:extLst>
                <a:ext uri="{AF507438-7753-43E0-B8FC-AC1667EBCBE1}">
                  <a14:hiddenEffects xmlns:a14="http://schemas.microsoft.com/office/drawing/2010/main">
                    <a:effectLst>
                      <a:outerShdw dist="19050" dir="5400000" algn="ctr" rotWithShape="0">
                        <a:srgbClr val="000000">
                          <a:alpha val="62999"/>
                        </a:srgbClr>
                      </a:outerShdw>
                    </a:effectLst>
                  </a14:hiddenEffects>
                </a:ext>
              </a:extLst>
            </p:spPr>
            <p:txBody>
              <a:bodyPr rot="0" vert="horz" wrap="square" lIns="91440" tIns="45720" rIns="91440" bIns="45720" anchor="ctr" anchorCtr="0" upright="1">
                <a:noAutofit/>
              </a:bodyPr>
              <a:lstStyle/>
              <a:p>
                <a:pPr algn="ctr"/>
                <a:r>
                  <a:rPr lang="mn-MN" sz="1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Үржүүлгийн-2 дахь жил</a:t>
                </a:r>
                <a:endParaRPr lang="en-US"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3EE4A4B6-64D0-34FE-BD90-5987B36FE75C}"/>
                  </a:ext>
                </a:extLst>
              </p:cNvPr>
              <p:cNvCxnSpPr>
                <a:cxnSpLocks noChangeShapeType="1"/>
              </p:cNvCxnSpPr>
              <p:nvPr/>
            </p:nvCxnSpPr>
            <p:spPr bwMode="auto">
              <a:xfrm flipH="1">
                <a:off x="8064" y="8646"/>
                <a:ext cx="759" cy="0"/>
              </a:xfrm>
              <a:prstGeom prst="line">
                <a:avLst/>
              </a:prstGeom>
              <a:noFill/>
              <a:ln w="6350">
                <a:solidFill>
                  <a:schemeClr val="tx1">
                    <a:lumMod val="100000"/>
                    <a:lumOff val="0"/>
                  </a:schemeClr>
                </a:solidFill>
                <a:miter lim="800000"/>
                <a:headEnd/>
                <a:tailEnd/>
              </a:ln>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5338F273-C3AD-707D-8DCB-4B0D84A87430}"/>
                  </a:ext>
                </a:extLst>
              </p:cNvPr>
              <p:cNvCxnSpPr>
                <a:cxnSpLocks noChangeShapeType="1"/>
              </p:cNvCxnSpPr>
              <p:nvPr/>
            </p:nvCxnSpPr>
            <p:spPr bwMode="auto">
              <a:xfrm flipH="1">
                <a:off x="10183" y="8646"/>
                <a:ext cx="759" cy="0"/>
              </a:xfrm>
              <a:prstGeom prst="line">
                <a:avLst/>
              </a:prstGeom>
              <a:noFill/>
              <a:ln w="6350">
                <a:solidFill>
                  <a:schemeClr val="tx1">
                    <a:lumMod val="100000"/>
                    <a:lumOff val="0"/>
                  </a:schemeClr>
                </a:solidFill>
                <a:miter lim="800000"/>
                <a:headEnd/>
                <a:tailEnd/>
              </a:ln>
              <a:extLst>
                <a:ext uri="{909E8E84-426E-40DD-AFC4-6F175D3DCCD1}">
                  <a14:hiddenFill xmlns:a14="http://schemas.microsoft.com/office/drawing/2010/main">
                    <a:noFill/>
                  </a14:hiddenFill>
                </a:ext>
              </a:extLst>
            </p:spPr>
          </p:cxnSp>
          <p:cxnSp>
            <p:nvCxnSpPr>
              <p:cNvPr id="22" name="Straight Arrow Connector 21">
                <a:extLst>
                  <a:ext uri="{FF2B5EF4-FFF2-40B4-BE49-F238E27FC236}">
                    <a16:creationId xmlns:a16="http://schemas.microsoft.com/office/drawing/2014/main" id="{FE788F0C-6AD8-1C9D-E0A2-5519BC5DB696}"/>
                  </a:ext>
                </a:extLst>
              </p:cNvPr>
              <p:cNvCxnSpPr>
                <a:cxnSpLocks noChangeShapeType="1"/>
              </p:cNvCxnSpPr>
              <p:nvPr/>
            </p:nvCxnSpPr>
            <p:spPr bwMode="auto">
              <a:xfrm>
                <a:off x="8064" y="8646"/>
                <a:ext cx="0" cy="507"/>
              </a:xfrm>
              <a:prstGeom prst="straightConnector1">
                <a:avLst/>
              </a:prstGeom>
              <a:noFill/>
              <a:ln w="6350">
                <a:solidFill>
                  <a:schemeClr val="tx1">
                    <a:lumMod val="100000"/>
                    <a:lumOff val="0"/>
                  </a:schemeClr>
                </a:solidFill>
                <a:miter lim="800000"/>
                <a:headEnd/>
                <a:tailEnd type="triangle" w="med" len="med"/>
              </a:ln>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DDCCDB4E-4CDF-4DED-85C7-C5C58218B69E}"/>
                  </a:ext>
                </a:extLst>
              </p:cNvPr>
              <p:cNvCxnSpPr>
                <a:cxnSpLocks noChangeShapeType="1"/>
              </p:cNvCxnSpPr>
              <p:nvPr/>
            </p:nvCxnSpPr>
            <p:spPr bwMode="auto">
              <a:xfrm>
                <a:off x="10942" y="8646"/>
                <a:ext cx="0" cy="507"/>
              </a:xfrm>
              <a:prstGeom prst="straightConnector1">
                <a:avLst/>
              </a:prstGeom>
              <a:noFill/>
              <a:ln w="6350">
                <a:solidFill>
                  <a:schemeClr val="tx1">
                    <a:lumMod val="100000"/>
                    <a:lumOff val="0"/>
                  </a:schemeClr>
                </a:solidFill>
                <a:miter lim="800000"/>
                <a:headEnd/>
                <a:tailEnd type="triangle" w="med" len="med"/>
              </a:ln>
              <a:extLst>
                <a:ext uri="{909E8E84-426E-40DD-AFC4-6F175D3DCCD1}">
                  <a14:hiddenFill xmlns:a14="http://schemas.microsoft.com/office/drawing/2010/main">
                    <a:noFill/>
                  </a14:hiddenFill>
                </a:ext>
              </a:extLst>
            </p:spPr>
          </p:cxnSp>
          <p:sp>
            <p:nvSpPr>
              <p:cNvPr id="24" name="Rectangle 23">
                <a:extLst>
                  <a:ext uri="{FF2B5EF4-FFF2-40B4-BE49-F238E27FC236}">
                    <a16:creationId xmlns:a16="http://schemas.microsoft.com/office/drawing/2014/main" id="{F7D6D09A-CED3-E080-3215-B5AAF6523D96}"/>
                  </a:ext>
                </a:extLst>
              </p:cNvPr>
              <p:cNvSpPr>
                <a:spLocks noChangeArrowheads="1"/>
              </p:cNvSpPr>
              <p:nvPr/>
            </p:nvSpPr>
            <p:spPr bwMode="auto">
              <a:xfrm>
                <a:off x="8790" y="13092"/>
                <a:ext cx="1532" cy="460"/>
              </a:xfrm>
              <a:prstGeom prst="rect">
                <a:avLst/>
              </a:prstGeom>
              <a:solidFill>
                <a:srgbClr val="FFCC66"/>
              </a:solidFill>
              <a:ln w="6350">
                <a:solidFill>
                  <a:schemeClr val="tx1">
                    <a:lumMod val="100000"/>
                    <a:lumOff val="0"/>
                  </a:schemeClr>
                </a:solidFill>
                <a:miter lim="800000"/>
                <a:headEnd/>
                <a:tailEnd/>
              </a:ln>
            </p:spPr>
            <p:txBody>
              <a:bodyPr rot="0" vert="horz" wrap="square" lIns="91440" tIns="45720" rIns="91440" bIns="45720" anchor="ctr" anchorCtr="0" upright="1">
                <a:noAutofit/>
              </a:bodyPr>
              <a:lstStyle/>
              <a:p>
                <a:pPr algn="ctr"/>
                <a:r>
                  <a:rPr lang="mn-MN" sz="1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Супер элит</a:t>
                </a:r>
                <a:endParaRPr lang="en-US" sz="1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1612A6DD-ED1F-D2B1-1D46-D2CDF4C2E464}"/>
                  </a:ext>
                </a:extLst>
              </p:cNvPr>
              <p:cNvCxnSpPr>
                <a:cxnSpLocks noChangeShapeType="1"/>
              </p:cNvCxnSpPr>
              <p:nvPr/>
            </p:nvCxnSpPr>
            <p:spPr bwMode="auto">
              <a:xfrm>
                <a:off x="8064" y="9643"/>
                <a:ext cx="0" cy="325"/>
              </a:xfrm>
              <a:prstGeom prst="straightConnector1">
                <a:avLst/>
              </a:prstGeom>
              <a:noFill/>
              <a:ln w="6350">
                <a:solidFill>
                  <a:schemeClr val="tx1">
                    <a:lumMod val="100000"/>
                    <a:lumOff val="0"/>
                  </a:schemeClr>
                </a:solidFill>
                <a:miter lim="800000"/>
                <a:headEnd/>
                <a:tailEnd type="triangle" w="med" len="med"/>
              </a:ln>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D20329C2-00CF-A95A-B6FE-F8BEE1EDF3D4}"/>
                  </a:ext>
                </a:extLst>
              </p:cNvPr>
              <p:cNvCxnSpPr>
                <a:cxnSpLocks noChangeShapeType="1"/>
              </p:cNvCxnSpPr>
              <p:nvPr/>
            </p:nvCxnSpPr>
            <p:spPr bwMode="auto">
              <a:xfrm>
                <a:off x="8064" y="10428"/>
                <a:ext cx="0" cy="325"/>
              </a:xfrm>
              <a:prstGeom prst="straightConnector1">
                <a:avLst/>
              </a:prstGeom>
              <a:noFill/>
              <a:ln w="6350">
                <a:solidFill>
                  <a:schemeClr val="tx1">
                    <a:lumMod val="100000"/>
                    <a:lumOff val="0"/>
                  </a:schemeClr>
                </a:solidFill>
                <a:miter lim="800000"/>
                <a:headEnd/>
                <a:tailEnd type="triangle" w="med" len="med"/>
              </a:ln>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E0143A01-A0B0-A7E2-A1D5-6CBDCA42D6CB}"/>
                  </a:ext>
                </a:extLst>
              </p:cNvPr>
              <p:cNvCxnSpPr>
                <a:cxnSpLocks noChangeShapeType="1"/>
              </p:cNvCxnSpPr>
              <p:nvPr/>
            </p:nvCxnSpPr>
            <p:spPr bwMode="auto">
              <a:xfrm>
                <a:off x="8064" y="11196"/>
                <a:ext cx="0" cy="572"/>
              </a:xfrm>
              <a:prstGeom prst="line">
                <a:avLst/>
              </a:prstGeom>
              <a:noFill/>
              <a:ln w="6350">
                <a:solidFill>
                  <a:schemeClr val="tx1">
                    <a:lumMod val="100000"/>
                    <a:lumOff val="0"/>
                  </a:schemeClr>
                </a:solidFill>
                <a:miter lim="800000"/>
                <a:headEnd/>
                <a:tailEnd/>
              </a:ln>
              <a:extLst>
                <a:ext uri="{909E8E84-426E-40DD-AFC4-6F175D3DCCD1}">
                  <a14:hiddenFill xmlns:a14="http://schemas.microsoft.com/office/drawing/2010/main">
                    <a:noFill/>
                  </a14:hiddenFill>
                </a:ext>
              </a:extLst>
            </p:spPr>
          </p:cxnSp>
          <p:cxnSp>
            <p:nvCxnSpPr>
              <p:cNvPr id="28" name="Straight Arrow Connector 27">
                <a:extLst>
                  <a:ext uri="{FF2B5EF4-FFF2-40B4-BE49-F238E27FC236}">
                    <a16:creationId xmlns:a16="http://schemas.microsoft.com/office/drawing/2014/main" id="{FF56D530-C989-344F-7B08-04A3A7E405CD}"/>
                  </a:ext>
                </a:extLst>
              </p:cNvPr>
              <p:cNvCxnSpPr>
                <a:cxnSpLocks noChangeShapeType="1"/>
              </p:cNvCxnSpPr>
              <p:nvPr/>
            </p:nvCxnSpPr>
            <p:spPr bwMode="auto">
              <a:xfrm>
                <a:off x="8064" y="11768"/>
                <a:ext cx="257" cy="0"/>
              </a:xfrm>
              <a:prstGeom prst="straightConnector1">
                <a:avLst/>
              </a:prstGeom>
              <a:noFill/>
              <a:ln w="6350">
                <a:solidFill>
                  <a:schemeClr val="tx1">
                    <a:lumMod val="100000"/>
                    <a:lumOff val="0"/>
                  </a:schemeClr>
                </a:solidFill>
                <a:miter lim="800000"/>
                <a:headEnd/>
                <a:tailEnd type="triangle" w="med" len="med"/>
              </a:ln>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D9577E1F-7583-8D9C-C1BB-07F9F966EAFB}"/>
                  </a:ext>
                </a:extLst>
              </p:cNvPr>
              <p:cNvCxnSpPr>
                <a:cxnSpLocks noChangeShapeType="1"/>
              </p:cNvCxnSpPr>
              <p:nvPr/>
            </p:nvCxnSpPr>
            <p:spPr bwMode="auto">
              <a:xfrm>
                <a:off x="10942" y="9643"/>
                <a:ext cx="0" cy="2110"/>
              </a:xfrm>
              <a:prstGeom prst="line">
                <a:avLst/>
              </a:prstGeom>
              <a:noFill/>
              <a:ln w="6350">
                <a:solidFill>
                  <a:schemeClr val="tx1">
                    <a:lumMod val="100000"/>
                    <a:lumOff val="0"/>
                  </a:schemeClr>
                </a:solidFill>
                <a:miter lim="800000"/>
                <a:headEnd/>
                <a:tailEnd/>
              </a:ln>
              <a:extLst>
                <a:ext uri="{909E8E84-426E-40DD-AFC4-6F175D3DCCD1}">
                  <a14:hiddenFill xmlns:a14="http://schemas.microsoft.com/office/drawing/2010/main">
                    <a:noFill/>
                  </a14:hiddenFill>
                </a:ext>
              </a:extLst>
            </p:spPr>
          </p:cxnSp>
          <p:cxnSp>
            <p:nvCxnSpPr>
              <p:cNvPr id="30" name="Straight Arrow Connector 29">
                <a:extLst>
                  <a:ext uri="{FF2B5EF4-FFF2-40B4-BE49-F238E27FC236}">
                    <a16:creationId xmlns:a16="http://schemas.microsoft.com/office/drawing/2014/main" id="{AC2B352B-7E40-9BBB-712D-F556FDBF4872}"/>
                  </a:ext>
                </a:extLst>
              </p:cNvPr>
              <p:cNvCxnSpPr>
                <a:cxnSpLocks noChangeShapeType="1"/>
              </p:cNvCxnSpPr>
              <p:nvPr/>
            </p:nvCxnSpPr>
            <p:spPr bwMode="auto">
              <a:xfrm flipH="1">
                <a:off x="10771" y="11752"/>
                <a:ext cx="171" cy="0"/>
              </a:xfrm>
              <a:prstGeom prst="straightConnector1">
                <a:avLst/>
              </a:prstGeom>
              <a:noFill/>
              <a:ln w="6350">
                <a:solidFill>
                  <a:schemeClr val="tx1">
                    <a:lumMod val="100000"/>
                    <a:lumOff val="0"/>
                  </a:schemeClr>
                </a:solidFill>
                <a:miter lim="800000"/>
                <a:headEnd/>
                <a:tailEnd type="triangle" w="med" len="med"/>
              </a:ln>
              <a:extLst>
                <a:ext uri="{909E8E84-426E-40DD-AFC4-6F175D3DCCD1}">
                  <a14:hiddenFill xmlns:a14="http://schemas.microsoft.com/office/drawing/2010/main">
                    <a:noFill/>
                  </a14:hiddenFill>
                </a:ext>
              </a:extLst>
            </p:spPr>
          </p:cxnSp>
          <p:cxnSp>
            <p:nvCxnSpPr>
              <p:cNvPr id="31" name="Straight Arrow Connector 30">
                <a:extLst>
                  <a:ext uri="{FF2B5EF4-FFF2-40B4-BE49-F238E27FC236}">
                    <a16:creationId xmlns:a16="http://schemas.microsoft.com/office/drawing/2014/main" id="{92278D9D-34F7-4D7E-2539-345E881D90B7}"/>
                  </a:ext>
                </a:extLst>
              </p:cNvPr>
              <p:cNvCxnSpPr>
                <a:cxnSpLocks noChangeShapeType="1"/>
              </p:cNvCxnSpPr>
              <p:nvPr/>
            </p:nvCxnSpPr>
            <p:spPr bwMode="auto">
              <a:xfrm>
                <a:off x="9534" y="12013"/>
                <a:ext cx="0" cy="309"/>
              </a:xfrm>
              <a:prstGeom prst="straightConnector1">
                <a:avLst/>
              </a:prstGeom>
              <a:noFill/>
              <a:ln w="6350">
                <a:solidFill>
                  <a:schemeClr val="tx1">
                    <a:lumMod val="100000"/>
                    <a:lumOff val="0"/>
                  </a:schemeClr>
                </a:solidFill>
                <a:miter lim="800000"/>
                <a:headEnd/>
                <a:tailEnd type="triangle" w="med" len="med"/>
              </a:ln>
              <a:extLst>
                <a:ext uri="{909E8E84-426E-40DD-AFC4-6F175D3DCCD1}">
                  <a14:hiddenFill xmlns:a14="http://schemas.microsoft.com/office/drawing/2010/main">
                    <a:noFill/>
                  </a14:hiddenFill>
                </a:ext>
              </a:extLst>
            </p:spPr>
          </p:cxnSp>
          <p:cxnSp>
            <p:nvCxnSpPr>
              <p:cNvPr id="32" name="Straight Arrow Connector 31">
                <a:extLst>
                  <a:ext uri="{FF2B5EF4-FFF2-40B4-BE49-F238E27FC236}">
                    <a16:creationId xmlns:a16="http://schemas.microsoft.com/office/drawing/2014/main" id="{C0B825D4-0227-5E67-B6CF-671334E4921C}"/>
                  </a:ext>
                </a:extLst>
              </p:cNvPr>
              <p:cNvCxnSpPr>
                <a:cxnSpLocks noChangeShapeType="1"/>
              </p:cNvCxnSpPr>
              <p:nvPr/>
            </p:nvCxnSpPr>
            <p:spPr bwMode="auto">
              <a:xfrm>
                <a:off x="9534" y="12814"/>
                <a:ext cx="0" cy="276"/>
              </a:xfrm>
              <a:prstGeom prst="straightConnector1">
                <a:avLst/>
              </a:prstGeom>
              <a:noFill/>
              <a:ln w="6350">
                <a:solidFill>
                  <a:schemeClr val="tx1">
                    <a:lumMod val="100000"/>
                    <a:lumOff val="0"/>
                  </a:schemeClr>
                </a:solidFill>
                <a:miter lim="800000"/>
                <a:headEnd/>
                <a:tailEnd type="triangle" w="med" len="med"/>
              </a:ln>
              <a:extLst>
                <a:ext uri="{909E8E84-426E-40DD-AFC4-6F175D3DCCD1}">
                  <a14:hiddenFill xmlns:a14="http://schemas.microsoft.com/office/drawing/2010/main">
                    <a:noFill/>
                  </a14:hiddenFill>
                </a:ext>
              </a:extLst>
            </p:spPr>
          </p:cxnSp>
        </p:grpSp>
        <p:sp>
          <p:nvSpPr>
            <p:cNvPr id="12" name="Text Box 5">
              <a:extLst>
                <a:ext uri="{FF2B5EF4-FFF2-40B4-BE49-F238E27FC236}">
                  <a16:creationId xmlns:a16="http://schemas.microsoft.com/office/drawing/2014/main" id="{B69779C1-C568-19A8-C0AC-73190AAD2E95}"/>
                </a:ext>
              </a:extLst>
            </p:cNvPr>
            <p:cNvSpPr txBox="1">
              <a:spLocks noChangeArrowheads="1"/>
            </p:cNvSpPr>
            <p:nvPr/>
          </p:nvSpPr>
          <p:spPr bwMode="auto">
            <a:xfrm>
              <a:off x="94555" y="-171717"/>
              <a:ext cx="2705796" cy="409576"/>
            </a:xfrm>
            <a:prstGeom prst="rect">
              <a:avLst/>
            </a:prstGeom>
            <a:noFill/>
            <a:ln>
              <a:noFill/>
            </a:ln>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ct val="107000"/>
                </a:lnSpc>
                <a:spcAft>
                  <a:spcPts val="800"/>
                </a:spcAft>
              </a:pPr>
              <a:r>
                <a:rPr lang="mn-MN" sz="1400" b="1" i="1" kern="100" dirty="0">
                  <a:solidFill>
                    <a:srgbClr val="FFFF00"/>
                  </a:solidFill>
                  <a:latin typeface="Times New Roman" panose="02020603050405020304" pitchFamily="18" charset="0"/>
                  <a:ea typeface="Yu Mincho" panose="02020400000000000000" pitchFamily="18" charset="-128"/>
                  <a:cs typeface="Times New Roman" panose="02020603050405020304" pitchFamily="18" charset="0"/>
                </a:rPr>
                <a:t>СУПЕР ЭЛИТ ҮР ҮЙЛДВЭРЛЭЛИЙН СХЕМ</a:t>
              </a:r>
              <a:endParaRPr lang="en-US" sz="2000" b="1" kern="100" dirty="0">
                <a:solidFill>
                  <a:srgbClr val="FFFF00"/>
                </a:solidFill>
                <a:latin typeface="Times New Roman" panose="02020603050405020304" pitchFamily="18" charset="0"/>
                <a:ea typeface="Yu Mincho" panose="02020400000000000000" pitchFamily="18" charset="-128"/>
                <a:cs typeface="Times New Roman" panose="02020603050405020304" pitchFamily="18" charset="0"/>
              </a:endParaRPr>
            </a:p>
          </p:txBody>
        </p:sp>
      </p:grpSp>
      <p:graphicFrame>
        <p:nvGraphicFramePr>
          <p:cNvPr id="33" name="Chart 32">
            <a:extLst>
              <a:ext uri="{FF2B5EF4-FFF2-40B4-BE49-F238E27FC236}">
                <a16:creationId xmlns:a16="http://schemas.microsoft.com/office/drawing/2014/main" id="{3241D458-42EC-6D53-0474-291892C384AE}"/>
              </a:ext>
            </a:extLst>
          </p:cNvPr>
          <p:cNvGraphicFramePr>
            <a:graphicFrameLocks/>
          </p:cNvGraphicFramePr>
          <p:nvPr/>
        </p:nvGraphicFramePr>
        <p:xfrm>
          <a:off x="4412118" y="4877023"/>
          <a:ext cx="4601955" cy="19607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4" name="Chart 33">
            <a:extLst>
              <a:ext uri="{FF2B5EF4-FFF2-40B4-BE49-F238E27FC236}">
                <a16:creationId xmlns:a16="http://schemas.microsoft.com/office/drawing/2014/main" id="{6F1C6B0F-D415-75D7-A162-61996B522372}"/>
              </a:ext>
            </a:extLst>
          </p:cNvPr>
          <p:cNvGraphicFramePr>
            <a:graphicFrameLocks/>
          </p:cNvGraphicFramePr>
          <p:nvPr/>
        </p:nvGraphicFramePr>
        <p:xfrm>
          <a:off x="9164719" y="4554332"/>
          <a:ext cx="2940978" cy="2070233"/>
        </p:xfrm>
        <a:graphic>
          <a:graphicData uri="http://schemas.openxmlformats.org/drawingml/2006/chart">
            <c:chart xmlns:c="http://schemas.openxmlformats.org/drawingml/2006/chart" xmlns:r="http://schemas.openxmlformats.org/officeDocument/2006/relationships" r:id="rId5"/>
          </a:graphicData>
        </a:graphic>
      </p:graphicFrame>
      <p:sp>
        <p:nvSpPr>
          <p:cNvPr id="35" name="TextBox 34">
            <a:extLst>
              <a:ext uri="{FF2B5EF4-FFF2-40B4-BE49-F238E27FC236}">
                <a16:creationId xmlns:a16="http://schemas.microsoft.com/office/drawing/2014/main" id="{0C1608EC-419B-36EC-75DC-681769C08B56}"/>
              </a:ext>
            </a:extLst>
          </p:cNvPr>
          <p:cNvSpPr txBox="1"/>
          <p:nvPr/>
        </p:nvSpPr>
        <p:spPr>
          <a:xfrm>
            <a:off x="719282" y="6486065"/>
            <a:ext cx="3542190" cy="276999"/>
          </a:xfrm>
          <a:prstGeom prst="rect">
            <a:avLst/>
          </a:prstGeom>
          <a:noFill/>
        </p:spPr>
        <p:txBody>
          <a:bodyPr wrap="square" rtlCol="0">
            <a:spAutoFit/>
          </a:bodyPr>
          <a:lstStyle/>
          <a:p>
            <a:r>
              <a:rPr lang="mn-MN" sz="1200" i="1" dirty="0">
                <a:solidFill>
                  <a:srgbClr val="FFFF00"/>
                </a:solidFill>
                <a:latin typeface="Times New Roman" panose="02020603050405020304" pitchFamily="18" charset="0"/>
                <a:cs typeface="Times New Roman" panose="02020603050405020304" pitchFamily="18" charset="0"/>
              </a:rPr>
              <a:t>Эх сурвалж: </a:t>
            </a:r>
            <a:r>
              <a:rPr lang="mn-MN" sz="1200" i="1" dirty="0" err="1">
                <a:solidFill>
                  <a:srgbClr val="FFFF00"/>
                </a:solidFill>
                <a:latin typeface="Times New Roman" panose="02020603050405020304" pitchFamily="18" charset="0"/>
                <a:cs typeface="Times New Roman" panose="02020603050405020304" pitchFamily="18" charset="0"/>
              </a:rPr>
              <a:t>УГТЭШХ</a:t>
            </a:r>
            <a:r>
              <a:rPr lang="mn-MN" sz="1200" i="1" dirty="0">
                <a:solidFill>
                  <a:srgbClr val="FFFF00"/>
                </a:solidFill>
                <a:latin typeface="Times New Roman" panose="02020603050405020304" pitchFamily="18" charset="0"/>
                <a:cs typeface="Times New Roman" panose="02020603050405020304" pitchFamily="18" charset="0"/>
              </a:rPr>
              <a:t>, Үрийн аж ахуйн сектор</a:t>
            </a:r>
            <a:endParaRPr lang="en-US" sz="12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9802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10972800" y="6473953"/>
            <a:ext cx="1011936" cy="246888"/>
          </a:xfrm>
          <a:prstGeom prst="rect">
            <a:avLst/>
          </a:prstGeom>
        </p:spPr>
        <p:txBody>
          <a:bodyPr lIns="91431" tIns="45715" rIns="91431" bIns="45715"/>
          <a:lstStyle/>
          <a:p>
            <a:fld id="{D45D3978-0B97-4476-B573-3C6EB919A344}" type="slidenum">
              <a:rPr lang="en-US">
                <a:solidFill>
                  <a:srgbClr val="242852">
                    <a:lumMod val="50000"/>
                  </a:srgbClr>
                </a:solidFill>
              </a:rPr>
              <a:pPr/>
              <a:t>19</a:t>
            </a:fld>
            <a:endParaRPr lang="en-US">
              <a:solidFill>
                <a:srgbClr val="242852">
                  <a:lumMod val="50000"/>
                </a:srgbClr>
              </a:solidFill>
            </a:endParaRPr>
          </a:p>
        </p:txBody>
      </p:sp>
      <p:sp>
        <p:nvSpPr>
          <p:cNvPr id="2" name="TextBox 1">
            <a:extLst>
              <a:ext uri="{FF2B5EF4-FFF2-40B4-BE49-F238E27FC236}">
                <a16:creationId xmlns:a16="http://schemas.microsoft.com/office/drawing/2014/main" id="{958B7251-B2EA-45EB-B5FA-F02B09DCCA28}"/>
              </a:ext>
            </a:extLst>
          </p:cNvPr>
          <p:cNvSpPr txBox="1"/>
          <p:nvPr/>
        </p:nvSpPr>
        <p:spPr>
          <a:xfrm>
            <a:off x="330200" y="1490950"/>
            <a:ext cx="1930401" cy="1323439"/>
          </a:xfrm>
          <a:prstGeom prst="rect">
            <a:avLst/>
          </a:prstGeom>
          <a:noFill/>
        </p:spPr>
        <p:txBody>
          <a:bodyPr wrap="square" rtlCol="0">
            <a:spAutoFit/>
          </a:bodyPr>
          <a:lstStyle/>
          <a:p>
            <a:pPr algn="ctr"/>
            <a:r>
              <a:rPr lang="mn-MN" sz="2000" dirty="0">
                <a:solidFill>
                  <a:srgbClr val="FFFF00"/>
                </a:solidFill>
                <a:latin typeface="Times New Roman" panose="02020603050405020304" pitchFamily="18" charset="0"/>
                <a:cs typeface="Times New Roman" panose="02020603050405020304" pitchFamily="18" charset="0"/>
              </a:rPr>
              <a:t>Улсын хэмжээнд жилд </a:t>
            </a:r>
            <a:r>
              <a:rPr lang="mn-MN" sz="2000" b="1" dirty="0">
                <a:solidFill>
                  <a:srgbClr val="FFFF00"/>
                </a:solidFill>
                <a:latin typeface="Times New Roman" panose="02020603050405020304" pitchFamily="18" charset="0"/>
                <a:cs typeface="Times New Roman" panose="02020603050405020304" pitchFamily="18" charset="0"/>
              </a:rPr>
              <a:t>15-18 </a:t>
            </a:r>
            <a:r>
              <a:rPr lang="mn-MN" sz="2000" b="1" dirty="0" err="1">
                <a:solidFill>
                  <a:srgbClr val="FFFF00"/>
                </a:solidFill>
                <a:latin typeface="Times New Roman" panose="02020603050405020304" pitchFamily="18" charset="0"/>
                <a:cs typeface="Times New Roman" panose="02020603050405020304" pitchFamily="18" charset="0"/>
              </a:rPr>
              <a:t>мян</a:t>
            </a:r>
            <a:r>
              <a:rPr lang="mn-MN" sz="2000" b="1" dirty="0">
                <a:solidFill>
                  <a:srgbClr val="FFFF00"/>
                </a:solidFill>
                <a:latin typeface="Times New Roman" panose="02020603050405020304" pitchFamily="18" charset="0"/>
                <a:cs typeface="Times New Roman" panose="02020603050405020304" pitchFamily="18" charset="0"/>
              </a:rPr>
              <a:t>/га </a:t>
            </a:r>
            <a:r>
              <a:rPr lang="mn-MN" sz="2000" dirty="0">
                <a:solidFill>
                  <a:srgbClr val="FFFF00"/>
                </a:solidFill>
                <a:latin typeface="Times New Roman" panose="02020603050405020304" pitchFamily="18" charset="0"/>
                <a:cs typeface="Times New Roman" panose="02020603050405020304" pitchFamily="18" charset="0"/>
              </a:rPr>
              <a:t>талбайд</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7934CB2-B246-4D6D-B966-D272541501E8}"/>
              </a:ext>
            </a:extLst>
          </p:cNvPr>
          <p:cNvSpPr txBox="1"/>
          <p:nvPr/>
        </p:nvSpPr>
        <p:spPr>
          <a:xfrm>
            <a:off x="9398004" y="1436128"/>
            <a:ext cx="2463796" cy="1015663"/>
          </a:xfrm>
          <a:prstGeom prst="rect">
            <a:avLst/>
          </a:prstGeom>
          <a:noFill/>
        </p:spPr>
        <p:txBody>
          <a:bodyPr wrap="square" rtlCol="0">
            <a:spAutoFit/>
          </a:bodyPr>
          <a:lstStyle/>
          <a:p>
            <a:pPr algn="ctr"/>
            <a:r>
              <a:rPr lang="mn-MN" sz="2000" dirty="0">
                <a:solidFill>
                  <a:srgbClr val="FFFF00"/>
                </a:solidFill>
                <a:latin typeface="Times New Roman" panose="02020603050405020304" pitchFamily="18" charset="0"/>
                <a:cs typeface="Times New Roman" panose="02020603050405020304" pitchFamily="18" charset="0"/>
              </a:rPr>
              <a:t>Улсад шаардлагатай үр </a:t>
            </a:r>
          </a:p>
          <a:p>
            <a:pPr algn="ctr"/>
            <a:r>
              <a:rPr lang="mn-MN" sz="2000" b="1" dirty="0">
                <a:solidFill>
                  <a:srgbClr val="FFFF00"/>
                </a:solidFill>
                <a:latin typeface="Times New Roman" panose="02020603050405020304" pitchFamily="18" charset="0"/>
                <a:cs typeface="Times New Roman" panose="02020603050405020304" pitchFamily="18" charset="0"/>
              </a:rPr>
              <a:t>45.0-50.0 </a:t>
            </a:r>
            <a:r>
              <a:rPr lang="mn-MN" sz="2000" b="1" dirty="0" err="1">
                <a:solidFill>
                  <a:srgbClr val="FFFF00"/>
                </a:solidFill>
                <a:latin typeface="Times New Roman" panose="02020603050405020304" pitchFamily="18" charset="0"/>
                <a:cs typeface="Times New Roman" panose="02020603050405020304" pitchFamily="18" charset="0"/>
              </a:rPr>
              <a:t>мян</a:t>
            </a:r>
            <a:r>
              <a:rPr lang="mn-MN" sz="2000" b="1" dirty="0">
                <a:solidFill>
                  <a:srgbClr val="FFFF00"/>
                </a:solidFill>
                <a:latin typeface="Times New Roman" panose="02020603050405020304" pitchFamily="18" charset="0"/>
                <a:cs typeface="Times New Roman" panose="02020603050405020304" pitchFamily="18" charset="0"/>
              </a:rPr>
              <a:t>/ </a:t>
            </a:r>
            <a:r>
              <a:rPr lang="mn-MN" sz="2000" b="1" dirty="0" err="1">
                <a:solidFill>
                  <a:srgbClr val="FFFF00"/>
                </a:solidFill>
                <a:latin typeface="Times New Roman" panose="02020603050405020304" pitchFamily="18" charset="0"/>
                <a:cs typeface="Times New Roman" panose="02020603050405020304" pitchFamily="18" charset="0"/>
              </a:rPr>
              <a:t>тн</a:t>
            </a:r>
            <a:endParaRPr lang="en-US" sz="2000" b="1" dirty="0">
              <a:solidFill>
                <a:srgbClr val="FFFF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677807D8-867C-489D-9D38-71CC7AFF0F1E}"/>
              </a:ext>
            </a:extLst>
          </p:cNvPr>
          <p:cNvGrpSpPr/>
          <p:nvPr/>
        </p:nvGrpSpPr>
        <p:grpSpPr>
          <a:xfrm>
            <a:off x="4910664" y="3429000"/>
            <a:ext cx="1930401" cy="2545828"/>
            <a:chOff x="8560388" y="3042060"/>
            <a:chExt cx="1522818" cy="2031325"/>
          </a:xfrm>
        </p:grpSpPr>
        <p:pic>
          <p:nvPicPr>
            <p:cNvPr id="11" name="Picture 10">
              <a:extLst>
                <a:ext uri="{FF2B5EF4-FFF2-40B4-BE49-F238E27FC236}">
                  <a16:creationId xmlns:a16="http://schemas.microsoft.com/office/drawing/2014/main" id="{9984ACD9-3220-4860-8C6F-47CB93E68FC4}"/>
                </a:ext>
              </a:extLst>
            </p:cNvPr>
            <p:cNvPicPr>
              <a:picLocks noChangeAspect="1"/>
            </p:cNvPicPr>
            <p:nvPr/>
          </p:nvPicPr>
          <p:blipFill rotWithShape="1">
            <a:blip r:embed="rId2"/>
            <a:srcRect l="14702" b="8487"/>
            <a:stretch/>
          </p:blipFill>
          <p:spPr>
            <a:xfrm>
              <a:off x="8560388" y="3042060"/>
              <a:ext cx="1522818" cy="2031325"/>
            </a:xfrm>
            <a:prstGeom prst="rect">
              <a:avLst/>
            </a:prstGeom>
          </p:spPr>
        </p:pic>
        <p:pic>
          <p:nvPicPr>
            <p:cNvPr id="12" name="Picture 11">
              <a:extLst>
                <a:ext uri="{FF2B5EF4-FFF2-40B4-BE49-F238E27FC236}">
                  <a16:creationId xmlns:a16="http://schemas.microsoft.com/office/drawing/2014/main" id="{E0D681E9-325A-4524-9400-1B1DCE10DA55}"/>
                </a:ext>
              </a:extLst>
            </p:cNvPr>
            <p:cNvPicPr>
              <a:picLocks noChangeAspect="1"/>
            </p:cNvPicPr>
            <p:nvPr/>
          </p:nvPicPr>
          <p:blipFill>
            <a:blip r:embed="rId3"/>
            <a:stretch>
              <a:fillRect/>
            </a:stretch>
          </p:blipFill>
          <p:spPr>
            <a:xfrm>
              <a:off x="8876750" y="3578029"/>
              <a:ext cx="890093" cy="1146147"/>
            </a:xfrm>
            <a:prstGeom prst="rect">
              <a:avLst/>
            </a:prstGeom>
          </p:spPr>
        </p:pic>
      </p:grpSp>
      <p:sp>
        <p:nvSpPr>
          <p:cNvPr id="13" name="TextBox 12">
            <a:extLst>
              <a:ext uri="{FF2B5EF4-FFF2-40B4-BE49-F238E27FC236}">
                <a16:creationId xmlns:a16="http://schemas.microsoft.com/office/drawing/2014/main" id="{336D5DC4-BF87-4375-9F69-8B9B9CE85DAC}"/>
              </a:ext>
            </a:extLst>
          </p:cNvPr>
          <p:cNvSpPr txBox="1"/>
          <p:nvPr/>
        </p:nvSpPr>
        <p:spPr>
          <a:xfrm>
            <a:off x="2633130" y="1282240"/>
            <a:ext cx="6637871" cy="1908215"/>
          </a:xfrm>
          <a:prstGeom prst="rect">
            <a:avLst/>
          </a:prstGeom>
          <a:solidFill>
            <a:sysClr val="window" lastClr="FFFFFF"/>
          </a:solidFill>
          <a:ln w="19050" cap="rnd" cmpd="sng" algn="ctr">
            <a:solidFill>
              <a:srgbClr val="E76618"/>
            </a:solidFill>
            <a:prstDash val="solid"/>
          </a:ln>
          <a:effectLst/>
        </p:spPr>
        <p:txBody>
          <a:bodyPr wrap="square" rtlCol="0">
            <a:spAutoFit/>
          </a:bodyPr>
          <a:lstStyle/>
          <a:p>
            <a:pPr defTabSz="457200">
              <a:defRPr/>
            </a:pPr>
            <a:r>
              <a:rPr lang="mn-MN" kern="0" dirty="0">
                <a:solidFill>
                  <a:srgbClr val="C00000"/>
                </a:solidFill>
                <a:latin typeface="Times New Roman" panose="02020603050405020304" pitchFamily="18" charset="0"/>
                <a:cs typeface="Times New Roman" panose="02020603050405020304" pitchFamily="18" charset="0"/>
              </a:rPr>
              <a:t>МОНГОЛ УЛСЫН ХҮН АМЫН ТӨМСНИЙ НИЙТ ХЭРЭГЦЭЭ</a:t>
            </a:r>
          </a:p>
          <a:p>
            <a:pPr defTabSz="457200">
              <a:defRPr/>
            </a:pPr>
            <a:r>
              <a:rPr lang="mn-MN" sz="2000" kern="0" dirty="0">
                <a:solidFill>
                  <a:srgbClr val="002060"/>
                </a:solidFill>
                <a:latin typeface="Times New Roman" panose="02020603050405020304" pitchFamily="18" charset="0"/>
                <a:cs typeface="Times New Roman" panose="02020603050405020304" pitchFamily="18" charset="0"/>
              </a:rPr>
              <a:t>       Нэг хүний хоногийн хэрэглээ -120 гр</a:t>
            </a:r>
          </a:p>
          <a:p>
            <a:pPr defTabSz="457200">
              <a:defRPr/>
            </a:pPr>
            <a:r>
              <a:rPr lang="mn-MN" sz="2000" kern="0" dirty="0">
                <a:solidFill>
                  <a:srgbClr val="002060"/>
                </a:solidFill>
                <a:latin typeface="Times New Roman" panose="02020603050405020304" pitchFamily="18" charset="0"/>
                <a:cs typeface="Times New Roman" panose="02020603050405020304" pitchFamily="18" charset="0"/>
              </a:rPr>
              <a:t>       Нэг жилийн хэрэглээ- 43.8 кг</a:t>
            </a:r>
          </a:p>
          <a:p>
            <a:pPr defTabSz="457200">
              <a:defRPr/>
            </a:pPr>
            <a:r>
              <a:rPr lang="mn-MN" sz="2000" kern="0" dirty="0">
                <a:solidFill>
                  <a:srgbClr val="002060"/>
                </a:solidFill>
                <a:latin typeface="Times New Roman" panose="02020603050405020304" pitchFamily="18" charset="0"/>
                <a:cs typeface="Times New Roman" panose="02020603050405020304" pitchFamily="18" charset="0"/>
              </a:rPr>
              <a:t>       Нэг жилийн нийт хэрэглээ -153300 т </a:t>
            </a:r>
            <a:r>
              <a:rPr lang="en-US" sz="2000" kern="0" dirty="0">
                <a:solidFill>
                  <a:srgbClr val="002060"/>
                </a:solidFill>
                <a:latin typeface="Times New Roman" panose="02020603050405020304" pitchFamily="18" charset="0"/>
                <a:cs typeface="Times New Roman" panose="02020603050405020304" pitchFamily="18" charset="0"/>
              </a:rPr>
              <a:t>(</a:t>
            </a:r>
            <a:r>
              <a:rPr lang="mn-MN" sz="2000" kern="0" dirty="0">
                <a:solidFill>
                  <a:srgbClr val="002060"/>
                </a:solidFill>
                <a:latin typeface="Times New Roman" panose="02020603050405020304" pitchFamily="18" charset="0"/>
                <a:cs typeface="Times New Roman" panose="02020603050405020304" pitchFamily="18" charset="0"/>
              </a:rPr>
              <a:t>3.5 сая.хүн</a:t>
            </a:r>
            <a:r>
              <a:rPr lang="en-US" sz="2000" kern="0" dirty="0">
                <a:solidFill>
                  <a:srgbClr val="002060"/>
                </a:solidFill>
                <a:latin typeface="Times New Roman" panose="02020603050405020304" pitchFamily="18" charset="0"/>
                <a:cs typeface="Times New Roman" panose="02020603050405020304" pitchFamily="18" charset="0"/>
              </a:rPr>
              <a:t>)</a:t>
            </a:r>
            <a:endParaRPr lang="mn-MN" sz="2000" kern="0" dirty="0">
              <a:solidFill>
                <a:srgbClr val="002060"/>
              </a:solidFill>
              <a:latin typeface="Times New Roman" panose="02020603050405020304" pitchFamily="18" charset="0"/>
              <a:cs typeface="Times New Roman" panose="02020603050405020304" pitchFamily="18" charset="0"/>
            </a:endParaRPr>
          </a:p>
          <a:p>
            <a:pPr defTabSz="457200">
              <a:defRPr/>
            </a:pPr>
            <a:r>
              <a:rPr lang="mn-MN" sz="2000" kern="0" dirty="0">
                <a:solidFill>
                  <a:srgbClr val="002060"/>
                </a:solidFill>
                <a:latin typeface="Times New Roman" panose="02020603050405020304" pitchFamily="18" charset="0"/>
                <a:cs typeface="Times New Roman" panose="02020603050405020304" pitchFamily="18" charset="0"/>
              </a:rPr>
              <a:t>       Үрийн төмс- 4</a:t>
            </a:r>
            <a:r>
              <a:rPr lang="en-US" sz="2000" kern="0" dirty="0">
                <a:solidFill>
                  <a:srgbClr val="002060"/>
                </a:solidFill>
                <a:latin typeface="Times New Roman" panose="02020603050405020304" pitchFamily="18" charset="0"/>
                <a:cs typeface="Times New Roman" panose="02020603050405020304" pitchFamily="18" charset="0"/>
              </a:rPr>
              <a:t>86</a:t>
            </a:r>
            <a:r>
              <a:rPr lang="mn-MN" sz="2000" kern="0" dirty="0">
                <a:solidFill>
                  <a:srgbClr val="002060"/>
                </a:solidFill>
                <a:latin typeface="Times New Roman" panose="02020603050405020304" pitchFamily="18" charset="0"/>
                <a:cs typeface="Times New Roman" panose="02020603050405020304" pitchFamily="18" charset="0"/>
              </a:rPr>
              <a:t>00 т </a:t>
            </a:r>
            <a:r>
              <a:rPr lang="en-US" sz="2000" kern="0" dirty="0">
                <a:solidFill>
                  <a:srgbClr val="002060"/>
                </a:solidFill>
                <a:latin typeface="Times New Roman" panose="02020603050405020304" pitchFamily="18" charset="0"/>
                <a:cs typeface="Times New Roman" panose="02020603050405020304" pitchFamily="18" charset="0"/>
              </a:rPr>
              <a:t>(</a:t>
            </a:r>
            <a:r>
              <a:rPr lang="mn-MN" sz="2000" kern="0" dirty="0">
                <a:solidFill>
                  <a:srgbClr val="002060"/>
                </a:solidFill>
                <a:latin typeface="Times New Roman" panose="02020603050405020304" pitchFamily="18" charset="0"/>
                <a:cs typeface="Times New Roman" panose="02020603050405020304" pitchFamily="18" charset="0"/>
              </a:rPr>
              <a:t>18000*2.</a:t>
            </a:r>
            <a:r>
              <a:rPr lang="en-US" sz="2000" kern="0" dirty="0">
                <a:solidFill>
                  <a:srgbClr val="002060"/>
                </a:solidFill>
                <a:latin typeface="Times New Roman" panose="02020603050405020304" pitchFamily="18" charset="0"/>
                <a:cs typeface="Times New Roman" panose="02020603050405020304" pitchFamily="18" charset="0"/>
              </a:rPr>
              <a:t>7</a:t>
            </a:r>
            <a:r>
              <a:rPr lang="mn-MN" sz="2000" kern="0" dirty="0">
                <a:solidFill>
                  <a:srgbClr val="002060"/>
                </a:solidFill>
                <a:latin typeface="Times New Roman" panose="02020603050405020304" pitchFamily="18" charset="0"/>
                <a:cs typeface="Times New Roman" panose="02020603050405020304" pitchFamily="18" charset="0"/>
              </a:rPr>
              <a:t> </a:t>
            </a:r>
            <a:r>
              <a:rPr lang="mn-MN" sz="2000" kern="0" dirty="0" err="1">
                <a:solidFill>
                  <a:srgbClr val="002060"/>
                </a:solidFill>
                <a:latin typeface="Times New Roman" panose="02020603050405020304" pitchFamily="18" charset="0"/>
                <a:cs typeface="Times New Roman" panose="02020603050405020304" pitchFamily="18" charset="0"/>
              </a:rPr>
              <a:t>тн</a:t>
            </a:r>
            <a:r>
              <a:rPr lang="en-US" sz="2000" kern="0" dirty="0">
                <a:solidFill>
                  <a:srgbClr val="002060"/>
                </a:solidFill>
                <a:latin typeface="Times New Roman" panose="02020603050405020304" pitchFamily="18" charset="0"/>
                <a:cs typeface="Times New Roman" panose="02020603050405020304" pitchFamily="18" charset="0"/>
              </a:rPr>
              <a:t>)</a:t>
            </a:r>
            <a:endParaRPr lang="mn-MN" sz="2000" kern="0" dirty="0">
              <a:solidFill>
                <a:srgbClr val="002060"/>
              </a:solidFill>
              <a:latin typeface="Times New Roman" panose="02020603050405020304" pitchFamily="18" charset="0"/>
              <a:cs typeface="Times New Roman" panose="02020603050405020304" pitchFamily="18" charset="0"/>
            </a:endParaRPr>
          </a:p>
          <a:p>
            <a:pPr defTabSz="457200">
              <a:defRPr/>
            </a:pPr>
            <a:r>
              <a:rPr lang="mn-MN" sz="2000" kern="0" dirty="0">
                <a:solidFill>
                  <a:srgbClr val="002060"/>
                </a:solidFill>
                <a:latin typeface="Times New Roman" panose="02020603050405020304" pitchFamily="18" charset="0"/>
                <a:cs typeface="Times New Roman" panose="02020603050405020304" pitchFamily="18" charset="0"/>
              </a:rPr>
              <a:t>       Нийт төмсний хэрэгцээ: 153300+4</a:t>
            </a:r>
            <a:r>
              <a:rPr lang="en-US" sz="2000" kern="0" dirty="0">
                <a:solidFill>
                  <a:srgbClr val="002060"/>
                </a:solidFill>
                <a:latin typeface="Times New Roman" panose="02020603050405020304" pitchFamily="18" charset="0"/>
                <a:cs typeface="Times New Roman" panose="02020603050405020304" pitchFamily="18" charset="0"/>
              </a:rPr>
              <a:t>8</a:t>
            </a:r>
            <a:r>
              <a:rPr lang="mn-MN" sz="2000" kern="0" dirty="0">
                <a:solidFill>
                  <a:srgbClr val="002060"/>
                </a:solidFill>
                <a:latin typeface="Times New Roman" panose="02020603050405020304" pitchFamily="18" charset="0"/>
                <a:cs typeface="Times New Roman" panose="02020603050405020304" pitchFamily="18" charset="0"/>
              </a:rPr>
              <a:t>000</a:t>
            </a:r>
            <a:r>
              <a:rPr lang="en-US" sz="2000" kern="0" dirty="0">
                <a:solidFill>
                  <a:srgbClr val="002060"/>
                </a:solidFill>
                <a:latin typeface="Times New Roman" panose="02020603050405020304" pitchFamily="18" charset="0"/>
                <a:cs typeface="Times New Roman" panose="02020603050405020304" pitchFamily="18" charset="0"/>
              </a:rPr>
              <a:t>= 201300 </a:t>
            </a:r>
            <a:r>
              <a:rPr lang="mn-MN" sz="2000" kern="0" dirty="0" err="1">
                <a:solidFill>
                  <a:srgbClr val="002060"/>
                </a:solidFill>
                <a:latin typeface="Times New Roman" panose="02020603050405020304" pitchFamily="18" charset="0"/>
                <a:cs typeface="Times New Roman" panose="02020603050405020304" pitchFamily="18" charset="0"/>
              </a:rPr>
              <a:t>тн</a:t>
            </a:r>
            <a:endParaRPr lang="en-US" sz="2000" kern="0" dirty="0">
              <a:solidFill>
                <a:srgbClr val="00206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75D04A4-D067-4DEE-8EA7-1922BF6501DD}"/>
              </a:ext>
            </a:extLst>
          </p:cNvPr>
          <p:cNvSpPr txBox="1"/>
          <p:nvPr/>
        </p:nvSpPr>
        <p:spPr>
          <a:xfrm>
            <a:off x="1171482" y="4144479"/>
            <a:ext cx="2353465" cy="1938992"/>
          </a:xfrm>
          <a:prstGeom prst="rect">
            <a:avLst/>
          </a:prstGeom>
          <a:noFill/>
        </p:spPr>
        <p:txBody>
          <a:bodyPr wrap="none" rtlCol="0">
            <a:spAutoFit/>
          </a:bodyPr>
          <a:lstStyle/>
          <a:p>
            <a:pPr algn="ctr"/>
            <a:r>
              <a:rPr lang="mn-MN" sz="2000" dirty="0">
                <a:solidFill>
                  <a:srgbClr val="FFFF00"/>
                </a:solidFill>
                <a:latin typeface="Times New Roman" panose="02020603050405020304" pitchFamily="18" charset="0"/>
                <a:cs typeface="Times New Roman" panose="02020603050405020304" pitchFamily="18" charset="0"/>
              </a:rPr>
              <a:t>Импортын өртөг:</a:t>
            </a:r>
          </a:p>
          <a:p>
            <a:pPr algn="ctr"/>
            <a:endParaRPr lang="mn-MN" sz="2000" dirty="0">
              <a:solidFill>
                <a:srgbClr val="FFFF00"/>
              </a:solidFill>
              <a:latin typeface="Times New Roman" panose="02020603050405020304" pitchFamily="18" charset="0"/>
              <a:cs typeface="Times New Roman" panose="02020603050405020304" pitchFamily="18" charset="0"/>
            </a:endParaRPr>
          </a:p>
          <a:p>
            <a:pPr algn="ctr"/>
            <a:r>
              <a:rPr lang="mn-MN" sz="2000" b="1" dirty="0">
                <a:solidFill>
                  <a:srgbClr val="FFFF00"/>
                </a:solidFill>
                <a:latin typeface="Times New Roman" panose="02020603050405020304" pitchFamily="18" charset="0"/>
                <a:cs typeface="Times New Roman" panose="02020603050405020304" pitchFamily="18" charset="0"/>
              </a:rPr>
              <a:t>Герман, Голланд</a:t>
            </a:r>
          </a:p>
          <a:p>
            <a:pPr algn="ctr"/>
            <a:r>
              <a:rPr lang="mn-MN" sz="2000" b="1" dirty="0">
                <a:solidFill>
                  <a:srgbClr val="FFFF00"/>
                </a:solidFill>
                <a:latin typeface="Times New Roman" panose="02020603050405020304" pitchFamily="18" charset="0"/>
                <a:cs typeface="Times New Roman" panose="02020603050405020304" pitchFamily="18" charset="0"/>
              </a:rPr>
              <a:t>1 </a:t>
            </a:r>
            <a:r>
              <a:rPr lang="mn-MN" sz="2000" b="1" dirty="0" err="1">
                <a:solidFill>
                  <a:srgbClr val="FFFF00"/>
                </a:solidFill>
                <a:latin typeface="Times New Roman" panose="02020603050405020304" pitchFamily="18" charset="0"/>
                <a:cs typeface="Times New Roman" panose="02020603050405020304" pitchFamily="18" charset="0"/>
              </a:rPr>
              <a:t>тн</a:t>
            </a:r>
            <a:r>
              <a:rPr lang="mn-MN" sz="2000" b="1" dirty="0">
                <a:solidFill>
                  <a:srgbClr val="FFFF00"/>
                </a:solidFill>
                <a:latin typeface="Times New Roman" panose="02020603050405020304" pitchFamily="18" charset="0"/>
                <a:cs typeface="Times New Roman" panose="02020603050405020304" pitchFamily="18" charset="0"/>
              </a:rPr>
              <a:t>-6.0-7.0 сая/</a:t>
            </a:r>
            <a:r>
              <a:rPr lang="mn-MN" sz="2000" b="1" dirty="0" err="1">
                <a:solidFill>
                  <a:srgbClr val="FFFF00"/>
                </a:solidFill>
                <a:latin typeface="Times New Roman" panose="02020603050405020304" pitchFamily="18" charset="0"/>
                <a:cs typeface="Times New Roman" panose="02020603050405020304" pitchFamily="18" charset="0"/>
              </a:rPr>
              <a:t>төг</a:t>
            </a:r>
            <a:endParaRPr lang="mn-MN" sz="2000" b="1" dirty="0">
              <a:solidFill>
                <a:srgbClr val="FFFF00"/>
              </a:solidFill>
              <a:latin typeface="Times New Roman" panose="02020603050405020304" pitchFamily="18" charset="0"/>
              <a:cs typeface="Times New Roman" panose="02020603050405020304" pitchFamily="18" charset="0"/>
            </a:endParaRPr>
          </a:p>
          <a:p>
            <a:pPr algn="ctr"/>
            <a:r>
              <a:rPr lang="mn-MN" sz="2000" b="1" dirty="0">
                <a:solidFill>
                  <a:srgbClr val="FFFF00"/>
                </a:solidFill>
                <a:latin typeface="Times New Roman" panose="02020603050405020304" pitchFamily="18" charset="0"/>
                <a:cs typeface="Times New Roman" panose="02020603050405020304" pitchFamily="18" charset="0"/>
              </a:rPr>
              <a:t>ОХУ</a:t>
            </a:r>
          </a:p>
          <a:p>
            <a:pPr algn="ctr"/>
            <a:r>
              <a:rPr lang="mn-MN" sz="2000" b="1" dirty="0">
                <a:solidFill>
                  <a:srgbClr val="FFFF00"/>
                </a:solidFill>
                <a:latin typeface="Times New Roman" panose="02020603050405020304" pitchFamily="18" charset="0"/>
                <a:cs typeface="Times New Roman" panose="02020603050405020304" pitchFamily="18" charset="0"/>
              </a:rPr>
              <a:t>2.3-2.5 сая/</a:t>
            </a:r>
            <a:r>
              <a:rPr lang="mn-MN" sz="2000" b="1" dirty="0" err="1">
                <a:solidFill>
                  <a:srgbClr val="FFFF00"/>
                </a:solidFill>
                <a:latin typeface="Times New Roman" panose="02020603050405020304" pitchFamily="18" charset="0"/>
                <a:cs typeface="Times New Roman" panose="02020603050405020304" pitchFamily="18" charset="0"/>
              </a:rPr>
              <a:t>төг</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DE8E93F-926A-4D13-8F0F-0A8E8F9F6990}"/>
              </a:ext>
            </a:extLst>
          </p:cNvPr>
          <p:cNvSpPr txBox="1"/>
          <p:nvPr/>
        </p:nvSpPr>
        <p:spPr>
          <a:xfrm>
            <a:off x="8825048" y="4946325"/>
            <a:ext cx="2452082" cy="707886"/>
          </a:xfrm>
          <a:prstGeom prst="rect">
            <a:avLst/>
          </a:prstGeom>
          <a:noFill/>
        </p:spPr>
        <p:txBody>
          <a:bodyPr wrap="none" rtlCol="0">
            <a:spAutoFit/>
          </a:bodyPr>
          <a:lstStyle/>
          <a:p>
            <a:pPr algn="ctr"/>
            <a:r>
              <a:rPr lang="mn-MN" sz="2000" b="1" dirty="0">
                <a:solidFill>
                  <a:srgbClr val="FFFF00"/>
                </a:solidFill>
                <a:latin typeface="Times New Roman" panose="02020603050405020304" pitchFamily="18" charset="0"/>
                <a:cs typeface="Times New Roman" panose="02020603050405020304" pitchFamily="18" charset="0"/>
              </a:rPr>
              <a:t>Дотоодод хуучин үр</a:t>
            </a:r>
          </a:p>
          <a:p>
            <a:pPr algn="ctr"/>
            <a:r>
              <a:rPr lang="mn-MN" sz="2000" b="1" dirty="0">
                <a:solidFill>
                  <a:srgbClr val="FFFF00"/>
                </a:solidFill>
                <a:latin typeface="Times New Roman" panose="02020603050405020304" pitchFamily="18" charset="0"/>
                <a:cs typeface="Times New Roman" panose="02020603050405020304" pitchFamily="18" charset="0"/>
              </a:rPr>
              <a:t>1.0-1.4 сая/</a:t>
            </a:r>
            <a:r>
              <a:rPr lang="mn-MN" sz="2000" b="1" dirty="0" err="1">
                <a:solidFill>
                  <a:srgbClr val="FFFF00"/>
                </a:solidFill>
                <a:latin typeface="Times New Roman" panose="02020603050405020304" pitchFamily="18" charset="0"/>
                <a:cs typeface="Times New Roman" panose="02020603050405020304" pitchFamily="18" charset="0"/>
              </a:rPr>
              <a:t>төг</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1E16600-A642-472B-A2A8-EC9E80834BBA}"/>
              </a:ext>
            </a:extLst>
          </p:cNvPr>
          <p:cNvSpPr txBox="1"/>
          <p:nvPr/>
        </p:nvSpPr>
        <p:spPr>
          <a:xfrm>
            <a:off x="2140910" y="136816"/>
            <a:ext cx="7846059" cy="707886"/>
          </a:xfrm>
          <a:prstGeom prst="rect">
            <a:avLst/>
          </a:prstGeom>
          <a:noFill/>
        </p:spPr>
        <p:txBody>
          <a:bodyPr wrap="none" rtlCol="0">
            <a:spAutoFit/>
          </a:bodyPr>
          <a:lstStyle/>
          <a:p>
            <a:r>
              <a:rPr lang="mn-MN" sz="2000" b="1">
                <a:solidFill>
                  <a:srgbClr val="FFFF00"/>
                </a:solidFill>
                <a:latin typeface="Times New Roman" panose="02020603050405020304" pitchFamily="18" charset="0"/>
                <a:cs typeface="Times New Roman" panose="02020603050405020304" pitchFamily="18" charset="0"/>
              </a:rPr>
              <a:t>МОНГОЛ УЛСЫН ТӨМСНИЙ ҮРИЙН ХЭРЭГЦЭЭ, ХАНГАМЖ</a:t>
            </a:r>
          </a:p>
          <a:p>
            <a:pPr algn="ctr"/>
            <a:r>
              <a:rPr lang="mn-MN" sz="2000" b="1">
                <a:solidFill>
                  <a:srgbClr val="FFFF00"/>
                </a:solidFill>
                <a:latin typeface="Times New Roman" panose="02020603050405020304" pitchFamily="18" charset="0"/>
                <a:cs typeface="Times New Roman" panose="02020603050405020304" pitchFamily="18" charset="0"/>
              </a:rPr>
              <a:t>ӨНӨӨГИЙН БАЙДАЛ </a:t>
            </a:r>
            <a:endParaRPr lang="en-US" sz="20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164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5F6CF-0B50-1BDD-F3DE-9CB53E35024E}"/>
              </a:ext>
            </a:extLst>
          </p:cNvPr>
          <p:cNvSpPr>
            <a:spLocks noGrp="1"/>
          </p:cNvSpPr>
          <p:nvPr>
            <p:ph type="title"/>
          </p:nvPr>
        </p:nvSpPr>
        <p:spPr>
          <a:xfrm>
            <a:off x="1903495" y="0"/>
            <a:ext cx="8906188" cy="556725"/>
          </a:xfrm>
        </p:spPr>
        <p:txBody>
          <a:bodyPr>
            <a:noAutofit/>
          </a:bodyPr>
          <a:lstStyle/>
          <a:p>
            <a:r>
              <a:rPr lang="mn-MN" sz="2400" b="1" dirty="0">
                <a:solidFill>
                  <a:srgbClr val="FFFF00"/>
                </a:solidFill>
                <a:latin typeface="Times New Roman" panose="02020603050405020304" pitchFamily="18" charset="0"/>
                <a:ea typeface="DengXian" panose="02010600030101010101" pitchFamily="2" charset="-122"/>
                <a:cs typeface="Times New Roman" panose="02020603050405020304" pitchFamily="18" charset="0"/>
              </a:rPr>
              <a:t>ТАРИАЛАНГИЙН САЛБАРЫН ТОЙМ</a:t>
            </a:r>
            <a:endParaRPr lang="en-US" sz="2400" b="1" dirty="0">
              <a:solidFill>
                <a:srgbClr val="FFFF00"/>
              </a:solidFill>
              <a:latin typeface="Times New Roman" panose="02020603050405020304" pitchFamily="18" charset="0"/>
              <a:ea typeface="DengXian" panose="02010600030101010101" pitchFamily="2" charset="-122"/>
              <a:cs typeface="Times New Roman" panose="02020603050405020304" pitchFamily="18" charset="0"/>
            </a:endParaRPr>
          </a:p>
        </p:txBody>
      </p:sp>
      <p:sp>
        <p:nvSpPr>
          <p:cNvPr id="39" name="TextBox 38">
            <a:extLst>
              <a:ext uri="{FF2B5EF4-FFF2-40B4-BE49-F238E27FC236}">
                <a16:creationId xmlns:a16="http://schemas.microsoft.com/office/drawing/2014/main" id="{A1DB0893-1F40-8440-83F8-9E21AAE23B6C}"/>
              </a:ext>
            </a:extLst>
          </p:cNvPr>
          <p:cNvSpPr txBox="1"/>
          <p:nvPr/>
        </p:nvSpPr>
        <p:spPr>
          <a:xfrm>
            <a:off x="85679" y="2052696"/>
            <a:ext cx="12026089"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Газар</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тариалангийн</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нийт</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бүтээгдэхүүний</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үйлдвэрлэл</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2024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оны</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гүйцэтгэлээр</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оны</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үнээр</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2.3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их</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наяд</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төгрөг</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2015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оны</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зэрэгцүүлэх</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үнээр</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1.01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их</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наяд</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төгрөгт</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хүрч</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2020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онтой</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харьцуулахад</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оны</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үнээр</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1.4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их</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наяд</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төгрөгөөр</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буюу</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60.7 </a:t>
            </a:r>
            <a:r>
              <a:rPr kumimoji="0" lang="mn-Mong-MN" sz="1400" b="0" i="0" u="none" strike="noStrike" kern="1200" cap="none" spc="0" normalizeH="0" baseline="0" noProof="0" dirty="0">
                <a:ln>
                  <a:noFill/>
                </a:ln>
                <a:solidFill>
                  <a:schemeClr val="bg1"/>
                </a:solidFill>
                <a:effectLst/>
                <a:uLnTx/>
                <a:uFillTx/>
                <a:latin typeface="Times New Roman" panose="02020603050405020304" pitchFamily="18" charset="0"/>
                <a:cs typeface="Mongolian Baiti" panose="03000500000000000000" pitchFamily="66" charset="0"/>
              </a:rPr>
              <a:t>%</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2015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оны</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зэрэгцүүлэх</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үнээр</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270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тэрбум</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төгрөгөөр</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буюу</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26.5</a:t>
            </a:r>
            <a:r>
              <a:rPr kumimoji="0" lang="mn-Mong-MN" sz="1400" b="0" i="0" u="none" strike="noStrike" kern="1200" cap="none" spc="0" normalizeH="0" baseline="0" noProof="0" dirty="0">
                <a:ln>
                  <a:noFill/>
                </a:ln>
                <a:solidFill>
                  <a:schemeClr val="bg1"/>
                </a:solidFill>
                <a:effectLst/>
                <a:uLnTx/>
                <a:uFillTx/>
                <a:latin typeface="Times New Roman" panose="02020603050405020304" pitchFamily="18" charset="0"/>
                <a:cs typeface="Mongolian Baiti" panose="03000500000000000000" pitchFamily="66" charset="0"/>
              </a:rPr>
              <a:t> %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өссөн</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байна</a:t>
            </a:r>
            <a:r>
              <a:rPr kumimoji="0" lang="en-US" sz="1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p>
        </p:txBody>
      </p:sp>
      <p:grpSp>
        <p:nvGrpSpPr>
          <p:cNvPr id="24" name="Group 23">
            <a:extLst>
              <a:ext uri="{FF2B5EF4-FFF2-40B4-BE49-F238E27FC236}">
                <a16:creationId xmlns:a16="http://schemas.microsoft.com/office/drawing/2014/main" id="{FC502010-816D-B256-AB42-4C8D767FE05C}"/>
              </a:ext>
            </a:extLst>
          </p:cNvPr>
          <p:cNvGrpSpPr/>
          <p:nvPr/>
        </p:nvGrpSpPr>
        <p:grpSpPr>
          <a:xfrm>
            <a:off x="85679" y="638540"/>
            <a:ext cx="11948241" cy="1242575"/>
            <a:chOff x="169729" y="860290"/>
            <a:chExt cx="11948241" cy="1242575"/>
          </a:xfrm>
        </p:grpSpPr>
        <p:grpSp>
          <p:nvGrpSpPr>
            <p:cNvPr id="12" name="Group 11">
              <a:extLst>
                <a:ext uri="{FF2B5EF4-FFF2-40B4-BE49-F238E27FC236}">
                  <a16:creationId xmlns:a16="http://schemas.microsoft.com/office/drawing/2014/main" id="{FFBD0133-172D-8167-DBFA-F2D7D47292A9}"/>
                </a:ext>
              </a:extLst>
            </p:cNvPr>
            <p:cNvGrpSpPr/>
            <p:nvPr/>
          </p:nvGrpSpPr>
          <p:grpSpPr>
            <a:xfrm>
              <a:off x="169729" y="863908"/>
              <a:ext cx="11948241" cy="1238957"/>
              <a:chOff x="101375" y="866577"/>
              <a:chExt cx="11948241" cy="1905166"/>
            </a:xfrm>
          </p:grpSpPr>
          <p:sp>
            <p:nvSpPr>
              <p:cNvPr id="3" name="Rectangle: Rounded Corners 2">
                <a:extLst>
                  <a:ext uri="{FF2B5EF4-FFF2-40B4-BE49-F238E27FC236}">
                    <a16:creationId xmlns:a16="http://schemas.microsoft.com/office/drawing/2014/main" id="{8F7ED999-8EAD-E837-542E-EA8975E65B51}"/>
                  </a:ext>
                </a:extLst>
              </p:cNvPr>
              <p:cNvSpPr/>
              <p:nvPr/>
            </p:nvSpPr>
            <p:spPr>
              <a:xfrm>
                <a:off x="101375" y="911255"/>
                <a:ext cx="1630269" cy="1852928"/>
              </a:xfrm>
              <a:prstGeom prst="roundRect">
                <a:avLst/>
              </a:prstGeom>
              <a:solidFill>
                <a:srgbClr val="0E29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id="{8EA206B9-439B-996E-7EC2-E1E65EBC8E0E}"/>
                  </a:ext>
                </a:extLst>
              </p:cNvPr>
              <p:cNvSpPr/>
              <p:nvPr/>
            </p:nvSpPr>
            <p:spPr>
              <a:xfrm>
                <a:off x="1834742" y="911255"/>
                <a:ext cx="1630269" cy="1852928"/>
              </a:xfrm>
              <a:prstGeom prst="roundRect">
                <a:avLst/>
              </a:prstGeom>
              <a:solidFill>
                <a:srgbClr val="0E29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B66453DD-5E03-D6C5-9D39-AC209E9F74E4}"/>
                  </a:ext>
                </a:extLst>
              </p:cNvPr>
              <p:cNvSpPr/>
              <p:nvPr/>
            </p:nvSpPr>
            <p:spPr>
              <a:xfrm>
                <a:off x="3542789" y="883596"/>
                <a:ext cx="1630269" cy="1852928"/>
              </a:xfrm>
              <a:prstGeom prst="roundRect">
                <a:avLst/>
              </a:prstGeom>
              <a:solidFill>
                <a:srgbClr val="0E29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90266BD0-7398-A59B-7E03-B4538C2B34A5}"/>
                  </a:ext>
                </a:extLst>
              </p:cNvPr>
              <p:cNvSpPr/>
              <p:nvPr/>
            </p:nvSpPr>
            <p:spPr>
              <a:xfrm>
                <a:off x="5248046" y="878377"/>
                <a:ext cx="1630269" cy="1852928"/>
              </a:xfrm>
              <a:prstGeom prst="roundRect">
                <a:avLst/>
              </a:prstGeom>
              <a:solidFill>
                <a:srgbClr val="0E29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9FC4271B-4332-E904-C472-A2F523906395}"/>
                  </a:ext>
                </a:extLst>
              </p:cNvPr>
              <p:cNvSpPr/>
              <p:nvPr/>
            </p:nvSpPr>
            <p:spPr>
              <a:xfrm>
                <a:off x="6967720" y="918815"/>
                <a:ext cx="1630269" cy="1852928"/>
              </a:xfrm>
              <a:prstGeom prst="roundRect">
                <a:avLst/>
              </a:prstGeom>
              <a:solidFill>
                <a:srgbClr val="0E29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Rounded Corners 9">
                <a:extLst>
                  <a:ext uri="{FF2B5EF4-FFF2-40B4-BE49-F238E27FC236}">
                    <a16:creationId xmlns:a16="http://schemas.microsoft.com/office/drawing/2014/main" id="{CB63D0CC-344C-EEC3-EB25-D9FB8CD4F9D6}"/>
                  </a:ext>
                </a:extLst>
              </p:cNvPr>
              <p:cNvSpPr/>
              <p:nvPr/>
            </p:nvSpPr>
            <p:spPr>
              <a:xfrm>
                <a:off x="8725303" y="866577"/>
                <a:ext cx="1630269" cy="1852928"/>
              </a:xfrm>
              <a:prstGeom prst="roundRect">
                <a:avLst/>
              </a:prstGeom>
              <a:solidFill>
                <a:srgbClr val="0E29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Rounded Corners 10">
                <a:extLst>
                  <a:ext uri="{FF2B5EF4-FFF2-40B4-BE49-F238E27FC236}">
                    <a16:creationId xmlns:a16="http://schemas.microsoft.com/office/drawing/2014/main" id="{618E46AE-F077-E988-84B4-9EDE402D6CD8}"/>
                  </a:ext>
                </a:extLst>
              </p:cNvPr>
              <p:cNvSpPr/>
              <p:nvPr/>
            </p:nvSpPr>
            <p:spPr>
              <a:xfrm>
                <a:off x="10419347" y="866577"/>
                <a:ext cx="1630269" cy="1852928"/>
              </a:xfrm>
              <a:prstGeom prst="roundRect">
                <a:avLst/>
              </a:prstGeom>
              <a:solidFill>
                <a:srgbClr val="0E29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Graphic 8" descr="Suburban scene">
              <a:extLst>
                <a:ext uri="{FF2B5EF4-FFF2-40B4-BE49-F238E27FC236}">
                  <a16:creationId xmlns:a16="http://schemas.microsoft.com/office/drawing/2014/main" id="{58E15179-8AF4-6807-F985-9F4B088F3A2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32460" y="860290"/>
              <a:ext cx="681866" cy="681866"/>
            </a:xfrm>
            <a:prstGeom prst="rect">
              <a:avLst/>
            </a:prstGeom>
          </p:spPr>
        </p:pic>
        <p:pic>
          <p:nvPicPr>
            <p:cNvPr id="7" name="Graphic 6" descr="Grain">
              <a:extLst>
                <a:ext uri="{FF2B5EF4-FFF2-40B4-BE49-F238E27FC236}">
                  <a16:creationId xmlns:a16="http://schemas.microsoft.com/office/drawing/2014/main" id="{842C8652-CB80-A215-CE61-E43D08C58C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55306" y="892737"/>
              <a:ext cx="629761" cy="654914"/>
            </a:xfrm>
            <a:prstGeom prst="rect">
              <a:avLst/>
            </a:prstGeom>
          </p:spPr>
        </p:pic>
        <p:pic>
          <p:nvPicPr>
            <p:cNvPr id="13" name="Graphic 12" descr="Highway scene">
              <a:extLst>
                <a:ext uri="{FF2B5EF4-FFF2-40B4-BE49-F238E27FC236}">
                  <a16:creationId xmlns:a16="http://schemas.microsoft.com/office/drawing/2014/main" id="{C4466F7A-073F-096E-8C83-6C1DF8AE4EF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088673" y="871582"/>
              <a:ext cx="673124" cy="673124"/>
            </a:xfrm>
            <a:prstGeom prst="rect">
              <a:avLst/>
            </a:prstGeom>
          </p:spPr>
        </p:pic>
        <p:pic>
          <p:nvPicPr>
            <p:cNvPr id="31" name="Graphic 30" descr="Farm scene">
              <a:extLst>
                <a:ext uri="{FF2B5EF4-FFF2-40B4-BE49-F238E27FC236}">
                  <a16:creationId xmlns:a16="http://schemas.microsoft.com/office/drawing/2014/main" id="{279609E3-FED8-0AF0-503B-0576F7CBEE8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762564" y="888471"/>
              <a:ext cx="684021" cy="684021"/>
            </a:xfrm>
            <a:prstGeom prst="rect">
              <a:avLst/>
            </a:prstGeom>
          </p:spPr>
        </p:pic>
        <p:pic>
          <p:nvPicPr>
            <p:cNvPr id="35" name="Graphic 34" descr="Dollar">
              <a:extLst>
                <a:ext uri="{FF2B5EF4-FFF2-40B4-BE49-F238E27FC236}">
                  <a16:creationId xmlns:a16="http://schemas.microsoft.com/office/drawing/2014/main" id="{8C6B1B6C-7BDD-DDB8-162F-F0CA81CA0B8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569137" y="958323"/>
              <a:ext cx="724435" cy="516714"/>
            </a:xfrm>
            <a:prstGeom prst="rect">
              <a:avLst/>
            </a:prstGeom>
          </p:spPr>
        </p:pic>
        <p:pic>
          <p:nvPicPr>
            <p:cNvPr id="30" name="Graphic 29" descr="Pie chart">
              <a:extLst>
                <a:ext uri="{FF2B5EF4-FFF2-40B4-BE49-F238E27FC236}">
                  <a16:creationId xmlns:a16="http://schemas.microsoft.com/office/drawing/2014/main" id="{229E6012-8D07-5E47-E058-5DFFE60DAF5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355583" y="996876"/>
              <a:ext cx="545279" cy="545279"/>
            </a:xfrm>
            <a:prstGeom prst="rect">
              <a:avLst/>
            </a:prstGeom>
          </p:spPr>
        </p:pic>
        <p:pic>
          <p:nvPicPr>
            <p:cNvPr id="36" name="Graphic 35" descr="House">
              <a:extLst>
                <a:ext uri="{FF2B5EF4-FFF2-40B4-BE49-F238E27FC236}">
                  <a16:creationId xmlns:a16="http://schemas.microsoft.com/office/drawing/2014/main" id="{2A757222-B0A8-DCA2-233D-A5B8544A21B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1012696" y="958323"/>
              <a:ext cx="546844" cy="546844"/>
            </a:xfrm>
            <a:prstGeom prst="rect">
              <a:avLst/>
            </a:prstGeom>
          </p:spPr>
        </p:pic>
      </p:grpSp>
      <p:grpSp>
        <p:nvGrpSpPr>
          <p:cNvPr id="20" name="Group 19">
            <a:extLst>
              <a:ext uri="{FF2B5EF4-FFF2-40B4-BE49-F238E27FC236}">
                <a16:creationId xmlns:a16="http://schemas.microsoft.com/office/drawing/2014/main" id="{BCDAA6C2-A20A-0DA5-FD49-59295051F3F4}"/>
              </a:ext>
            </a:extLst>
          </p:cNvPr>
          <p:cNvGrpSpPr/>
          <p:nvPr/>
        </p:nvGrpSpPr>
        <p:grpSpPr>
          <a:xfrm>
            <a:off x="-175775" y="1213444"/>
            <a:ext cx="12446517" cy="641187"/>
            <a:chOff x="-105067" y="1608978"/>
            <a:chExt cx="12223037" cy="641187"/>
          </a:xfrm>
        </p:grpSpPr>
        <p:sp>
          <p:nvSpPr>
            <p:cNvPr id="14" name="Rectangle 13">
              <a:extLst>
                <a:ext uri="{FF2B5EF4-FFF2-40B4-BE49-F238E27FC236}">
                  <a16:creationId xmlns:a16="http://schemas.microsoft.com/office/drawing/2014/main" id="{1F1FFE4F-13C5-CC30-52A3-E12A6CDC41BE}"/>
                </a:ext>
              </a:extLst>
            </p:cNvPr>
            <p:cNvSpPr/>
            <p:nvPr/>
          </p:nvSpPr>
          <p:spPr>
            <a:xfrm>
              <a:off x="-24769" y="1639231"/>
              <a:ext cx="2058963" cy="261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0" i="0" u="none" strike="noStrike" kern="1200" cap="none" spc="0" normalizeH="0" baseline="0" noProof="0" dirty="0">
                  <a:ln>
                    <a:noFill/>
                  </a:ln>
                  <a:solidFill>
                    <a:prstClr val="white"/>
                  </a:solidFill>
                  <a:effectLst/>
                  <a:uLnTx/>
                  <a:uFillTx/>
                  <a:latin typeface="Aptos Narrow" panose="020B0004020202020204" pitchFamily="34" charset="0"/>
                  <a:ea typeface="+mn-ea"/>
                  <a:cs typeface="+mn-cs"/>
                </a:rPr>
                <a:t>Нийт талбай:</a:t>
              </a:r>
              <a:endParaRPr kumimoji="0" lang="en-US" sz="1400" b="0" i="0" u="none" strike="noStrike" kern="1200" cap="none" spc="0" normalizeH="0" baseline="0" noProof="0" dirty="0">
                <a:ln>
                  <a:noFill/>
                </a:ln>
                <a:solidFill>
                  <a:prstClr val="white"/>
                </a:solidFill>
                <a:effectLst/>
                <a:uLnTx/>
                <a:uFillTx/>
                <a:latin typeface="Aptos Narrow" panose="020B0004020202020204" pitchFamily="34" charset="0"/>
                <a:ea typeface="+mn-ea"/>
                <a:cs typeface="+mn-cs"/>
              </a:endParaRPr>
            </a:p>
          </p:txBody>
        </p:sp>
        <p:sp>
          <p:nvSpPr>
            <p:cNvPr id="15" name="Rectangle 14">
              <a:extLst>
                <a:ext uri="{FF2B5EF4-FFF2-40B4-BE49-F238E27FC236}">
                  <a16:creationId xmlns:a16="http://schemas.microsoft.com/office/drawing/2014/main" id="{8C7D7E64-654F-620B-9C7C-50B1D56D00E2}"/>
                </a:ext>
              </a:extLst>
            </p:cNvPr>
            <p:cNvSpPr/>
            <p:nvPr/>
          </p:nvSpPr>
          <p:spPr>
            <a:xfrm>
              <a:off x="-105067" y="1867362"/>
              <a:ext cx="2099112" cy="317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1170</a:t>
              </a:r>
              <a:r>
                <a:rPr kumimoji="0" lang="mn-MN"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мян га</a:t>
              </a:r>
              <a:endPar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18" name="Rectangle 17">
              <a:extLst>
                <a:ext uri="{FF2B5EF4-FFF2-40B4-BE49-F238E27FC236}">
                  <a16:creationId xmlns:a16="http://schemas.microsoft.com/office/drawing/2014/main" id="{2A8AA638-0E75-564D-01C7-8AE840B90642}"/>
                </a:ext>
              </a:extLst>
            </p:cNvPr>
            <p:cNvSpPr/>
            <p:nvPr/>
          </p:nvSpPr>
          <p:spPr>
            <a:xfrm>
              <a:off x="1700011" y="1672086"/>
              <a:ext cx="2058963" cy="261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0" i="0" u="none" strike="noStrike" kern="1200" cap="none" spc="0" normalizeH="0" baseline="0" noProof="0" dirty="0">
                  <a:ln>
                    <a:noFill/>
                  </a:ln>
                  <a:solidFill>
                    <a:prstClr val="white"/>
                  </a:solidFill>
                  <a:effectLst/>
                  <a:uLnTx/>
                  <a:uFillTx/>
                  <a:latin typeface="Aptos Narrow" panose="020B0004020202020204" pitchFamily="34" charset="0"/>
                  <a:ea typeface="+mn-ea"/>
                  <a:cs typeface="+mn-cs"/>
                </a:rPr>
                <a:t>Тариалсан талбай:</a:t>
              </a:r>
              <a:endParaRPr kumimoji="0" lang="en-US" sz="1400" b="0" i="0" u="none" strike="noStrike" kern="1200" cap="none" spc="0" normalizeH="0" baseline="0" noProof="0" dirty="0">
                <a:ln>
                  <a:noFill/>
                </a:ln>
                <a:solidFill>
                  <a:prstClr val="white"/>
                </a:solidFill>
                <a:effectLst/>
                <a:uLnTx/>
                <a:uFillTx/>
                <a:latin typeface="Aptos Narrow" panose="020B0004020202020204" pitchFamily="34" charset="0"/>
                <a:ea typeface="+mn-ea"/>
                <a:cs typeface="+mn-cs"/>
              </a:endParaRPr>
            </a:p>
          </p:txBody>
        </p:sp>
        <p:sp>
          <p:nvSpPr>
            <p:cNvPr id="19" name="Rectangle 18">
              <a:extLst>
                <a:ext uri="{FF2B5EF4-FFF2-40B4-BE49-F238E27FC236}">
                  <a16:creationId xmlns:a16="http://schemas.microsoft.com/office/drawing/2014/main" id="{03318FCD-EB2B-A48B-D5B3-C9DED8542081}"/>
                </a:ext>
              </a:extLst>
            </p:cNvPr>
            <p:cNvSpPr/>
            <p:nvPr/>
          </p:nvSpPr>
          <p:spPr>
            <a:xfrm>
              <a:off x="1659862" y="1932468"/>
              <a:ext cx="2099112" cy="317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60</a:t>
              </a: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1.7</a:t>
              </a:r>
              <a:r>
                <a:rPr kumimoji="0" lang="mn-MN"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мян га</a:t>
              </a:r>
              <a:endPar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21" name="Rectangle 20">
              <a:extLst>
                <a:ext uri="{FF2B5EF4-FFF2-40B4-BE49-F238E27FC236}">
                  <a16:creationId xmlns:a16="http://schemas.microsoft.com/office/drawing/2014/main" id="{3C493A17-7818-33F4-9D39-F22D1AA024BF}"/>
                </a:ext>
              </a:extLst>
            </p:cNvPr>
            <p:cNvSpPr/>
            <p:nvPr/>
          </p:nvSpPr>
          <p:spPr>
            <a:xfrm>
              <a:off x="3384099" y="1660260"/>
              <a:ext cx="2058963" cy="261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0" i="0" u="none" strike="noStrike" kern="1200" cap="none" spc="0" normalizeH="0" baseline="0" noProof="0" dirty="0">
                  <a:ln>
                    <a:noFill/>
                  </a:ln>
                  <a:solidFill>
                    <a:prstClr val="white"/>
                  </a:solidFill>
                  <a:effectLst/>
                  <a:uLnTx/>
                  <a:uFillTx/>
                  <a:latin typeface="Aptos Narrow" panose="020B0004020202020204" pitchFamily="34" charset="0"/>
                  <a:ea typeface="+mn-ea"/>
                  <a:cs typeface="+mn-cs"/>
                </a:rPr>
                <a:t>Уринш:</a:t>
              </a:r>
              <a:endParaRPr kumimoji="0" lang="en-US" sz="1400" b="0" i="0" u="none" strike="noStrike" kern="1200" cap="none" spc="0" normalizeH="0" baseline="0" noProof="0" dirty="0">
                <a:ln>
                  <a:noFill/>
                </a:ln>
                <a:solidFill>
                  <a:prstClr val="white"/>
                </a:solidFill>
                <a:effectLst/>
                <a:uLnTx/>
                <a:uFillTx/>
                <a:latin typeface="Aptos Narrow" panose="020B0004020202020204" pitchFamily="34" charset="0"/>
                <a:ea typeface="+mn-ea"/>
                <a:cs typeface="+mn-cs"/>
              </a:endParaRPr>
            </a:p>
          </p:txBody>
        </p:sp>
        <p:sp>
          <p:nvSpPr>
            <p:cNvPr id="22" name="Rectangle 21">
              <a:extLst>
                <a:ext uri="{FF2B5EF4-FFF2-40B4-BE49-F238E27FC236}">
                  <a16:creationId xmlns:a16="http://schemas.microsoft.com/office/drawing/2014/main" id="{13396B14-023E-5754-E2C4-49BEBDD7A9D5}"/>
                </a:ext>
              </a:extLst>
            </p:cNvPr>
            <p:cNvSpPr/>
            <p:nvPr/>
          </p:nvSpPr>
          <p:spPr>
            <a:xfrm>
              <a:off x="3364025" y="1877638"/>
              <a:ext cx="2099112" cy="317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2</a:t>
              </a: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70.3</a:t>
              </a:r>
              <a:r>
                <a:rPr kumimoji="0" lang="mn-MN"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мян га</a:t>
              </a:r>
              <a:endPar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25" name="Rectangle 24">
              <a:extLst>
                <a:ext uri="{FF2B5EF4-FFF2-40B4-BE49-F238E27FC236}">
                  <a16:creationId xmlns:a16="http://schemas.microsoft.com/office/drawing/2014/main" id="{8AF7E55C-F5EA-3CA2-95CC-FBAAC3F5D1BF}"/>
                </a:ext>
              </a:extLst>
            </p:cNvPr>
            <p:cNvSpPr/>
            <p:nvPr/>
          </p:nvSpPr>
          <p:spPr>
            <a:xfrm>
              <a:off x="5175170" y="1641648"/>
              <a:ext cx="2058963" cy="261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0" i="0" u="none" strike="noStrike" kern="1200" cap="none" spc="0" normalizeH="0" baseline="0" noProof="0" dirty="0">
                  <a:ln>
                    <a:noFill/>
                  </a:ln>
                  <a:solidFill>
                    <a:prstClr val="white"/>
                  </a:solidFill>
                  <a:effectLst/>
                  <a:uLnTx/>
                  <a:uFillTx/>
                  <a:latin typeface="Aptos Narrow" panose="020B0004020202020204" pitchFamily="34" charset="0"/>
                  <a:ea typeface="+mn-ea"/>
                  <a:cs typeface="+mn-cs"/>
                </a:rPr>
                <a:t>Нийт ургац:</a:t>
              </a:r>
              <a:endParaRPr kumimoji="0" lang="en-US" sz="1400" b="0" i="0" u="none" strike="noStrike" kern="1200" cap="none" spc="0" normalizeH="0" baseline="0" noProof="0" dirty="0">
                <a:ln>
                  <a:noFill/>
                </a:ln>
                <a:solidFill>
                  <a:prstClr val="white"/>
                </a:solidFill>
                <a:effectLst/>
                <a:uLnTx/>
                <a:uFillTx/>
                <a:latin typeface="Aptos Narrow" panose="020B0004020202020204" pitchFamily="34" charset="0"/>
                <a:ea typeface="+mn-ea"/>
                <a:cs typeface="+mn-cs"/>
              </a:endParaRPr>
            </a:p>
          </p:txBody>
        </p:sp>
        <p:sp>
          <p:nvSpPr>
            <p:cNvPr id="26" name="Rectangle 25">
              <a:extLst>
                <a:ext uri="{FF2B5EF4-FFF2-40B4-BE49-F238E27FC236}">
                  <a16:creationId xmlns:a16="http://schemas.microsoft.com/office/drawing/2014/main" id="{0D802E45-EC55-8D0E-C0F7-C632E885A229}"/>
                </a:ext>
              </a:extLst>
            </p:cNvPr>
            <p:cNvSpPr/>
            <p:nvPr/>
          </p:nvSpPr>
          <p:spPr>
            <a:xfrm>
              <a:off x="5116397" y="1902905"/>
              <a:ext cx="2099112" cy="317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878.1 </a:t>
              </a:r>
              <a:r>
                <a:rPr kumimoji="0" lang="mn-MN"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мян.тонн</a:t>
              </a:r>
              <a:endPar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32" name="Rectangle 31">
              <a:extLst>
                <a:ext uri="{FF2B5EF4-FFF2-40B4-BE49-F238E27FC236}">
                  <a16:creationId xmlns:a16="http://schemas.microsoft.com/office/drawing/2014/main" id="{DA68FD52-0C4D-ED10-8818-9A5409179CF6}"/>
                </a:ext>
              </a:extLst>
            </p:cNvPr>
            <p:cNvSpPr/>
            <p:nvPr/>
          </p:nvSpPr>
          <p:spPr>
            <a:xfrm>
              <a:off x="6807537" y="1608978"/>
              <a:ext cx="2058963" cy="2612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0" i="0" u="none" strike="noStrike" kern="1200" cap="none" spc="0" normalizeH="0" baseline="0" noProof="0" dirty="0">
                  <a:ln>
                    <a:noFill/>
                  </a:ln>
                  <a:solidFill>
                    <a:prstClr val="white"/>
                  </a:solidFill>
                  <a:effectLst/>
                  <a:uLnTx/>
                  <a:uFillTx/>
                  <a:latin typeface="Aptos Narrow" panose="020B0004020202020204" pitchFamily="34" charset="0"/>
                  <a:ea typeface="+mn-ea"/>
                  <a:cs typeface="+mn-cs"/>
                </a:rPr>
                <a:t>Нийт орлого:</a:t>
              </a:r>
              <a:endParaRPr kumimoji="0" lang="en-US" sz="1400" b="0" i="0" u="none" strike="noStrike" kern="1200" cap="none" spc="0" normalizeH="0" baseline="0" noProof="0" dirty="0">
                <a:ln>
                  <a:noFill/>
                </a:ln>
                <a:solidFill>
                  <a:prstClr val="white"/>
                </a:solidFill>
                <a:effectLst/>
                <a:uLnTx/>
                <a:uFillTx/>
                <a:latin typeface="Aptos Narrow" panose="020B0004020202020204" pitchFamily="34" charset="0"/>
                <a:ea typeface="+mn-ea"/>
                <a:cs typeface="+mn-cs"/>
              </a:endParaRPr>
            </a:p>
          </p:txBody>
        </p:sp>
        <p:sp>
          <p:nvSpPr>
            <p:cNvPr id="33" name="Rectangle 32">
              <a:extLst>
                <a:ext uri="{FF2B5EF4-FFF2-40B4-BE49-F238E27FC236}">
                  <a16:creationId xmlns:a16="http://schemas.microsoft.com/office/drawing/2014/main" id="{2CDAAD80-3530-8C2A-5819-931EBCC7A58C}"/>
                </a:ext>
              </a:extLst>
            </p:cNvPr>
            <p:cNvSpPr/>
            <p:nvPr/>
          </p:nvSpPr>
          <p:spPr>
            <a:xfrm>
              <a:off x="6840585" y="1870235"/>
              <a:ext cx="2099112" cy="3176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2.</a:t>
              </a:r>
              <a:r>
                <a:rPr kumimoji="0" lang="mn-MN"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3 их наяд</a:t>
              </a:r>
              <a:r>
                <a:rPr kumimoji="0" lang="en-US" sz="1400" b="0" i="0" u="none" strike="noStrike" kern="1200" cap="none" spc="0" normalizeH="0" baseline="0" noProof="0" dirty="0">
                  <a:ln>
                    <a:noFill/>
                  </a:ln>
                  <a:solidFill>
                    <a:srgbClr val="5ED7F2"/>
                  </a:solidFill>
                  <a:effectLst/>
                  <a:uLnTx/>
                  <a:uFillTx/>
                  <a:latin typeface="Aptos" panose="020B0004020202020204" pitchFamily="34" charset="0"/>
                  <a:ea typeface="+mn-ea"/>
                  <a:cs typeface="+mn-cs"/>
                </a:rPr>
                <a:t>*</a:t>
              </a:r>
            </a:p>
          </p:txBody>
        </p:sp>
        <p:sp>
          <p:nvSpPr>
            <p:cNvPr id="37" name="TextBox 36">
              <a:extLst>
                <a:ext uri="{FF2B5EF4-FFF2-40B4-BE49-F238E27FC236}">
                  <a16:creationId xmlns:a16="http://schemas.microsoft.com/office/drawing/2014/main" id="{3E9267C6-F2C3-B083-FEC3-DD2A243F624B}"/>
                </a:ext>
              </a:extLst>
            </p:cNvPr>
            <p:cNvSpPr txBox="1"/>
            <p:nvPr/>
          </p:nvSpPr>
          <p:spPr>
            <a:xfrm>
              <a:off x="8505778" y="1660260"/>
              <a:ext cx="19959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0" i="0" u="none" strike="noStrike" kern="1200" cap="none" spc="0" normalizeH="0" baseline="0" noProof="0" dirty="0">
                  <a:ln>
                    <a:noFill/>
                  </a:ln>
                  <a:solidFill>
                    <a:prstClr val="white"/>
                  </a:solidFill>
                  <a:effectLst/>
                  <a:uLnTx/>
                  <a:uFillTx/>
                  <a:latin typeface="Aptos" panose="02110004020202020204"/>
                  <a:ea typeface="+mn-ea"/>
                  <a:cs typeface="+mn-cs"/>
                </a:rPr>
                <a:t>ХАА-н үйлдвэрлэл 18.3 </a:t>
              </a:r>
              <a:r>
                <a:rPr kumimoji="0" lang="mn-Mong-MN" sz="1400" b="0" i="0" u="none" strike="noStrike" kern="1200" cap="none" spc="0" normalizeH="0" baseline="0" noProof="0" dirty="0">
                  <a:ln>
                    <a:noFill/>
                  </a:ln>
                  <a:solidFill>
                    <a:prstClr val="white"/>
                  </a:solidFill>
                  <a:effectLst/>
                  <a:uLnTx/>
                  <a:uFillTx/>
                  <a:latin typeface="Aptos" panose="02110004020202020204"/>
                  <a:ea typeface="+mn-ea"/>
                  <a:cs typeface="Mongolian Baiti" panose="03000500000000000000" pitchFamily="66" charset="0"/>
                </a:rPr>
                <a:t>% </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B46F3A8B-27BD-0321-1700-391E5D3B8923}"/>
                </a:ext>
              </a:extLst>
            </p:cNvPr>
            <p:cNvSpPr txBox="1"/>
            <p:nvPr/>
          </p:nvSpPr>
          <p:spPr>
            <a:xfrm>
              <a:off x="10274373" y="1687948"/>
              <a:ext cx="184359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15 </a:t>
              </a:r>
              <a:r>
                <a:rPr kumimoji="0" lang="mn-MN" sz="1400" b="0" i="0" u="none" strike="noStrike" kern="1200" cap="none" spc="0" normalizeH="0" baseline="0" noProof="0" dirty="0">
                  <a:ln>
                    <a:noFill/>
                  </a:ln>
                  <a:solidFill>
                    <a:prstClr val="white"/>
                  </a:solidFill>
                  <a:effectLst/>
                  <a:uLnTx/>
                  <a:uFillTx/>
                  <a:latin typeface="Aptos" panose="02110004020202020204"/>
                  <a:ea typeface="+mn-ea"/>
                  <a:cs typeface="+mn-cs"/>
                </a:rPr>
                <a:t>мянган өрх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1</a:t>
              </a:r>
              <a:r>
                <a:rPr kumimoji="0" lang="mn-MN" sz="1400" b="0" i="0" u="none" strike="noStrike" kern="1200" cap="none" spc="0" normalizeH="0" baseline="0" noProof="0" dirty="0">
                  <a:ln>
                    <a:noFill/>
                  </a:ln>
                  <a:solidFill>
                    <a:prstClr val="white"/>
                  </a:solidFill>
                  <a:effectLst/>
                  <a:uLnTx/>
                  <a:uFillTx/>
                  <a:latin typeface="Aptos" panose="02110004020202020204"/>
                  <a:ea typeface="+mn-ea"/>
                  <a:cs typeface="+mn-cs"/>
                </a:rPr>
                <a:t>.6 мянган</a:t>
              </a: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mn-MN" sz="1400" b="0" i="0" u="none" strike="noStrike" kern="1200" cap="none" spc="0" normalizeH="0" baseline="0" noProof="0" dirty="0">
                  <a:ln>
                    <a:noFill/>
                  </a:ln>
                  <a:solidFill>
                    <a:prstClr val="white"/>
                  </a:solidFill>
                  <a:effectLst/>
                  <a:uLnTx/>
                  <a:uFillTx/>
                  <a:latin typeface="Aptos" panose="02110004020202020204"/>
                  <a:ea typeface="+mn-ea"/>
                  <a:cs typeface="+mn-cs"/>
                </a:rPr>
                <a:t>ААН</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aphicFrame>
        <p:nvGraphicFramePr>
          <p:cNvPr id="54" name="Chart 53">
            <a:extLst>
              <a:ext uri="{FF2B5EF4-FFF2-40B4-BE49-F238E27FC236}">
                <a16:creationId xmlns:a16="http://schemas.microsoft.com/office/drawing/2014/main" id="{2DB88364-C669-2875-B4DF-7E63F12944B8}"/>
              </a:ext>
            </a:extLst>
          </p:cNvPr>
          <p:cNvGraphicFramePr/>
          <p:nvPr>
            <p:extLst>
              <p:ext uri="{D42A27DB-BD31-4B8C-83A1-F6EECF244321}">
                <p14:modId xmlns:p14="http://schemas.microsoft.com/office/powerpoint/2010/main" val="1139276235"/>
              </p:ext>
            </p:extLst>
          </p:nvPr>
        </p:nvGraphicFramePr>
        <p:xfrm>
          <a:off x="-286176" y="4869429"/>
          <a:ext cx="12356296" cy="1988571"/>
        </p:xfrm>
        <a:graphic>
          <a:graphicData uri="http://schemas.openxmlformats.org/drawingml/2006/chart">
            <c:chart xmlns:c="http://schemas.openxmlformats.org/drawingml/2006/chart" xmlns:r="http://schemas.openxmlformats.org/officeDocument/2006/relationships" r:id="rId10"/>
          </a:graphicData>
        </a:graphic>
      </p:graphicFrame>
      <p:sp>
        <p:nvSpPr>
          <p:cNvPr id="55" name="Title 1">
            <a:extLst>
              <a:ext uri="{FF2B5EF4-FFF2-40B4-BE49-F238E27FC236}">
                <a16:creationId xmlns:a16="http://schemas.microsoft.com/office/drawing/2014/main" id="{47EDA729-9D1B-20ED-2004-FF95BBCD95E1}"/>
              </a:ext>
            </a:extLst>
          </p:cNvPr>
          <p:cNvSpPr txBox="1">
            <a:spLocks/>
          </p:cNvSpPr>
          <p:nvPr/>
        </p:nvSpPr>
        <p:spPr>
          <a:xfrm>
            <a:off x="3336249" y="4904971"/>
            <a:ext cx="2595975" cy="331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mn-MN" sz="1400" b="1" i="0" u="none" strike="noStrike" kern="1200" cap="none" spc="0" normalizeH="0" baseline="0" noProof="0" dirty="0">
                <a:ln>
                  <a:noFill/>
                </a:ln>
                <a:solidFill>
                  <a:prstClr val="white"/>
                </a:solidFill>
                <a:effectLst/>
                <a:uLnTx/>
                <a:uFillTx/>
                <a:latin typeface="Aptos Display" panose="02110004020202020204"/>
                <a:ea typeface="+mj-ea"/>
                <a:cs typeface="+mj-cs"/>
              </a:rPr>
              <a:t>Улаанбуудайн үйлдвэрлэлт</a:t>
            </a:r>
            <a:endParaRPr kumimoji="0" lang="en-US" sz="14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29" name="TextBox 28">
            <a:extLst>
              <a:ext uri="{FF2B5EF4-FFF2-40B4-BE49-F238E27FC236}">
                <a16:creationId xmlns:a16="http://schemas.microsoft.com/office/drawing/2014/main" id="{6112AA0B-5AC2-E799-5D65-1F1D177E0DE2}"/>
              </a:ext>
            </a:extLst>
          </p:cNvPr>
          <p:cNvSpPr txBox="1"/>
          <p:nvPr/>
        </p:nvSpPr>
        <p:spPr>
          <a:xfrm>
            <a:off x="11363110" y="5740893"/>
            <a:ext cx="70701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200" b="1"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Aptos" panose="020B0004020202020204" pitchFamily="34" charset="0"/>
                <a:cs typeface="+mn-cs"/>
              </a:rPr>
              <a:t>26</a:t>
            </a:r>
            <a:r>
              <a:rPr kumimoji="0" lang="en-US" sz="1200" b="1"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Aptos" panose="020B0004020202020204" pitchFamily="34" charset="0"/>
                <a:cs typeface="+mn-cs"/>
              </a:rPr>
              <a:t>7</a:t>
            </a:r>
            <a:r>
              <a:rPr kumimoji="0" lang="mn-MN" sz="1200" b="1"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Aptos" panose="020B0004020202020204" pitchFamily="34" charset="0"/>
                <a:cs typeface="+mn-cs"/>
              </a:rPr>
              <a:t>.</a:t>
            </a:r>
            <a:r>
              <a:rPr kumimoji="0" lang="en-US" sz="1200" b="1"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Aptos" panose="020B0004020202020204" pitchFamily="34" charset="0"/>
                <a:cs typeface="+mn-cs"/>
              </a:rPr>
              <a:t>5</a:t>
            </a:r>
            <a:endParaRPr kumimoji="0" lang="mn-MN" sz="1200" b="1" i="0" u="none" strike="noStrike" kern="1200" cap="none" spc="0" normalizeH="0" baseline="0" noProof="0" dirty="0">
              <a:ln>
                <a:noFill/>
              </a:ln>
              <a:solidFill>
                <a:srgbClr val="0E2841">
                  <a:lumMod val="50000"/>
                  <a:lumOff val="50000"/>
                </a:srgbClr>
              </a:solidFill>
              <a:effectLst/>
              <a:uLnTx/>
              <a:uFillTx/>
              <a:latin typeface="Arial" panose="020B0604020202020204" pitchFamily="34" charset="0"/>
              <a:ea typeface="Aptos" panose="020B0004020202020204" pitchFamily="34" charset="0"/>
              <a:cs typeface="+mn-cs"/>
            </a:endParaRPr>
          </a:p>
        </p:txBody>
      </p:sp>
      <p:pic>
        <p:nvPicPr>
          <p:cNvPr id="34" name="Picture 33" descr="The image shows a line chart with projected values for an unspecified metric, displaying a consistent decline from 2022 to 2025, with the percentage change decreasing each year.&#10;&#10;AI-generated content may be incorrect.">
            <a:extLst>
              <a:ext uri="{FF2B5EF4-FFF2-40B4-BE49-F238E27FC236}">
                <a16:creationId xmlns:a16="http://schemas.microsoft.com/office/drawing/2014/main" id="{99726E20-A709-0033-BEF6-561908218596}"/>
              </a:ext>
            </a:extLst>
          </p:cNvPr>
          <p:cNvPicPr>
            <a:picLocks noChangeAspect="1"/>
          </p:cNvPicPr>
          <p:nvPr/>
        </p:nvPicPr>
        <p:blipFill>
          <a:blip r:embed="rId11"/>
          <a:stretch>
            <a:fillRect/>
          </a:stretch>
        </p:blipFill>
        <p:spPr>
          <a:xfrm>
            <a:off x="3711124" y="2971300"/>
            <a:ext cx="3617008" cy="1832973"/>
          </a:xfrm>
          <a:prstGeom prst="rect">
            <a:avLst/>
          </a:prstGeom>
        </p:spPr>
      </p:pic>
      <p:pic>
        <p:nvPicPr>
          <p:cNvPr id="47" name="Picture 46" descr="The pie chart illustrates the distribution of various sectors in the economy of the Russian Federation for the year 2025, with agriculture (￐ﾢ￐ﾰ￑ﾀ￐ﾸ￐ﾰ￐ﾻ￐ﾰ￐ﾽ￐ﾳ￐ﾸ￐ﾹ￐ﾽ ￒﾯ￐ﾹ￐ﾻ￐ﾴ￐ﾲ￑ﾍ￑ﾀ￐ﾻ￑ﾍ￐ﾻ) accounting for 33%, timber (￐ﾢ￐ﾵ￐ﾼ￑ﾁ) 13%, food industry (￐ﾥ￑ﾃ￐ﾽ￑ﾁ￐ﾽ￐ﾸ￐ﾹ ￐ﾽ￐ﾾ￐ﾳ￐ﾾ￐ﾾ) 27%, construction (￐﾿￐ﾢ￑ﾍ￐ﾶ￑ﾍ￑ﾍ￐ﾻ￐ﾸ￐ﾹ￐ﾽ ￑ﾃ￑ﾀ￐ﾳ￐ﾰ￐ﾼ￐ﾰ￐ﾻ) 23%, and engineering (￐ﾢ￐ﾵ￑ﾅ￐ﾽ￐ﾸ￐ﾺ￐ﾸ￐ﾹ￐ﾽ ￑ﾃ￑ﾀ￐ﾳ￐ﾰ￐ﾼ￐ﾰ￐ﾻ) 4%.&#10;&#10;AI-generated content may be incorrect.">
            <a:extLst>
              <a:ext uri="{FF2B5EF4-FFF2-40B4-BE49-F238E27FC236}">
                <a16:creationId xmlns:a16="http://schemas.microsoft.com/office/drawing/2014/main" id="{8D4DCD72-2196-9A35-068F-22C61BBCE693}"/>
              </a:ext>
            </a:extLst>
          </p:cNvPr>
          <p:cNvPicPr>
            <a:picLocks noChangeAspect="1"/>
          </p:cNvPicPr>
          <p:nvPr/>
        </p:nvPicPr>
        <p:blipFill>
          <a:blip r:embed="rId12"/>
          <a:stretch>
            <a:fillRect/>
          </a:stretch>
        </p:blipFill>
        <p:spPr>
          <a:xfrm>
            <a:off x="249091" y="2902102"/>
            <a:ext cx="3308809" cy="1890335"/>
          </a:xfrm>
          <a:prstGeom prst="rect">
            <a:avLst/>
          </a:prstGeom>
        </p:spPr>
      </p:pic>
      <p:graphicFrame>
        <p:nvGraphicFramePr>
          <p:cNvPr id="53" name="Table 52">
            <a:extLst>
              <a:ext uri="{FF2B5EF4-FFF2-40B4-BE49-F238E27FC236}">
                <a16:creationId xmlns:a16="http://schemas.microsoft.com/office/drawing/2014/main" id="{C470AE05-A4FE-0E53-00DF-C42AE3534C21}"/>
              </a:ext>
            </a:extLst>
          </p:cNvPr>
          <p:cNvGraphicFramePr>
            <a:graphicFrameLocks noGrp="1"/>
          </p:cNvGraphicFramePr>
          <p:nvPr/>
        </p:nvGraphicFramePr>
        <p:xfrm>
          <a:off x="7347838" y="3317295"/>
          <a:ext cx="3617008" cy="1334930"/>
        </p:xfrm>
        <a:graphic>
          <a:graphicData uri="http://schemas.openxmlformats.org/drawingml/2006/table">
            <a:tbl>
              <a:tblPr>
                <a:tableStyleId>{2D5ABB26-0587-4C30-8999-92F81FD0307C}</a:tableStyleId>
              </a:tblPr>
              <a:tblGrid>
                <a:gridCol w="1064580">
                  <a:extLst>
                    <a:ext uri="{9D8B030D-6E8A-4147-A177-3AD203B41FA5}">
                      <a16:colId xmlns:a16="http://schemas.microsoft.com/office/drawing/2014/main" val="4268170398"/>
                    </a:ext>
                  </a:extLst>
                </a:gridCol>
                <a:gridCol w="923492">
                  <a:extLst>
                    <a:ext uri="{9D8B030D-6E8A-4147-A177-3AD203B41FA5}">
                      <a16:colId xmlns:a16="http://schemas.microsoft.com/office/drawing/2014/main" val="3423245507"/>
                    </a:ext>
                  </a:extLst>
                </a:gridCol>
                <a:gridCol w="949144">
                  <a:extLst>
                    <a:ext uri="{9D8B030D-6E8A-4147-A177-3AD203B41FA5}">
                      <a16:colId xmlns:a16="http://schemas.microsoft.com/office/drawing/2014/main" val="1771279319"/>
                    </a:ext>
                  </a:extLst>
                </a:gridCol>
                <a:gridCol w="679792">
                  <a:extLst>
                    <a:ext uri="{9D8B030D-6E8A-4147-A177-3AD203B41FA5}">
                      <a16:colId xmlns:a16="http://schemas.microsoft.com/office/drawing/2014/main" val="3394671666"/>
                    </a:ext>
                  </a:extLst>
                </a:gridCol>
              </a:tblGrid>
              <a:tr h="565450">
                <a:tc>
                  <a:txBody>
                    <a:bodyPr/>
                    <a:lstStyle/>
                    <a:p>
                      <a:pPr algn="ctr" fontAlgn="ctr">
                        <a:buNone/>
                      </a:pPr>
                      <a:r>
                        <a:rPr lang="en-US" sz="1050" b="0" u="none" strike="noStrike" dirty="0">
                          <a:solidFill>
                            <a:schemeClr val="bg1"/>
                          </a:solidFill>
                          <a:effectLst/>
                        </a:rPr>
                        <a:t>О</a:t>
                      </a:r>
                      <a:r>
                        <a:rPr lang="mn-MN" sz="1050" b="0" u="none" strike="noStrike" dirty="0">
                          <a:solidFill>
                            <a:schemeClr val="bg1"/>
                          </a:solidFill>
                          <a:effectLst/>
                        </a:rPr>
                        <a:t>н</a:t>
                      </a:r>
                      <a:endParaRPr lang="en-US" sz="1050" b="0" i="0" u="none" strike="noStrike" dirty="0">
                        <a:solidFill>
                          <a:schemeClr val="bg1"/>
                        </a:solidFill>
                        <a:effectLst/>
                        <a:latin typeface="Arial" panose="020B0604020202020204" pitchFamily="34" charset="0"/>
                      </a:endParaRPr>
                    </a:p>
                  </a:txBody>
                  <a:tcPr marL="4763" marR="4763" marT="4763" marB="0" anchor="ctr"/>
                </a:tc>
                <a:tc>
                  <a:txBody>
                    <a:bodyPr/>
                    <a:lstStyle/>
                    <a:p>
                      <a:pPr algn="ctr" fontAlgn="ctr">
                        <a:buNone/>
                      </a:pPr>
                      <a:r>
                        <a:rPr lang="mn-MN" sz="1050" b="0" u="none" strike="noStrike" dirty="0">
                          <a:solidFill>
                            <a:schemeClr val="bg1"/>
                          </a:solidFill>
                          <a:effectLst/>
                        </a:rPr>
                        <a:t>Тариалсан талбай /мян/га</a:t>
                      </a:r>
                      <a:endParaRPr lang="mn-MN" sz="1050" b="0" i="0" u="none" strike="noStrike" dirty="0">
                        <a:solidFill>
                          <a:schemeClr val="bg1"/>
                        </a:solidFill>
                        <a:effectLst/>
                        <a:latin typeface="Arial" panose="020B0604020202020204" pitchFamily="34" charset="0"/>
                      </a:endParaRPr>
                    </a:p>
                  </a:txBody>
                  <a:tcPr marL="4763" marR="4763" marT="4763" marB="0" anchor="ctr"/>
                </a:tc>
                <a:tc>
                  <a:txBody>
                    <a:bodyPr/>
                    <a:lstStyle/>
                    <a:p>
                      <a:pPr algn="ctr" fontAlgn="ctr">
                        <a:buNone/>
                      </a:pPr>
                      <a:r>
                        <a:rPr lang="mn-MN" sz="1050" b="0" u="none" strike="noStrike" dirty="0">
                          <a:solidFill>
                            <a:schemeClr val="bg1"/>
                          </a:solidFill>
                          <a:effectLst/>
                        </a:rPr>
                        <a:t>Хураасан ургац мян.тн</a:t>
                      </a:r>
                      <a:endParaRPr lang="mn-MN" sz="1050" b="0" i="0" u="none" strike="noStrike" dirty="0">
                        <a:solidFill>
                          <a:schemeClr val="bg1"/>
                        </a:solidFill>
                        <a:effectLst/>
                        <a:latin typeface="Arial" panose="020B0604020202020204" pitchFamily="34" charset="0"/>
                      </a:endParaRPr>
                    </a:p>
                  </a:txBody>
                  <a:tcPr marL="4763" marR="4763" marT="4763" marB="0" anchor="ctr"/>
                </a:tc>
                <a:tc>
                  <a:txBody>
                    <a:bodyPr/>
                    <a:lstStyle/>
                    <a:p>
                      <a:pPr algn="ctr" fontAlgn="ctr">
                        <a:buNone/>
                      </a:pPr>
                      <a:r>
                        <a:rPr lang="mn-MN" sz="1050" b="0" u="none" strike="noStrike">
                          <a:solidFill>
                            <a:schemeClr val="bg1"/>
                          </a:solidFill>
                          <a:effectLst/>
                        </a:rPr>
                        <a:t>Нэгж ургац цн/га</a:t>
                      </a:r>
                      <a:endParaRPr lang="mn-MN" sz="1050" b="0" i="0" u="none" strike="noStrike">
                        <a:solidFill>
                          <a:schemeClr val="bg1"/>
                        </a:solidFill>
                        <a:effectLst/>
                        <a:latin typeface="Arial" panose="020B0604020202020204" pitchFamily="34" charset="0"/>
                      </a:endParaRPr>
                    </a:p>
                  </a:txBody>
                  <a:tcPr marL="4763" marR="4763" marT="4763" marB="0" anchor="ctr"/>
                </a:tc>
                <a:extLst>
                  <a:ext uri="{0D108BD9-81ED-4DB2-BD59-A6C34878D82A}">
                    <a16:rowId xmlns:a16="http://schemas.microsoft.com/office/drawing/2014/main" val="2015740036"/>
                  </a:ext>
                </a:extLst>
              </a:tr>
              <a:tr h="192370">
                <a:tc>
                  <a:txBody>
                    <a:bodyPr/>
                    <a:lstStyle/>
                    <a:p>
                      <a:pPr algn="ctr" fontAlgn="b">
                        <a:buNone/>
                      </a:pPr>
                      <a:r>
                        <a:rPr lang="en-US" sz="1050" b="0" u="none" strike="noStrike" dirty="0">
                          <a:solidFill>
                            <a:schemeClr val="bg1"/>
                          </a:solidFill>
                          <a:effectLst/>
                        </a:rPr>
                        <a:t>2022</a:t>
                      </a:r>
                      <a:endParaRPr lang="en-US" sz="1050" b="0" i="0" u="none" strike="noStrike" dirty="0">
                        <a:solidFill>
                          <a:schemeClr val="bg1"/>
                        </a:solidFill>
                        <a:effectLst/>
                        <a:latin typeface="Arial" panose="020B0604020202020204" pitchFamily="34" charset="0"/>
                      </a:endParaRPr>
                    </a:p>
                  </a:txBody>
                  <a:tcPr marL="4763" marR="4763" marT="4763" marB="0" anchor="b"/>
                </a:tc>
                <a:tc>
                  <a:txBody>
                    <a:bodyPr/>
                    <a:lstStyle/>
                    <a:p>
                      <a:pPr algn="ctr" fontAlgn="b">
                        <a:buNone/>
                      </a:pPr>
                      <a:r>
                        <a:rPr lang="en-US" sz="1050" b="0" u="none" strike="noStrike" dirty="0">
                          <a:solidFill>
                            <a:schemeClr val="bg1"/>
                          </a:solidFill>
                          <a:effectLst/>
                        </a:rPr>
                        <a:t>124.1</a:t>
                      </a:r>
                      <a:endParaRPr lang="en-US" sz="1050" b="0" i="0" u="none" strike="noStrike" dirty="0">
                        <a:solidFill>
                          <a:schemeClr val="bg1"/>
                        </a:solidFill>
                        <a:effectLst/>
                        <a:latin typeface="Arial" panose="020B0604020202020204" pitchFamily="34" charset="0"/>
                      </a:endParaRPr>
                    </a:p>
                  </a:txBody>
                  <a:tcPr marL="4763" marR="4763" marT="4763" marB="0" anchor="b"/>
                </a:tc>
                <a:tc>
                  <a:txBody>
                    <a:bodyPr/>
                    <a:lstStyle/>
                    <a:p>
                      <a:pPr algn="ctr" fontAlgn="b">
                        <a:buNone/>
                      </a:pPr>
                      <a:r>
                        <a:rPr lang="en-US" sz="1050" b="0" u="none" strike="noStrike" dirty="0">
                          <a:solidFill>
                            <a:schemeClr val="bg1"/>
                          </a:solidFill>
                          <a:effectLst/>
                        </a:rPr>
                        <a:t>49.2</a:t>
                      </a:r>
                      <a:endParaRPr lang="en-US" sz="1050" b="0" i="0" u="none" strike="noStrike" dirty="0">
                        <a:solidFill>
                          <a:schemeClr val="bg1"/>
                        </a:solidFill>
                        <a:effectLst/>
                        <a:latin typeface="Arial" panose="020B0604020202020204" pitchFamily="34" charset="0"/>
                      </a:endParaRPr>
                    </a:p>
                  </a:txBody>
                  <a:tcPr marL="4763" marR="4763" marT="4763" marB="0" anchor="b"/>
                </a:tc>
                <a:tc>
                  <a:txBody>
                    <a:bodyPr/>
                    <a:lstStyle/>
                    <a:p>
                      <a:pPr algn="ctr" fontAlgn="b">
                        <a:buNone/>
                      </a:pPr>
                      <a:r>
                        <a:rPr lang="en-US" sz="1050" b="0" u="none" strike="noStrike" dirty="0">
                          <a:solidFill>
                            <a:schemeClr val="bg1"/>
                          </a:solidFill>
                          <a:effectLst/>
                        </a:rPr>
                        <a:t>4.0</a:t>
                      </a:r>
                      <a:endParaRPr lang="en-US" sz="1050" b="0" i="0" u="none" strike="noStrike" dirty="0">
                        <a:solidFill>
                          <a:schemeClr val="bg1"/>
                        </a:solidFill>
                        <a:effectLst/>
                        <a:latin typeface="Arial" panose="020B0604020202020204" pitchFamily="34" charset="0"/>
                      </a:endParaRPr>
                    </a:p>
                  </a:txBody>
                  <a:tcPr marL="4763" marR="4763" marT="4763" marB="0" anchor="b"/>
                </a:tc>
                <a:extLst>
                  <a:ext uri="{0D108BD9-81ED-4DB2-BD59-A6C34878D82A}">
                    <a16:rowId xmlns:a16="http://schemas.microsoft.com/office/drawing/2014/main" val="3521157378"/>
                  </a:ext>
                </a:extLst>
              </a:tr>
              <a:tr h="192370">
                <a:tc>
                  <a:txBody>
                    <a:bodyPr/>
                    <a:lstStyle/>
                    <a:p>
                      <a:pPr algn="ctr" fontAlgn="b">
                        <a:buNone/>
                      </a:pPr>
                      <a:r>
                        <a:rPr lang="en-US" sz="1050" b="0" u="none" strike="noStrike" dirty="0">
                          <a:solidFill>
                            <a:schemeClr val="bg1"/>
                          </a:solidFill>
                          <a:effectLst/>
                        </a:rPr>
                        <a:t>2023</a:t>
                      </a:r>
                      <a:endParaRPr lang="en-US" sz="1050" b="0" i="0" u="none" strike="noStrike" dirty="0">
                        <a:solidFill>
                          <a:schemeClr val="bg1"/>
                        </a:solidFill>
                        <a:effectLst/>
                        <a:latin typeface="Arial" panose="020B0604020202020204" pitchFamily="34" charset="0"/>
                      </a:endParaRPr>
                    </a:p>
                  </a:txBody>
                  <a:tcPr marL="4763" marR="4763" marT="4763" marB="0" anchor="b"/>
                </a:tc>
                <a:tc>
                  <a:txBody>
                    <a:bodyPr/>
                    <a:lstStyle/>
                    <a:p>
                      <a:pPr algn="ctr" fontAlgn="b">
                        <a:buNone/>
                      </a:pPr>
                      <a:r>
                        <a:rPr lang="en-US" sz="1050" b="0" u="none" strike="noStrike" dirty="0">
                          <a:solidFill>
                            <a:schemeClr val="bg1"/>
                          </a:solidFill>
                          <a:effectLst/>
                        </a:rPr>
                        <a:t>136.9</a:t>
                      </a:r>
                      <a:endParaRPr lang="en-US" sz="1050" b="0" i="0" u="none" strike="noStrike" dirty="0">
                        <a:solidFill>
                          <a:schemeClr val="bg1"/>
                        </a:solidFill>
                        <a:effectLst/>
                        <a:latin typeface="Arial" panose="020B0604020202020204" pitchFamily="34" charset="0"/>
                      </a:endParaRPr>
                    </a:p>
                  </a:txBody>
                  <a:tcPr marL="4763" marR="4763" marT="4763" marB="0" anchor="b"/>
                </a:tc>
                <a:tc>
                  <a:txBody>
                    <a:bodyPr/>
                    <a:lstStyle/>
                    <a:p>
                      <a:pPr algn="ctr" fontAlgn="b">
                        <a:buNone/>
                      </a:pPr>
                      <a:r>
                        <a:rPr lang="en-US" sz="1050" b="0" u="none" strike="noStrike" dirty="0">
                          <a:solidFill>
                            <a:schemeClr val="bg1"/>
                          </a:solidFill>
                          <a:effectLst/>
                        </a:rPr>
                        <a:t>55.3</a:t>
                      </a:r>
                      <a:endParaRPr lang="en-US" sz="1050" b="0" i="0" u="none" strike="noStrike" dirty="0">
                        <a:solidFill>
                          <a:schemeClr val="bg1"/>
                        </a:solidFill>
                        <a:effectLst/>
                        <a:latin typeface="Arial" panose="020B0604020202020204" pitchFamily="34" charset="0"/>
                      </a:endParaRPr>
                    </a:p>
                  </a:txBody>
                  <a:tcPr marL="4763" marR="4763" marT="4763" marB="0" anchor="b"/>
                </a:tc>
                <a:tc>
                  <a:txBody>
                    <a:bodyPr/>
                    <a:lstStyle/>
                    <a:p>
                      <a:pPr algn="ctr" fontAlgn="b">
                        <a:buNone/>
                      </a:pPr>
                      <a:r>
                        <a:rPr lang="en-US" sz="1050" b="0" u="none" strike="noStrike" dirty="0">
                          <a:solidFill>
                            <a:schemeClr val="bg1"/>
                          </a:solidFill>
                          <a:effectLst/>
                        </a:rPr>
                        <a:t>4.0</a:t>
                      </a:r>
                      <a:endParaRPr lang="en-US" sz="1050" b="0" i="0" u="none" strike="noStrike" dirty="0">
                        <a:solidFill>
                          <a:schemeClr val="bg1"/>
                        </a:solidFill>
                        <a:effectLst/>
                        <a:latin typeface="Arial" panose="020B0604020202020204" pitchFamily="34" charset="0"/>
                      </a:endParaRPr>
                    </a:p>
                  </a:txBody>
                  <a:tcPr marL="4763" marR="4763" marT="4763" marB="0" anchor="b"/>
                </a:tc>
                <a:extLst>
                  <a:ext uri="{0D108BD9-81ED-4DB2-BD59-A6C34878D82A}">
                    <a16:rowId xmlns:a16="http://schemas.microsoft.com/office/drawing/2014/main" val="3193005492"/>
                  </a:ext>
                </a:extLst>
              </a:tr>
              <a:tr h="192370">
                <a:tc>
                  <a:txBody>
                    <a:bodyPr/>
                    <a:lstStyle/>
                    <a:p>
                      <a:pPr algn="ctr" fontAlgn="b">
                        <a:buNone/>
                      </a:pPr>
                      <a:r>
                        <a:rPr lang="en-US" sz="1050" b="0" u="none" strike="noStrike">
                          <a:solidFill>
                            <a:schemeClr val="bg1"/>
                          </a:solidFill>
                          <a:effectLst/>
                        </a:rPr>
                        <a:t>2024</a:t>
                      </a:r>
                      <a:endParaRPr lang="en-US" sz="1050" b="0" i="0" u="none" strike="noStrike">
                        <a:solidFill>
                          <a:schemeClr val="bg1"/>
                        </a:solidFill>
                        <a:effectLst/>
                        <a:latin typeface="Arial" panose="020B0604020202020204" pitchFamily="34" charset="0"/>
                      </a:endParaRPr>
                    </a:p>
                  </a:txBody>
                  <a:tcPr marL="4763" marR="4763" marT="4763" marB="0" anchor="b"/>
                </a:tc>
                <a:tc>
                  <a:txBody>
                    <a:bodyPr/>
                    <a:lstStyle/>
                    <a:p>
                      <a:pPr algn="ctr" fontAlgn="b">
                        <a:buNone/>
                      </a:pPr>
                      <a:r>
                        <a:rPr lang="en-US" sz="1050" b="0" u="none" strike="noStrike" dirty="0">
                          <a:solidFill>
                            <a:schemeClr val="bg1"/>
                          </a:solidFill>
                          <a:effectLst/>
                        </a:rPr>
                        <a:t>132.3</a:t>
                      </a:r>
                      <a:endParaRPr lang="en-US" sz="1050" b="0" i="0" u="none" strike="noStrike" dirty="0">
                        <a:solidFill>
                          <a:schemeClr val="bg1"/>
                        </a:solidFill>
                        <a:effectLst/>
                        <a:latin typeface="Arial" panose="020B0604020202020204" pitchFamily="34" charset="0"/>
                      </a:endParaRPr>
                    </a:p>
                  </a:txBody>
                  <a:tcPr marL="4763" marR="4763" marT="4763" marB="0" anchor="b"/>
                </a:tc>
                <a:tc>
                  <a:txBody>
                    <a:bodyPr/>
                    <a:lstStyle/>
                    <a:p>
                      <a:pPr algn="ctr" fontAlgn="b">
                        <a:buNone/>
                      </a:pPr>
                      <a:r>
                        <a:rPr lang="en-US" sz="1050" b="0" u="none" strike="noStrike">
                          <a:solidFill>
                            <a:schemeClr val="bg1"/>
                          </a:solidFill>
                          <a:effectLst/>
                        </a:rPr>
                        <a:t>59.4</a:t>
                      </a:r>
                      <a:endParaRPr lang="en-US" sz="1050" b="0" i="0" u="none" strike="noStrike">
                        <a:solidFill>
                          <a:schemeClr val="bg1"/>
                        </a:solidFill>
                        <a:effectLst/>
                        <a:latin typeface="Arial" panose="020B0604020202020204" pitchFamily="34" charset="0"/>
                      </a:endParaRPr>
                    </a:p>
                  </a:txBody>
                  <a:tcPr marL="4763" marR="4763" marT="4763" marB="0" anchor="b"/>
                </a:tc>
                <a:tc>
                  <a:txBody>
                    <a:bodyPr/>
                    <a:lstStyle/>
                    <a:p>
                      <a:pPr algn="ctr" fontAlgn="b">
                        <a:buNone/>
                      </a:pPr>
                      <a:r>
                        <a:rPr lang="en-US" sz="1050" b="0" u="none" strike="noStrike" dirty="0">
                          <a:solidFill>
                            <a:schemeClr val="bg1"/>
                          </a:solidFill>
                          <a:effectLst/>
                        </a:rPr>
                        <a:t>4.5</a:t>
                      </a:r>
                      <a:endParaRPr lang="en-US" sz="1050" b="0" i="0" u="none" strike="noStrike" dirty="0">
                        <a:solidFill>
                          <a:schemeClr val="bg1"/>
                        </a:solidFill>
                        <a:effectLst/>
                        <a:latin typeface="Arial" panose="020B0604020202020204" pitchFamily="34" charset="0"/>
                      </a:endParaRPr>
                    </a:p>
                  </a:txBody>
                  <a:tcPr marL="4763" marR="4763" marT="4763" marB="0" anchor="b"/>
                </a:tc>
                <a:extLst>
                  <a:ext uri="{0D108BD9-81ED-4DB2-BD59-A6C34878D82A}">
                    <a16:rowId xmlns:a16="http://schemas.microsoft.com/office/drawing/2014/main" val="2115367195"/>
                  </a:ext>
                </a:extLst>
              </a:tr>
              <a:tr h="192370">
                <a:tc>
                  <a:txBody>
                    <a:bodyPr/>
                    <a:lstStyle/>
                    <a:p>
                      <a:pPr algn="ctr" fontAlgn="b">
                        <a:buNone/>
                      </a:pPr>
                      <a:r>
                        <a:rPr lang="en-US" sz="1050" b="0" u="none" strike="noStrike" dirty="0">
                          <a:solidFill>
                            <a:schemeClr val="bg1"/>
                          </a:solidFill>
                          <a:effectLst/>
                        </a:rPr>
                        <a:t>2025</a:t>
                      </a:r>
                      <a:endParaRPr lang="en-US" sz="1050" b="0" i="0" u="none" strike="noStrike" dirty="0">
                        <a:solidFill>
                          <a:schemeClr val="bg1"/>
                        </a:solidFill>
                        <a:effectLst/>
                        <a:latin typeface="Arial" panose="020B0604020202020204" pitchFamily="34" charset="0"/>
                      </a:endParaRPr>
                    </a:p>
                  </a:txBody>
                  <a:tcPr marL="4763" marR="4763" marT="4763" marB="0" anchor="b"/>
                </a:tc>
                <a:tc>
                  <a:txBody>
                    <a:bodyPr/>
                    <a:lstStyle/>
                    <a:p>
                      <a:pPr algn="ctr" fontAlgn="b">
                        <a:buNone/>
                      </a:pPr>
                      <a:r>
                        <a:rPr lang="en-US" sz="1050" b="0" u="none" strike="noStrike" dirty="0">
                          <a:solidFill>
                            <a:schemeClr val="bg1"/>
                          </a:solidFill>
                          <a:effectLst/>
                        </a:rPr>
                        <a:t>157.7</a:t>
                      </a:r>
                      <a:endParaRPr lang="en-US" sz="1050" b="0" i="0" u="none" strike="noStrike" dirty="0">
                        <a:solidFill>
                          <a:schemeClr val="bg1"/>
                        </a:solidFill>
                        <a:effectLst/>
                        <a:latin typeface="Arial" panose="020B0604020202020204" pitchFamily="34" charset="0"/>
                      </a:endParaRPr>
                    </a:p>
                  </a:txBody>
                  <a:tcPr marL="4763" marR="4763" marT="4763" marB="0" anchor="b"/>
                </a:tc>
                <a:tc>
                  <a:txBody>
                    <a:bodyPr/>
                    <a:lstStyle/>
                    <a:p>
                      <a:pPr algn="ctr" fontAlgn="b">
                        <a:buNone/>
                      </a:pPr>
                      <a:r>
                        <a:rPr lang="en-US" sz="1050" b="0" u="none" strike="noStrike">
                          <a:solidFill>
                            <a:schemeClr val="bg1"/>
                          </a:solidFill>
                          <a:effectLst/>
                        </a:rPr>
                        <a:t>31.5</a:t>
                      </a:r>
                      <a:endParaRPr lang="en-US" sz="1050" b="0" i="0" u="none" strike="noStrike">
                        <a:solidFill>
                          <a:schemeClr val="bg1"/>
                        </a:solidFill>
                        <a:effectLst/>
                        <a:latin typeface="Arial" panose="020B0604020202020204" pitchFamily="34" charset="0"/>
                      </a:endParaRPr>
                    </a:p>
                  </a:txBody>
                  <a:tcPr marL="4763" marR="4763" marT="4763" marB="0" anchor="b"/>
                </a:tc>
                <a:tc>
                  <a:txBody>
                    <a:bodyPr/>
                    <a:lstStyle/>
                    <a:p>
                      <a:pPr algn="ctr" fontAlgn="b">
                        <a:buNone/>
                      </a:pPr>
                      <a:r>
                        <a:rPr lang="en-US" sz="1050" b="0" u="none" strike="noStrike" dirty="0">
                          <a:solidFill>
                            <a:schemeClr val="bg1"/>
                          </a:solidFill>
                          <a:effectLst/>
                        </a:rPr>
                        <a:t>2.0</a:t>
                      </a:r>
                      <a:endParaRPr lang="en-US" sz="1050" b="0" i="0" u="none" strike="noStrike" dirty="0">
                        <a:solidFill>
                          <a:schemeClr val="bg1"/>
                        </a:solidFill>
                        <a:effectLst/>
                        <a:latin typeface="Arial" panose="020B0604020202020204" pitchFamily="34" charset="0"/>
                      </a:endParaRPr>
                    </a:p>
                  </a:txBody>
                  <a:tcPr marL="4763" marR="4763" marT="4763" marB="0" anchor="b"/>
                </a:tc>
                <a:extLst>
                  <a:ext uri="{0D108BD9-81ED-4DB2-BD59-A6C34878D82A}">
                    <a16:rowId xmlns:a16="http://schemas.microsoft.com/office/drawing/2014/main" val="1243826717"/>
                  </a:ext>
                </a:extLst>
              </a:tr>
            </a:tbl>
          </a:graphicData>
        </a:graphic>
      </p:graphicFrame>
      <p:sp>
        <p:nvSpPr>
          <p:cNvPr id="56" name="Title 1">
            <a:extLst>
              <a:ext uri="{FF2B5EF4-FFF2-40B4-BE49-F238E27FC236}">
                <a16:creationId xmlns:a16="http://schemas.microsoft.com/office/drawing/2014/main" id="{F78C6F41-0868-7BE5-BC7E-254198B22B69}"/>
              </a:ext>
            </a:extLst>
          </p:cNvPr>
          <p:cNvSpPr txBox="1">
            <a:spLocks/>
          </p:cNvSpPr>
          <p:nvPr/>
        </p:nvSpPr>
        <p:spPr>
          <a:xfrm>
            <a:off x="7634579" y="2899922"/>
            <a:ext cx="3070867" cy="42531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mn-MN" sz="1400" b="1" i="0" u="none" strike="noStrike" kern="1200" cap="none" spc="0" normalizeH="0" baseline="0" noProof="0" dirty="0">
                <a:ln>
                  <a:noFill/>
                </a:ln>
                <a:solidFill>
                  <a:srgbClr val="5ED7F2"/>
                </a:solidFill>
                <a:effectLst/>
                <a:uLnTx/>
                <a:uFillTx/>
                <a:latin typeface="Aptos Display" panose="02110004020202020204"/>
                <a:ea typeface="+mj-ea"/>
                <a:cs typeface="+mj-cs"/>
              </a:rPr>
              <a:t>Техникийн таримлын  үйлдвэрлэлт</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mn-MN" sz="1400" b="1" i="0" u="none" strike="noStrike" kern="1200" cap="none" spc="0" normalizeH="0" baseline="0" noProof="0" dirty="0">
                <a:ln>
                  <a:noFill/>
                </a:ln>
                <a:solidFill>
                  <a:srgbClr val="5ED7F2"/>
                </a:solidFill>
                <a:effectLst/>
                <a:uLnTx/>
                <a:uFillTx/>
                <a:latin typeface="Aptos Display" panose="02110004020202020204"/>
                <a:ea typeface="+mj-ea"/>
                <a:cs typeface="+mj-cs"/>
              </a:rPr>
              <a:t> </a:t>
            </a:r>
            <a:r>
              <a:rPr kumimoji="0" lang="en-US" sz="1400" b="1" i="0" u="none" strike="noStrike" kern="1200" cap="none" spc="0" normalizeH="0" baseline="0" noProof="0" dirty="0">
                <a:ln>
                  <a:noFill/>
                </a:ln>
                <a:solidFill>
                  <a:srgbClr val="5ED7F2"/>
                </a:solidFill>
                <a:effectLst/>
                <a:uLnTx/>
                <a:uFillTx/>
                <a:latin typeface="Aptos Display" panose="02110004020202020204"/>
                <a:ea typeface="+mj-ea"/>
                <a:cs typeface="+mj-cs"/>
              </a:rPr>
              <a:t>(2022-2025 </a:t>
            </a:r>
            <a:r>
              <a:rPr kumimoji="0" lang="mn-MN" sz="1400" b="1" i="0" u="none" strike="noStrike" kern="1200" cap="none" spc="0" normalizeH="0" baseline="0" noProof="0" dirty="0">
                <a:ln>
                  <a:noFill/>
                </a:ln>
                <a:solidFill>
                  <a:srgbClr val="5ED7F2"/>
                </a:solidFill>
                <a:effectLst/>
                <a:uLnTx/>
                <a:uFillTx/>
                <a:latin typeface="Aptos Display" panose="02110004020202020204"/>
                <a:ea typeface="+mj-ea"/>
                <a:cs typeface="+mj-cs"/>
              </a:rPr>
              <a:t>он</a:t>
            </a:r>
            <a:r>
              <a:rPr kumimoji="0" lang="en-US" sz="1400" b="1" i="0" u="none" strike="noStrike" kern="1200" cap="none" spc="0" normalizeH="0" baseline="0" noProof="0" dirty="0">
                <a:ln>
                  <a:noFill/>
                </a:ln>
                <a:solidFill>
                  <a:srgbClr val="5ED7F2"/>
                </a:solidFill>
                <a:effectLst/>
                <a:uLnTx/>
                <a:uFillTx/>
                <a:latin typeface="Aptos Display" panose="02110004020202020204"/>
                <a:ea typeface="+mj-ea"/>
                <a:cs typeface="+mj-cs"/>
              </a:rPr>
              <a:t>)</a:t>
            </a:r>
            <a:endParaRPr kumimoji="0" lang="en-US" sz="1400" b="0" i="0" u="none" strike="noStrike" kern="1200" cap="none" spc="0" normalizeH="0" baseline="0" noProof="0" dirty="0">
              <a:ln>
                <a:noFill/>
              </a:ln>
              <a:solidFill>
                <a:srgbClr val="5ED7F2"/>
              </a:solidFill>
              <a:effectLst/>
              <a:uLnTx/>
              <a:uFillTx/>
              <a:latin typeface="Aptos Display" panose="02110004020202020204"/>
              <a:ea typeface="+mj-ea"/>
              <a:cs typeface="+mj-cs"/>
            </a:endParaRPr>
          </a:p>
        </p:txBody>
      </p:sp>
      <p:cxnSp>
        <p:nvCxnSpPr>
          <p:cNvPr id="1025" name="Straight Arrow Connector 1024">
            <a:extLst>
              <a:ext uri="{FF2B5EF4-FFF2-40B4-BE49-F238E27FC236}">
                <a16:creationId xmlns:a16="http://schemas.microsoft.com/office/drawing/2014/main" id="{88FC1E75-7563-0A5C-90AC-90B2431A0565}"/>
              </a:ext>
            </a:extLst>
          </p:cNvPr>
          <p:cNvCxnSpPr>
            <a:cxnSpLocks/>
          </p:cNvCxnSpPr>
          <p:nvPr/>
        </p:nvCxnSpPr>
        <p:spPr>
          <a:xfrm flipV="1">
            <a:off x="9192771" y="3899794"/>
            <a:ext cx="0" cy="66746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34" name="Straight Arrow Connector 1033">
            <a:extLst>
              <a:ext uri="{FF2B5EF4-FFF2-40B4-BE49-F238E27FC236}">
                <a16:creationId xmlns:a16="http://schemas.microsoft.com/office/drawing/2014/main" id="{F048957A-6865-0364-74EF-8ED2ADEDB838}"/>
              </a:ext>
            </a:extLst>
          </p:cNvPr>
          <p:cNvCxnSpPr>
            <a:cxnSpLocks/>
          </p:cNvCxnSpPr>
          <p:nvPr/>
        </p:nvCxnSpPr>
        <p:spPr>
          <a:xfrm>
            <a:off x="10107364" y="4329880"/>
            <a:ext cx="3209" cy="25643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38" name="Straight Arrow Connector 1037">
            <a:extLst>
              <a:ext uri="{FF2B5EF4-FFF2-40B4-BE49-F238E27FC236}">
                <a16:creationId xmlns:a16="http://schemas.microsoft.com/office/drawing/2014/main" id="{AEBF98B5-B7BF-3BAC-82CE-7170B854AC0C}"/>
              </a:ext>
            </a:extLst>
          </p:cNvPr>
          <p:cNvCxnSpPr>
            <a:cxnSpLocks/>
          </p:cNvCxnSpPr>
          <p:nvPr/>
        </p:nvCxnSpPr>
        <p:spPr>
          <a:xfrm>
            <a:off x="10851559" y="4373940"/>
            <a:ext cx="3209" cy="25643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3" name="Title 1">
            <a:extLst>
              <a:ext uri="{FF2B5EF4-FFF2-40B4-BE49-F238E27FC236}">
                <a16:creationId xmlns:a16="http://schemas.microsoft.com/office/drawing/2014/main" id="{F78C6F41-0868-7BE5-BC7E-254198B22B69}"/>
              </a:ext>
            </a:extLst>
          </p:cNvPr>
          <p:cNvSpPr txBox="1">
            <a:spLocks/>
          </p:cNvSpPr>
          <p:nvPr/>
        </p:nvSpPr>
        <p:spPr>
          <a:xfrm>
            <a:off x="9129779" y="6519132"/>
            <a:ext cx="3443559" cy="4253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mn-MN" sz="1200" i="1" dirty="0">
                <a:solidFill>
                  <a:srgbClr val="FFFF00"/>
                </a:solidFill>
                <a:latin typeface="Times New Roman" panose="02020603050405020304" pitchFamily="18" charset="0"/>
                <a:cs typeface="Times New Roman" panose="02020603050405020304" pitchFamily="18" charset="0"/>
              </a:rPr>
              <a:t>Эх сурвалж: </a:t>
            </a:r>
            <a:r>
              <a:rPr lang="mn-MN" sz="1200" i="1" dirty="0" err="1">
                <a:solidFill>
                  <a:srgbClr val="FFFF00"/>
                </a:solidFill>
                <a:latin typeface="Times New Roman" panose="02020603050405020304" pitchFamily="18" charset="0"/>
                <a:cs typeface="Times New Roman" panose="02020603050405020304" pitchFamily="18" charset="0"/>
              </a:rPr>
              <a:t>ХХААХҮЯ</a:t>
            </a:r>
            <a:r>
              <a:rPr lang="mn-MN" sz="1200" i="1" dirty="0">
                <a:solidFill>
                  <a:srgbClr val="FFFF00"/>
                </a:solidFill>
                <a:latin typeface="Times New Roman" panose="02020603050405020304" pitchFamily="18" charset="0"/>
                <a:cs typeface="Times New Roman" panose="02020603050405020304" pitchFamily="18" charset="0"/>
              </a:rPr>
              <a:t>, 2026 он</a:t>
            </a:r>
            <a:endParaRPr kumimoji="0" lang="en-US" sz="1200" i="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5310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DE0F28-6003-4531-9C0A-81864CF952AB}"/>
              </a:ext>
            </a:extLst>
          </p:cNvPr>
          <p:cNvSpPr txBox="1"/>
          <p:nvPr/>
        </p:nvSpPr>
        <p:spPr>
          <a:xfrm>
            <a:off x="1981687" y="414867"/>
            <a:ext cx="8380884" cy="707886"/>
          </a:xfrm>
          <a:prstGeom prst="rect">
            <a:avLst/>
          </a:prstGeom>
          <a:noFill/>
        </p:spPr>
        <p:txBody>
          <a:bodyPr wrap="none" rtlCol="0">
            <a:spAutoFit/>
          </a:bodyPr>
          <a:lstStyle/>
          <a:p>
            <a:r>
              <a:rPr lang="mn-MN" sz="2000">
                <a:solidFill>
                  <a:schemeClr val="bg1"/>
                </a:solidFill>
                <a:latin typeface="Times New Roman" panose="02020603050405020304" pitchFamily="18" charset="0"/>
                <a:cs typeface="Times New Roman" panose="02020603050405020304" pitchFamily="18" charset="0"/>
              </a:rPr>
              <a:t>УРГАМАЛ ГАЗАР ТАРИАЛАН ЭРДЭМ ШИНЖИЛГЭЭНИЙ ХҮРЭЭЛЭН</a:t>
            </a:r>
          </a:p>
          <a:p>
            <a:pPr algn="ctr"/>
            <a:r>
              <a:rPr lang="mn-MN" sz="2000">
                <a:solidFill>
                  <a:srgbClr val="FFFF00"/>
                </a:solidFill>
                <a:latin typeface="Times New Roman" panose="02020603050405020304" pitchFamily="18" charset="0"/>
                <a:cs typeface="Times New Roman" panose="02020603050405020304" pitchFamily="18" charset="0"/>
              </a:rPr>
              <a:t>ТӨМСНИЙ ҮР ҮЙЛВЭРЛЭЛ</a:t>
            </a:r>
            <a:endParaRPr lang="en-US" sz="2000">
              <a:solidFill>
                <a:srgbClr val="FFFF00"/>
              </a:solidFill>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id="{EFF223AC-A0AD-4A08-8ADC-51C514704BF7}"/>
              </a:ext>
            </a:extLst>
          </p:cNvPr>
          <p:cNvGrpSpPr/>
          <p:nvPr/>
        </p:nvGrpSpPr>
        <p:grpSpPr>
          <a:xfrm>
            <a:off x="203687" y="1564436"/>
            <a:ext cx="3555999" cy="2718811"/>
            <a:chOff x="-311677" y="0"/>
            <a:chExt cx="3115732" cy="2084364"/>
          </a:xfrm>
        </p:grpSpPr>
        <p:sp>
          <p:nvSpPr>
            <p:cNvPr id="29" name="Rectangle 28">
              <a:extLst>
                <a:ext uri="{FF2B5EF4-FFF2-40B4-BE49-F238E27FC236}">
                  <a16:creationId xmlns:a16="http://schemas.microsoft.com/office/drawing/2014/main" id="{40317E3A-0821-42FD-9393-A9EEED81B7E9}"/>
                </a:ext>
              </a:extLst>
            </p:cNvPr>
            <p:cNvSpPr/>
            <p:nvPr/>
          </p:nvSpPr>
          <p:spPr>
            <a:xfrm>
              <a:off x="-85876" y="0"/>
              <a:ext cx="2457602" cy="342899"/>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mn-MN" kern="0" dirty="0">
                  <a:solidFill>
                    <a:sysClr val="window" lastClr="FFFFFF"/>
                  </a:solidFill>
                  <a:latin typeface="Times New Roman" panose="02020603050405020304" pitchFamily="18" charset="0"/>
                  <a:ea typeface="Calibri" panose="020F0502020204030204" pitchFamily="34" charset="0"/>
                  <a:cs typeface="Times New Roman" panose="02020603050405020304" pitchFamily="18" charset="0"/>
                </a:rPr>
                <a:t>Бичил булцуу 50-60 </a:t>
              </a:r>
              <a:r>
                <a:rPr lang="mn-MN" kern="0" dirty="0" err="1">
                  <a:solidFill>
                    <a:sysClr val="window" lastClr="FFFFFF"/>
                  </a:solidFill>
                  <a:latin typeface="Times New Roman" panose="02020603050405020304" pitchFamily="18" charset="0"/>
                  <a:ea typeface="Calibri" panose="020F0502020204030204" pitchFamily="34" charset="0"/>
                  <a:cs typeface="Times New Roman" panose="02020603050405020304" pitchFamily="18" charset="0"/>
                </a:rPr>
                <a:t>мян</a:t>
              </a:r>
              <a:r>
                <a:rPr lang="mn-MN" kern="0" dirty="0">
                  <a:solidFill>
                    <a:sysClr val="window" lastClr="FFFFFF"/>
                  </a:solidFill>
                  <a:latin typeface="Times New Roman" panose="02020603050405020304" pitchFamily="18" charset="0"/>
                  <a:ea typeface="Calibri" panose="020F0502020204030204" pitchFamily="34" charset="0"/>
                  <a:cs typeface="Times New Roman" panose="02020603050405020304" pitchFamily="18" charset="0"/>
                </a:rPr>
                <a:t>/ш</a:t>
              </a:r>
              <a:endParaRPr lang="en-US" kern="0" dirty="0">
                <a:solidFill>
                  <a:sysClr val="window" lastClr="FFFFFF"/>
                </a:solidFill>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630CE1AF-03D8-4613-A2AA-45871DDACCBD}"/>
                </a:ext>
              </a:extLst>
            </p:cNvPr>
            <p:cNvSpPr/>
            <p:nvPr/>
          </p:nvSpPr>
          <p:spPr>
            <a:xfrm>
              <a:off x="0" y="552450"/>
              <a:ext cx="2505075" cy="342900"/>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mn-MN" kern="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Супер элит 15-20 </a:t>
              </a:r>
              <a:r>
                <a:rPr lang="mn-MN" kern="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тн</a:t>
              </a:r>
              <a:endParaRPr lang="en-US" kern="0" dirty="0">
                <a:solidFill>
                  <a:sysClr val="windowText" lastClr="000000"/>
                </a:solidFill>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AA97CBEC-E4AA-4FDE-8431-48F4E08B4629}"/>
                </a:ext>
              </a:extLst>
            </p:cNvPr>
            <p:cNvSpPr/>
            <p:nvPr/>
          </p:nvSpPr>
          <p:spPr>
            <a:xfrm>
              <a:off x="-150812" y="1143000"/>
              <a:ext cx="2789237" cy="342900"/>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mn-MN" ker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Элит үр 100-120 тн</a:t>
              </a:r>
              <a:endParaRPr lang="en-US" kern="0">
                <a:solidFill>
                  <a:sysClr val="windowText" lastClr="000000"/>
                </a:solidFill>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582FB227-388B-46C3-ADC3-78A2B774AB2D}"/>
                </a:ext>
              </a:extLst>
            </p:cNvPr>
            <p:cNvSpPr/>
            <p:nvPr/>
          </p:nvSpPr>
          <p:spPr>
            <a:xfrm>
              <a:off x="-311677" y="1715961"/>
              <a:ext cx="3115732" cy="368403"/>
            </a:xfrm>
            <a:prstGeom prst="rect">
              <a:avLst/>
            </a:prstGeom>
            <a:solidFill>
              <a:srgbClr val="92D050"/>
            </a:solidFill>
            <a:ln w="127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mn-MN" ker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Улсын үрийн хэрэгцээ</a:t>
              </a:r>
              <a:endParaRPr lang="en-US" kern="0">
                <a:solidFill>
                  <a:sysClr val="windowText" lastClr="000000"/>
                </a:solidFill>
                <a:ea typeface="Calibri" panose="020F050202020403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FC9598B1-5951-481A-B5E2-0DC95FCD583D}"/>
              </a:ext>
            </a:extLst>
          </p:cNvPr>
          <p:cNvGrpSpPr/>
          <p:nvPr/>
        </p:nvGrpSpPr>
        <p:grpSpPr>
          <a:xfrm>
            <a:off x="7968982" y="1564436"/>
            <a:ext cx="4019331" cy="2718811"/>
            <a:chOff x="-311677" y="0"/>
            <a:chExt cx="3521699" cy="2084364"/>
          </a:xfrm>
        </p:grpSpPr>
        <p:sp>
          <p:nvSpPr>
            <p:cNvPr id="34" name="Rectangle 33">
              <a:extLst>
                <a:ext uri="{FF2B5EF4-FFF2-40B4-BE49-F238E27FC236}">
                  <a16:creationId xmlns:a16="http://schemas.microsoft.com/office/drawing/2014/main" id="{C451AE87-FFDD-4942-8453-E13C1308B2BB}"/>
                </a:ext>
              </a:extLst>
            </p:cNvPr>
            <p:cNvSpPr/>
            <p:nvPr/>
          </p:nvSpPr>
          <p:spPr>
            <a:xfrm>
              <a:off x="142875" y="0"/>
              <a:ext cx="2661180" cy="342899"/>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mn-MN" kern="0">
                  <a:solidFill>
                    <a:sysClr val="window" lastClr="FFFFFF"/>
                  </a:solidFill>
                  <a:latin typeface="Times New Roman" panose="02020603050405020304" pitchFamily="18" charset="0"/>
                  <a:ea typeface="Calibri" panose="020F0502020204030204" pitchFamily="34" charset="0"/>
                  <a:cs typeface="Times New Roman" panose="02020603050405020304" pitchFamily="18" charset="0"/>
                </a:rPr>
                <a:t>Бичил булцуу 350-400 мян/ш</a:t>
              </a:r>
              <a:endParaRPr lang="en-US" kern="0">
                <a:solidFill>
                  <a:sysClr val="window" lastClr="FFFFFF"/>
                </a:solidFill>
                <a:ea typeface="Calibri" panose="020F0502020204030204" pitchFamily="34" charset="0"/>
                <a:cs typeface="Times New Roman" panose="02020603050405020304" pitchFamily="18" charset="0"/>
              </a:endParaRPr>
            </a:p>
          </p:txBody>
        </p:sp>
        <p:sp>
          <p:nvSpPr>
            <p:cNvPr id="35" name="Rectangle 34">
              <a:extLst>
                <a:ext uri="{FF2B5EF4-FFF2-40B4-BE49-F238E27FC236}">
                  <a16:creationId xmlns:a16="http://schemas.microsoft.com/office/drawing/2014/main" id="{90FC3809-3878-46C9-8D42-CF8536AF7CD0}"/>
                </a:ext>
              </a:extLst>
            </p:cNvPr>
            <p:cNvSpPr/>
            <p:nvPr/>
          </p:nvSpPr>
          <p:spPr>
            <a:xfrm>
              <a:off x="0" y="552450"/>
              <a:ext cx="2942960" cy="342900"/>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mn-MN" ker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Супер элит 110-140 тн</a:t>
              </a:r>
              <a:endParaRPr lang="en-US" kern="0">
                <a:solidFill>
                  <a:sysClr val="windowText" lastClr="000000"/>
                </a:solidFill>
                <a:ea typeface="Calibri" panose="020F0502020204030204" pitchFamily="34" charset="0"/>
                <a:cs typeface="Times New Roman" panose="02020603050405020304" pitchFamily="18" charset="0"/>
              </a:endParaRPr>
            </a:p>
          </p:txBody>
        </p:sp>
        <p:sp>
          <p:nvSpPr>
            <p:cNvPr id="36" name="Rectangle 35">
              <a:extLst>
                <a:ext uri="{FF2B5EF4-FFF2-40B4-BE49-F238E27FC236}">
                  <a16:creationId xmlns:a16="http://schemas.microsoft.com/office/drawing/2014/main" id="{9D9EC972-F284-4FB4-9DF4-DF6AED88300F}"/>
                </a:ext>
              </a:extLst>
            </p:cNvPr>
            <p:cNvSpPr/>
            <p:nvPr/>
          </p:nvSpPr>
          <p:spPr>
            <a:xfrm>
              <a:off x="-150812" y="1143000"/>
              <a:ext cx="3197629" cy="342900"/>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mn-MN" ker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Элит үр 650-750 тн</a:t>
              </a:r>
              <a:endParaRPr lang="en-US" kern="0">
                <a:solidFill>
                  <a:sysClr val="windowText" lastClr="000000"/>
                </a:solidFill>
                <a:ea typeface="Calibri" panose="020F0502020204030204" pitchFamily="34" charset="0"/>
                <a:cs typeface="Times New Roman" panose="02020603050405020304" pitchFamily="18" charset="0"/>
              </a:endParaRPr>
            </a:p>
          </p:txBody>
        </p:sp>
        <p:sp>
          <p:nvSpPr>
            <p:cNvPr id="37" name="Rectangle 36">
              <a:extLst>
                <a:ext uri="{FF2B5EF4-FFF2-40B4-BE49-F238E27FC236}">
                  <a16:creationId xmlns:a16="http://schemas.microsoft.com/office/drawing/2014/main" id="{388D076E-2EF7-4DC6-8F3C-B1FF6B1B4487}"/>
                </a:ext>
              </a:extLst>
            </p:cNvPr>
            <p:cNvSpPr/>
            <p:nvPr/>
          </p:nvSpPr>
          <p:spPr>
            <a:xfrm>
              <a:off x="-311677" y="1715961"/>
              <a:ext cx="3521699" cy="368403"/>
            </a:xfrm>
            <a:prstGeom prst="rect">
              <a:avLst/>
            </a:prstGeom>
            <a:solidFill>
              <a:srgbClr val="92D050"/>
            </a:solidFill>
            <a:ln w="127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mn-MN" ker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Улсын үрийн хэрэгцээ</a:t>
              </a:r>
              <a:endParaRPr lang="en-US" kern="0">
                <a:solidFill>
                  <a:sysClr val="windowText" lastClr="000000"/>
                </a:solidFill>
                <a:ea typeface="Calibri" panose="020F0502020204030204"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4875854-08C9-4768-B483-CAB18010BF8C}"/>
              </a:ext>
            </a:extLst>
          </p:cNvPr>
          <p:cNvSpPr txBox="1"/>
          <p:nvPr/>
        </p:nvSpPr>
        <p:spPr>
          <a:xfrm>
            <a:off x="5554133" y="2376716"/>
            <a:ext cx="1083733" cy="1200329"/>
          </a:xfrm>
          <a:prstGeom prst="rect">
            <a:avLst/>
          </a:prstGeom>
          <a:noFill/>
        </p:spPr>
        <p:txBody>
          <a:bodyPr wrap="square" rtlCol="0">
            <a:spAutoFit/>
          </a:bodyPr>
          <a:lstStyle/>
          <a:p>
            <a:r>
              <a:rPr lang="mn-MN" sz="7200" dirty="0">
                <a:solidFill>
                  <a:srgbClr val="FF0000"/>
                </a:solidFill>
              </a:rPr>
              <a:t>+</a:t>
            </a:r>
            <a:endParaRPr lang="en-US" sz="7200" dirty="0">
              <a:solidFill>
                <a:srgbClr val="FF0000"/>
              </a:solidFill>
            </a:endParaRPr>
          </a:p>
        </p:txBody>
      </p:sp>
      <p:sp>
        <p:nvSpPr>
          <p:cNvPr id="5" name="TextBox 4">
            <a:extLst>
              <a:ext uri="{FF2B5EF4-FFF2-40B4-BE49-F238E27FC236}">
                <a16:creationId xmlns:a16="http://schemas.microsoft.com/office/drawing/2014/main" id="{568963F5-30A1-4AD5-BB78-F255F825982D}"/>
              </a:ext>
            </a:extLst>
          </p:cNvPr>
          <p:cNvSpPr txBox="1"/>
          <p:nvPr/>
        </p:nvSpPr>
        <p:spPr>
          <a:xfrm>
            <a:off x="3958782" y="2108569"/>
            <a:ext cx="4010200" cy="400110"/>
          </a:xfrm>
          <a:prstGeom prst="rect">
            <a:avLst/>
          </a:prstGeom>
          <a:noFill/>
        </p:spPr>
        <p:txBody>
          <a:bodyPr wrap="none" rtlCol="0">
            <a:spAutoFit/>
          </a:bodyPr>
          <a:lstStyle/>
          <a:p>
            <a:r>
              <a:rPr lang="mn-MN" sz="2000" b="1" dirty="0">
                <a:solidFill>
                  <a:srgbClr val="FF0000"/>
                </a:solidFill>
                <a:latin typeface="Times New Roman" panose="02020603050405020304" pitchFamily="18" charset="0"/>
                <a:cs typeface="Times New Roman" panose="02020603050405020304" pitchFamily="18" charset="0"/>
              </a:rPr>
              <a:t>Үүнд хүрэх боломж байна шүү </a:t>
            </a:r>
            <a:r>
              <a:rPr lang="en-US" sz="2000" b="1"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7011402-7FEA-4660-B7D9-83E93623AEC3}"/>
              </a:ext>
            </a:extLst>
          </p:cNvPr>
          <p:cNvSpPr txBox="1"/>
          <p:nvPr/>
        </p:nvSpPr>
        <p:spPr>
          <a:xfrm>
            <a:off x="1236131" y="1181075"/>
            <a:ext cx="1346201" cy="369332"/>
          </a:xfrm>
          <a:prstGeom prst="rect">
            <a:avLst/>
          </a:prstGeom>
          <a:noFill/>
        </p:spPr>
        <p:txBody>
          <a:bodyPr wrap="square" rtlCol="0">
            <a:spAutoFit/>
          </a:bodyPr>
          <a:lstStyle/>
          <a:p>
            <a:r>
              <a:rPr lang="mn-MN" b="1">
                <a:solidFill>
                  <a:srgbClr val="FFFF00"/>
                </a:solidFill>
                <a:latin typeface="Times New Roman" panose="02020603050405020304" pitchFamily="18" charset="0"/>
                <a:cs typeface="Times New Roman" panose="02020603050405020304" pitchFamily="18" charset="0"/>
              </a:rPr>
              <a:t>УГТЭШХ</a:t>
            </a:r>
            <a:endParaRPr lang="en-US" b="1">
              <a:solidFill>
                <a:srgbClr val="FFFF0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F4BBD0D7-4E3B-463C-9421-38E311BBBD5A}"/>
              </a:ext>
            </a:extLst>
          </p:cNvPr>
          <p:cNvSpPr txBox="1"/>
          <p:nvPr/>
        </p:nvSpPr>
        <p:spPr>
          <a:xfrm>
            <a:off x="9050866" y="1111741"/>
            <a:ext cx="2073845" cy="400110"/>
          </a:xfrm>
          <a:prstGeom prst="rect">
            <a:avLst/>
          </a:prstGeom>
          <a:noFill/>
        </p:spPr>
        <p:txBody>
          <a:bodyPr wrap="square" rtlCol="0">
            <a:spAutoFit/>
          </a:bodyPr>
          <a:lstStyle/>
          <a:p>
            <a:r>
              <a:rPr lang="mn-MN" sz="2000" b="1">
                <a:solidFill>
                  <a:srgbClr val="FFFF00"/>
                </a:solidFill>
                <a:latin typeface="Times New Roman" panose="02020603050405020304" pitchFamily="18" charset="0"/>
                <a:cs typeface="Times New Roman" panose="02020603050405020304" pitchFamily="18" charset="0"/>
              </a:rPr>
              <a:t>Төрийн бодлого</a:t>
            </a:r>
            <a:endParaRPr lang="en-US" sz="2000" b="1">
              <a:solidFill>
                <a:srgbClr val="FFFF00"/>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CA9C3F62-C725-4FC6-81AD-77E60676FCE4}"/>
              </a:ext>
            </a:extLst>
          </p:cNvPr>
          <p:cNvSpPr txBox="1"/>
          <p:nvPr/>
        </p:nvSpPr>
        <p:spPr>
          <a:xfrm>
            <a:off x="3570652" y="5188634"/>
            <a:ext cx="6534738" cy="646331"/>
          </a:xfrm>
          <a:prstGeom prst="rect">
            <a:avLst/>
          </a:prstGeom>
          <a:noFill/>
        </p:spPr>
        <p:txBody>
          <a:bodyPr wrap="none" rtlCol="0">
            <a:spAutoFit/>
          </a:bodyPr>
          <a:lstStyle/>
          <a:p>
            <a:r>
              <a:rPr lang="mn-MN" b="1">
                <a:solidFill>
                  <a:srgbClr val="FFFF00"/>
                </a:solidFill>
                <a:latin typeface="Times New Roman" panose="02020603050405020304" pitchFamily="18" charset="0"/>
                <a:cs typeface="Times New Roman" panose="02020603050405020304" pitchFamily="18" charset="0"/>
              </a:rPr>
              <a:t>Үр дүн:</a:t>
            </a:r>
          </a:p>
          <a:p>
            <a:r>
              <a:rPr lang="mn-MN" b="1">
                <a:solidFill>
                  <a:srgbClr val="FFFF00"/>
                </a:solidFill>
                <a:latin typeface="Times New Roman" panose="02020603050405020304" pitchFamily="18" charset="0"/>
                <a:cs typeface="Times New Roman" panose="02020603050405020304" pitchFamily="18" charset="0"/>
              </a:rPr>
              <a:t>Нутагшсан сортын төмсний үрээр </a:t>
            </a:r>
            <a:r>
              <a:rPr lang="mn-MN" b="1">
                <a:solidFill>
                  <a:srgbClr val="FF0000"/>
                </a:solidFill>
                <a:latin typeface="Times New Roman" panose="02020603050405020304" pitchFamily="18" charset="0"/>
                <a:cs typeface="Times New Roman" panose="02020603050405020304" pitchFamily="18" charset="0"/>
              </a:rPr>
              <a:t>100% ... </a:t>
            </a:r>
            <a:r>
              <a:rPr lang="mn-MN" b="1">
                <a:solidFill>
                  <a:srgbClr val="FFFF00"/>
                </a:solidFill>
                <a:latin typeface="Times New Roman" panose="02020603050405020304" pitchFamily="18" charset="0"/>
                <a:cs typeface="Times New Roman" panose="02020603050405020304" pitchFamily="18" charset="0"/>
              </a:rPr>
              <a:t>хангах боломжтой</a:t>
            </a:r>
            <a:endParaRPr lang="en-US"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0504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88035" y="93055"/>
            <a:ext cx="9305025" cy="54927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mn-MN" sz="24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ХҮНСНИЙ НОГООНЫ ҮрИЙН </a:t>
            </a:r>
            <a:r>
              <a:rPr lang="mn-MN" sz="240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АЖ АХУЙ</a:t>
            </a:r>
            <a:endParaRPr lang="en-US" sz="24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Content Placeholder 2"/>
          <p:cNvSpPr txBox="1">
            <a:spLocks/>
          </p:cNvSpPr>
          <p:nvPr/>
        </p:nvSpPr>
        <p:spPr>
          <a:xfrm>
            <a:off x="62870" y="4465446"/>
            <a:ext cx="6015972" cy="13123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mn-MN" sz="1600" b="1" dirty="0">
                <a:solidFill>
                  <a:prstClr val="white"/>
                </a:solidFill>
                <a:latin typeface="Times New Roman" panose="02020603050405020304" pitchFamily="18" charset="0"/>
                <a:cs typeface="Times New Roman" panose="02020603050405020304" pitchFamily="18" charset="0"/>
              </a:rPr>
              <a:t>Албан үр үржүүлэгч: </a:t>
            </a:r>
            <a:r>
              <a:rPr lang="mn-MN" sz="1600" dirty="0">
                <a:solidFill>
                  <a:prstClr val="white"/>
                </a:solidFill>
                <a:latin typeface="Times New Roman" panose="02020603050405020304" pitchFamily="18" charset="0"/>
                <a:cs typeface="Times New Roman" panose="02020603050405020304" pitchFamily="18" charset="0"/>
              </a:rPr>
              <a:t>Иргэн </a:t>
            </a:r>
            <a:r>
              <a:rPr lang="en-US" sz="1600" dirty="0">
                <a:solidFill>
                  <a:prstClr val="white"/>
                </a:solidFill>
                <a:latin typeface="Times New Roman" panose="02020603050405020304" pitchFamily="18" charset="0"/>
                <a:cs typeface="Times New Roman" panose="02020603050405020304" pitchFamily="18" charset="0"/>
              </a:rPr>
              <a:t>(</a:t>
            </a:r>
            <a:r>
              <a:rPr lang="mn-MN" sz="1600" dirty="0">
                <a:solidFill>
                  <a:prstClr val="white"/>
                </a:solidFill>
                <a:latin typeface="Times New Roman" panose="02020603050405020304" pitchFamily="18" charset="0"/>
                <a:cs typeface="Times New Roman" panose="02020603050405020304" pitchFamily="18" charset="0"/>
              </a:rPr>
              <a:t>Увс - 33, Баянхонгор - 1, Дорноговь - 1</a:t>
            </a:r>
            <a:r>
              <a:rPr lang="en-US" sz="1600" dirty="0">
                <a:solidFill>
                  <a:prstClr val="white"/>
                </a:solidFill>
                <a:latin typeface="Times New Roman" panose="02020603050405020304" pitchFamily="18" charset="0"/>
                <a:cs typeface="Times New Roman" panose="02020603050405020304" pitchFamily="18" charset="0"/>
              </a:rPr>
              <a:t>)</a:t>
            </a:r>
            <a:r>
              <a:rPr lang="mn-MN" sz="1600" dirty="0">
                <a:solidFill>
                  <a:prstClr val="white"/>
                </a:solidFill>
                <a:latin typeface="Times New Roman" panose="02020603050405020304" pitchFamily="18" charset="0"/>
                <a:cs typeface="Times New Roman" panose="02020603050405020304" pitchFamily="18" charset="0"/>
              </a:rPr>
              <a:t>, аж ахуй нэгж </a:t>
            </a:r>
            <a:r>
              <a:rPr lang="en-US" sz="1600" dirty="0">
                <a:solidFill>
                  <a:prstClr val="white"/>
                </a:solidFill>
                <a:latin typeface="Times New Roman" panose="02020603050405020304" pitchFamily="18" charset="0"/>
                <a:cs typeface="Times New Roman" panose="02020603050405020304" pitchFamily="18" charset="0"/>
              </a:rPr>
              <a:t>(</a:t>
            </a:r>
            <a:r>
              <a:rPr lang="mn-MN" sz="1600" dirty="0">
                <a:solidFill>
                  <a:prstClr val="white"/>
                </a:solidFill>
                <a:latin typeface="Times New Roman" panose="02020603050405020304" pitchFamily="18" charset="0"/>
                <a:cs typeface="Times New Roman" panose="02020603050405020304" pitchFamily="18" charset="0"/>
              </a:rPr>
              <a:t>Увс - 2</a:t>
            </a:r>
            <a:r>
              <a:rPr lang="en-US" sz="1600" dirty="0">
                <a:solidFill>
                  <a:prstClr val="white"/>
                </a:solidFill>
                <a:latin typeface="Times New Roman" panose="02020603050405020304" pitchFamily="18" charset="0"/>
                <a:cs typeface="Times New Roman" panose="02020603050405020304" pitchFamily="18" charset="0"/>
              </a:rPr>
              <a:t>)</a:t>
            </a:r>
            <a:r>
              <a:rPr lang="mn-MN" sz="1600" dirty="0">
                <a:solidFill>
                  <a:prstClr val="white"/>
                </a:solidFill>
                <a:latin typeface="Times New Roman" panose="02020603050405020304" pitchFamily="18" charset="0"/>
                <a:cs typeface="Times New Roman" panose="02020603050405020304" pitchFamily="18" charset="0"/>
              </a:rPr>
              <a:t>, ЭШБ </a:t>
            </a:r>
            <a:r>
              <a:rPr lang="en-US" sz="1600" dirty="0">
                <a:solidFill>
                  <a:prstClr val="white"/>
                </a:solidFill>
                <a:latin typeface="Times New Roman" panose="02020603050405020304" pitchFamily="18" charset="0"/>
                <a:cs typeface="Times New Roman" panose="02020603050405020304" pitchFamily="18" charset="0"/>
              </a:rPr>
              <a:t>(</a:t>
            </a:r>
            <a:r>
              <a:rPr lang="mn-MN" sz="1600" dirty="0">
                <a:solidFill>
                  <a:prstClr val="white"/>
                </a:solidFill>
                <a:latin typeface="Times New Roman" panose="02020603050405020304" pitchFamily="18" charset="0"/>
                <a:cs typeface="Times New Roman" panose="02020603050405020304" pitchFamily="18" charset="0"/>
              </a:rPr>
              <a:t>Дархан, Увс</a:t>
            </a:r>
            <a:r>
              <a:rPr lang="en-US" sz="1600" dirty="0">
                <a:solidFill>
                  <a:prstClr val="white"/>
                </a:solidFill>
                <a:latin typeface="Times New Roman" panose="02020603050405020304" pitchFamily="18" charset="0"/>
                <a:cs typeface="Times New Roman" panose="02020603050405020304" pitchFamily="18" charset="0"/>
              </a:rPr>
              <a:t>)</a:t>
            </a:r>
            <a:r>
              <a:rPr lang="mn-MN" sz="1600" dirty="0">
                <a:solidFill>
                  <a:prstClr val="white"/>
                </a:solidFill>
                <a:latin typeface="Times New Roman" panose="02020603050405020304" pitchFamily="18" charset="0"/>
                <a:cs typeface="Times New Roman" panose="02020603050405020304" pitchFamily="18" charset="0"/>
              </a:rPr>
              <a:t>, ХААИС </a:t>
            </a:r>
            <a:r>
              <a:rPr lang="en-US" sz="1600" dirty="0">
                <a:solidFill>
                  <a:prstClr val="white"/>
                </a:solidFill>
                <a:latin typeface="Times New Roman" panose="02020603050405020304" pitchFamily="18" charset="0"/>
                <a:cs typeface="Times New Roman" panose="02020603050405020304" pitchFamily="18" charset="0"/>
              </a:rPr>
              <a:t>(</a:t>
            </a:r>
            <a:r>
              <a:rPr lang="mn-MN" sz="1600" dirty="0">
                <a:solidFill>
                  <a:prstClr val="white"/>
                </a:solidFill>
                <a:latin typeface="Times New Roman" panose="02020603050405020304" pitchFamily="18" charset="0"/>
                <a:cs typeface="Times New Roman" panose="02020603050405020304" pitchFamily="18" charset="0"/>
              </a:rPr>
              <a:t>Өмнөговь</a:t>
            </a:r>
            <a:r>
              <a:rPr lang="en-US" sz="1600" dirty="0">
                <a:solidFill>
                  <a:prstClr val="white"/>
                </a:solidFill>
                <a:latin typeface="Times New Roman" panose="02020603050405020304" pitchFamily="18" charset="0"/>
                <a:cs typeface="Times New Roman" panose="02020603050405020304" pitchFamily="18" charset="0"/>
              </a:rPr>
              <a:t>)</a:t>
            </a:r>
            <a:endParaRPr lang="mn-MN" sz="1600" dirty="0">
              <a:solidFill>
                <a:prstClr val="white"/>
              </a:solidFill>
              <a:latin typeface="Times New Roman" panose="02020603050405020304" pitchFamily="18" charset="0"/>
              <a:cs typeface="Times New Roman" panose="02020603050405020304" pitchFamily="18" charset="0"/>
            </a:endParaRPr>
          </a:p>
          <a:p>
            <a:pPr marL="0" indent="0" algn="just">
              <a:lnSpc>
                <a:spcPct val="100000"/>
              </a:lnSpc>
              <a:buNone/>
            </a:pPr>
            <a:r>
              <a:rPr lang="mn-MN" sz="1600" dirty="0">
                <a:solidFill>
                  <a:prstClr val="white"/>
                </a:solidFill>
                <a:latin typeface="Times New Roman" panose="02020603050405020304" pitchFamily="18" charset="0"/>
                <a:cs typeface="Times New Roman" panose="02020603050405020304" pitchFamily="18" charset="0"/>
              </a:rPr>
              <a:t> </a:t>
            </a:r>
            <a:r>
              <a:rPr lang="mn-MN" sz="1600" b="1" dirty="0">
                <a:solidFill>
                  <a:prstClr val="white"/>
                </a:solidFill>
                <a:latin typeface="Times New Roman" panose="02020603050405020304" pitchFamily="18" charset="0"/>
                <a:cs typeface="Times New Roman" panose="02020603050405020304" pitchFamily="18" charset="0"/>
              </a:rPr>
              <a:t>Албан бус үр үржүүлэгч:</a:t>
            </a:r>
            <a:r>
              <a:rPr lang="mn-MN" sz="1600" dirty="0">
                <a:solidFill>
                  <a:prstClr val="white"/>
                </a:solidFill>
                <a:latin typeface="Times New Roman" panose="02020603050405020304" pitchFamily="18" charset="0"/>
                <a:cs typeface="Times New Roman" panose="02020603050405020304" pitchFamily="18" charset="0"/>
              </a:rPr>
              <a:t> Иргэн (Завхан, Ховд, Дорнод)</a:t>
            </a:r>
          </a:p>
        </p:txBody>
      </p:sp>
      <p:sp>
        <p:nvSpPr>
          <p:cNvPr id="7" name="Rectangle 6"/>
          <p:cNvSpPr/>
          <p:nvPr/>
        </p:nvSpPr>
        <p:spPr>
          <a:xfrm>
            <a:off x="62870" y="5543446"/>
            <a:ext cx="6620926" cy="1274195"/>
          </a:xfrm>
          <a:prstGeom prst="rect">
            <a:avLst/>
          </a:prstGeom>
        </p:spPr>
        <p:txBody>
          <a:bodyPr wrap="square">
            <a:spAutoFit/>
          </a:bodyPr>
          <a:lstStyle/>
          <a:p>
            <a:pPr lvl="0" algn="just">
              <a:lnSpc>
                <a:spcPct val="120000"/>
              </a:lnSpc>
              <a:spcBef>
                <a:spcPts val="1000"/>
              </a:spcBef>
            </a:pPr>
            <a:r>
              <a:rPr lang="en-US" sz="1600" dirty="0">
                <a:solidFill>
                  <a:prstClr val="white"/>
                </a:solidFill>
                <a:effectLst>
                  <a:outerShdw blurRad="50800" dist="38100" dir="2700000" algn="tl" rotWithShape="0">
                    <a:srgbClr val="000000">
                      <a:alpha val="48000"/>
                    </a:srgbClr>
                  </a:outerShdw>
                </a:effectLst>
                <a:latin typeface="Arial" panose="020B0604020202020204" pitchFamily="34" charset="0"/>
                <a:cs typeface="Arial" panose="020B0604020202020204" pitchFamily="34" charset="0"/>
              </a:rPr>
              <a:t>	</a:t>
            </a:r>
            <a:r>
              <a:rPr lang="mn-MN" sz="1600" dirty="0">
                <a:solidFill>
                  <a:prstClr val="white"/>
                </a:solidFill>
                <a:effectLst>
                  <a:outerShdw blurRad="50800" dist="38100" dir="2700000" algn="tl" rotWithShape="0">
                    <a:srgbClr val="000000">
                      <a:alpha val="48000"/>
                    </a:srgbClr>
                  </a:outerShdw>
                </a:effectLst>
                <a:latin typeface="Times New Roman" panose="02020603050405020304" pitchFamily="18" charset="0"/>
                <a:cs typeface="Times New Roman" panose="02020603050405020304" pitchFamily="18" charset="0"/>
              </a:rPr>
              <a:t>Сүүлийн 5 жилийн хугацаанд анхдагч үрийн аж ахуйн хүрээнд </a:t>
            </a:r>
            <a:r>
              <a:rPr lang="mn-MN" sz="1600" dirty="0" err="1">
                <a:solidFill>
                  <a:prstClr val="white"/>
                </a:solidFill>
                <a:effectLst>
                  <a:outerShdw blurRad="50800" dist="38100" dir="2700000" algn="tl" rotWithShape="0">
                    <a:srgbClr val="000000">
                      <a:alpha val="48000"/>
                    </a:srgbClr>
                  </a:outerShdw>
                </a:effectLst>
                <a:latin typeface="Times New Roman" panose="02020603050405020304" pitchFamily="18" charset="0"/>
                <a:cs typeface="Times New Roman" panose="02020603050405020304" pitchFamily="18" charset="0"/>
              </a:rPr>
              <a:t>УГТЭШХүрээлэн</a:t>
            </a:r>
            <a:r>
              <a:rPr lang="mn-MN" sz="1600" dirty="0">
                <a:solidFill>
                  <a:prstClr val="white"/>
                </a:solidFill>
                <a:effectLst>
                  <a:outerShdw blurRad="50800" dist="38100" dir="2700000" algn="tl" rotWithShape="0">
                    <a:srgbClr val="000000">
                      <a:alpha val="48000"/>
                    </a:srgbClr>
                  </a:outerShdw>
                </a:effectLst>
                <a:latin typeface="Times New Roman" panose="02020603050405020304" pitchFamily="18" charset="0"/>
                <a:cs typeface="Times New Roman" panose="02020603050405020304" pitchFamily="18" charset="0"/>
              </a:rPr>
              <a:t> </a:t>
            </a:r>
            <a:r>
              <a:rPr lang="mn-MN" sz="1600" dirty="0">
                <a:solidFill>
                  <a:prstClr val="white"/>
                </a:solidFill>
                <a:latin typeface="Times New Roman" panose="02020603050405020304" pitchFamily="18" charset="0"/>
                <a:cs typeface="Times New Roman" panose="02020603050405020304" pitchFamily="18" charset="0"/>
              </a:rPr>
              <a:t> хүнсний ногооны 6 нэр төрлийн 8 сортын 2673 кг үр үйлдвэрлээд байна. /Шар лууван, шар манжин, хүрэн манжин, гоньд, хар манжин, улаан лууван/</a:t>
            </a:r>
          </a:p>
        </p:txBody>
      </p:sp>
      <p:pic>
        <p:nvPicPr>
          <p:cNvPr id="9" name="Picture 8"/>
          <p:cNvPicPr>
            <a:picLocks noChangeAspect="1"/>
          </p:cNvPicPr>
          <p:nvPr/>
        </p:nvPicPr>
        <p:blipFill rotWithShape="1">
          <a:blip r:embed="rId2"/>
          <a:srcRect l="52577"/>
          <a:stretch/>
        </p:blipFill>
        <p:spPr>
          <a:xfrm>
            <a:off x="8879277" y="5440250"/>
            <a:ext cx="3071161" cy="1317109"/>
          </a:xfrm>
          <a:prstGeom prst="rect">
            <a:avLst/>
          </a:prstGeom>
        </p:spPr>
      </p:pic>
      <p:pic>
        <p:nvPicPr>
          <p:cNvPr id="8" name="Picture 7"/>
          <p:cNvPicPr>
            <a:picLocks noChangeAspect="1"/>
          </p:cNvPicPr>
          <p:nvPr/>
        </p:nvPicPr>
        <p:blipFill rotWithShape="1">
          <a:blip r:embed="rId2"/>
          <a:srcRect r="47368"/>
          <a:stretch/>
        </p:blipFill>
        <p:spPr>
          <a:xfrm>
            <a:off x="7248485" y="5439635"/>
            <a:ext cx="3131141" cy="1318337"/>
          </a:xfrm>
          <a:prstGeom prst="rect">
            <a:avLst/>
          </a:prstGeom>
        </p:spPr>
      </p:pic>
      <p:sp>
        <p:nvSpPr>
          <p:cNvPr id="34" name="TextBox 33">
            <a:extLst>
              <a:ext uri="{FF2B5EF4-FFF2-40B4-BE49-F238E27FC236}">
                <a16:creationId xmlns:a16="http://schemas.microsoft.com/office/drawing/2014/main" id="{0C1608EC-419B-36EC-75DC-681769C08B56}"/>
              </a:ext>
            </a:extLst>
          </p:cNvPr>
          <p:cNvSpPr txBox="1"/>
          <p:nvPr/>
        </p:nvSpPr>
        <p:spPr>
          <a:xfrm>
            <a:off x="1715207" y="4118303"/>
            <a:ext cx="4109111" cy="276999"/>
          </a:xfrm>
          <a:prstGeom prst="rect">
            <a:avLst/>
          </a:prstGeom>
          <a:noFill/>
        </p:spPr>
        <p:txBody>
          <a:bodyPr wrap="square" rtlCol="0">
            <a:spAutoFit/>
          </a:bodyPr>
          <a:lstStyle/>
          <a:p>
            <a:r>
              <a:rPr lang="mn-MN" sz="1200" i="1" dirty="0">
                <a:solidFill>
                  <a:srgbClr val="00B0F0"/>
                </a:solidFill>
                <a:latin typeface="Times New Roman" panose="02020603050405020304" pitchFamily="18" charset="0"/>
                <a:cs typeface="Times New Roman" panose="02020603050405020304" pitchFamily="18" charset="0"/>
              </a:rPr>
              <a:t>Эх сурвалж: </a:t>
            </a:r>
            <a:r>
              <a:rPr lang="mn-MN" sz="1200" i="1" dirty="0" err="1">
                <a:solidFill>
                  <a:srgbClr val="00B0F0"/>
                </a:solidFill>
                <a:latin typeface="Times New Roman" panose="02020603050405020304" pitchFamily="18" charset="0"/>
                <a:cs typeface="Times New Roman" panose="02020603050405020304" pitchFamily="18" charset="0"/>
              </a:rPr>
              <a:t>УГТЭШХ</a:t>
            </a:r>
            <a:r>
              <a:rPr lang="mn-MN" sz="1200" i="1" dirty="0">
                <a:solidFill>
                  <a:srgbClr val="00B0F0"/>
                </a:solidFill>
                <a:latin typeface="Times New Roman" panose="02020603050405020304" pitchFamily="18" charset="0"/>
                <a:cs typeface="Times New Roman" panose="02020603050405020304" pitchFamily="18" charset="0"/>
              </a:rPr>
              <a:t>, Хүнсний ногоо судлалын сектор</a:t>
            </a:r>
            <a:endParaRPr lang="en-US" sz="1200" i="1" dirty="0">
              <a:solidFill>
                <a:srgbClr val="00B0F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09" y="819611"/>
            <a:ext cx="5438719" cy="3228548"/>
          </a:xfrm>
          <a:prstGeom prst="rect">
            <a:avLst/>
          </a:prstGeom>
        </p:spPr>
      </p:pic>
      <p:pic>
        <p:nvPicPr>
          <p:cNvPr id="36" name="Picture 35"/>
          <p:cNvPicPr>
            <a:picLocks noChangeAspect="1"/>
          </p:cNvPicPr>
          <p:nvPr/>
        </p:nvPicPr>
        <p:blipFill>
          <a:blip r:embed="rId4"/>
          <a:stretch>
            <a:fillRect/>
          </a:stretch>
        </p:blipFill>
        <p:spPr>
          <a:xfrm>
            <a:off x="6677862" y="819611"/>
            <a:ext cx="5272576" cy="3515051"/>
          </a:xfrm>
          <a:prstGeom prst="rect">
            <a:avLst/>
          </a:prstGeom>
        </p:spPr>
      </p:pic>
    </p:spTree>
    <p:extLst>
      <p:ext uri="{BB962C8B-B14F-4D97-AF65-F5344CB8AC3E}">
        <p14:creationId xmlns:p14="http://schemas.microsoft.com/office/powerpoint/2010/main" val="2204508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1F3CA9CB-B3ED-C272-B514-2943738E41D5}"/>
              </a:ext>
            </a:extLst>
          </p:cNvPr>
          <p:cNvSpPr>
            <a:spLocks noGrp="1"/>
          </p:cNvSpPr>
          <p:nvPr>
            <p:ph type="title"/>
          </p:nvPr>
        </p:nvSpPr>
        <p:spPr>
          <a:xfrm>
            <a:off x="609600" y="274638"/>
            <a:ext cx="10972800" cy="588802"/>
          </a:xfrm>
        </p:spPr>
        <p:txBody>
          <a:bodyPr>
            <a:normAutofit/>
          </a:bodyPr>
          <a:lstStyle/>
          <a:p>
            <a:r>
              <a:rPr lang="mn-MN"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Сорт сорилт, </a:t>
            </a:r>
            <a:r>
              <a:rPr lang="mn-MN"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үр үржүүлгийн төвүүдийг байгуулах</a:t>
            </a:r>
            <a:endParaRPr lang="en-US" sz="5400" dirty="0">
              <a:solidFill>
                <a:srgbClr val="FFFF00"/>
              </a:solidFill>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0B40D0B1-70C7-05A8-5E06-774872D65515}"/>
              </a:ext>
            </a:extLst>
          </p:cNvPr>
          <p:cNvGrpSpPr/>
          <p:nvPr/>
        </p:nvGrpSpPr>
        <p:grpSpPr>
          <a:xfrm>
            <a:off x="222848" y="1014651"/>
            <a:ext cx="11702452" cy="5195649"/>
            <a:chOff x="222848" y="1014651"/>
            <a:chExt cx="11849174" cy="5462677"/>
          </a:xfrm>
        </p:grpSpPr>
        <p:sp>
          <p:nvSpPr>
            <p:cNvPr id="16" name="Oval 15">
              <a:extLst>
                <a:ext uri="{FF2B5EF4-FFF2-40B4-BE49-F238E27FC236}">
                  <a16:creationId xmlns:a16="http://schemas.microsoft.com/office/drawing/2014/main" id="{E9650197-FBD9-C8A9-1CF5-8CF1349E5416}"/>
                </a:ext>
              </a:extLst>
            </p:cNvPr>
            <p:cNvSpPr/>
            <p:nvPr/>
          </p:nvSpPr>
          <p:spPr>
            <a:xfrm>
              <a:off x="3644367" y="1014651"/>
              <a:ext cx="2377440" cy="1371600"/>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latinLnBrk="0">
                <a:lnSpc>
                  <a:spcPct val="115000"/>
                </a:lnSpc>
              </a:pPr>
              <a:r>
                <a:rPr lang="mn-MN" sz="16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Тариалангийн Өндөрлөг уулын  бүс</a:t>
              </a:r>
              <a:endParaRPr lang="en-US" sz="1600" b="1" i="1" kern="100" dirty="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2" name="TextBox 1">
              <a:extLst>
                <a:ext uri="{FF2B5EF4-FFF2-40B4-BE49-F238E27FC236}">
                  <a16:creationId xmlns:a16="http://schemas.microsoft.com/office/drawing/2014/main" id="{BCF418D8-E301-FA8B-C5D8-65A6D48F371E}"/>
                </a:ext>
              </a:extLst>
            </p:cNvPr>
            <p:cNvSpPr txBox="1"/>
            <p:nvPr/>
          </p:nvSpPr>
          <p:spPr>
            <a:xfrm>
              <a:off x="222848" y="3199508"/>
              <a:ext cx="3068992" cy="3277820"/>
            </a:xfrm>
            <a:prstGeom prst="rect">
              <a:avLst/>
            </a:prstGeom>
            <a:noFill/>
            <a:ln>
              <a:solidFill>
                <a:schemeClr val="accent1">
                  <a:lumMod val="60000"/>
                  <a:lumOff val="40000"/>
                </a:schemeClr>
              </a:solidFill>
            </a:ln>
          </p:spPr>
          <p:txBody>
            <a:bodyPr wrap="square">
              <a:spAutoFit/>
            </a:bodyPr>
            <a:lstStyle/>
            <a:p>
              <a:pPr algn="just">
                <a:lnSpc>
                  <a:spcPct val="115000"/>
                </a:lnSpc>
              </a:pPr>
              <a:r>
                <a:rPr lang="mn-MN" sz="1800" b="1" kern="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Дархан-Ууул аймгийн Хонгор сум </a:t>
              </a:r>
            </a:p>
            <a:p>
              <a:pPr algn="just">
                <a:lnSpc>
                  <a:spcPct val="115000"/>
                </a:lnSpc>
              </a:pPr>
              <a:r>
                <a:rPr lang="mn-MN"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Хамрах хүрээ: </a:t>
              </a:r>
              <a:r>
                <a:rPr lang="mn-MN"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Сэлэнгэ аймгийн Сант, Орхон, Орхонтуул, Баруун хараа, Сайхан, Зүүн хараа, Баруун бүрэн, Сэлэнгэ аймгийн Тэшиг, Зүүнбүрэн, Шаамар, Хушаат, Алтанбулаг, Булган аймгийн Сэлэнгэ/.  </a:t>
              </a:r>
              <a:endPar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47A9E34-A231-4E7D-2B10-455E0FC768F0}"/>
                </a:ext>
              </a:extLst>
            </p:cNvPr>
            <p:cNvSpPr txBox="1"/>
            <p:nvPr/>
          </p:nvSpPr>
          <p:spPr>
            <a:xfrm>
              <a:off x="3336642" y="3211832"/>
              <a:ext cx="2813345" cy="2738122"/>
            </a:xfrm>
            <a:prstGeom prst="rect">
              <a:avLst/>
            </a:prstGeom>
            <a:noFill/>
            <a:ln>
              <a:solidFill>
                <a:schemeClr val="accent1">
                  <a:lumMod val="60000"/>
                  <a:lumOff val="40000"/>
                </a:schemeClr>
              </a:solidFill>
            </a:ln>
          </p:spPr>
          <p:txBody>
            <a:bodyPr wrap="square">
              <a:spAutoFit/>
            </a:bodyPr>
            <a:lstStyle/>
            <a:p>
              <a:pPr marL="0" lvl="1" algn="just">
                <a:lnSpc>
                  <a:spcPct val="107000"/>
                </a:lnSpc>
              </a:pPr>
              <a:r>
                <a:rPr lang="mn-MN" sz="1800" kern="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Өвөрхангай аймгийн Хархорин сум </a:t>
              </a:r>
            </a:p>
            <a:p>
              <a:pPr marL="0" lvl="1" algn="just">
                <a:lnSpc>
                  <a:spcPct val="107000"/>
                </a:lnSpc>
              </a:pPr>
              <a:r>
                <a:rPr lang="mn-MN" sz="1800" kern="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Хамрах хүрээ: </a:t>
              </a:r>
              <a:r>
                <a:rPr lang="mn-MN" sz="1800" kern="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Төв аймаг Аргалант, Архуст, Булган аймгийн Дашинчилан, Рашаант, Баяннуур, Ар хангай аймгийн түвшрүүлэх, Хотонт.	</a:t>
              </a:r>
              <a:endParaRPr lang="mn-MN" sz="2000" dirty="0">
                <a:solidFill>
                  <a:schemeClr val="bg2"/>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7" name="Oval 6">
              <a:extLst>
                <a:ext uri="{FF2B5EF4-FFF2-40B4-BE49-F238E27FC236}">
                  <a16:creationId xmlns:a16="http://schemas.microsoft.com/office/drawing/2014/main" id="{F51E5C4D-B2AB-1B87-8BF4-E0221F856EC5}"/>
                </a:ext>
              </a:extLst>
            </p:cNvPr>
            <p:cNvSpPr/>
            <p:nvPr/>
          </p:nvSpPr>
          <p:spPr>
            <a:xfrm>
              <a:off x="705375" y="1014651"/>
              <a:ext cx="2377440" cy="1371600"/>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latinLnBrk="0">
                <a:lnSpc>
                  <a:spcPct val="115000"/>
                </a:lnSpc>
              </a:pPr>
              <a:r>
                <a:rPr lang="mn-MN" sz="1600" b="1" i="1" kern="100" dirty="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Тариалангийн төв бүс</a:t>
              </a:r>
              <a:endParaRPr lang="en-US" sz="1600" b="1" i="1" kern="100" dirty="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10" name="Oval 9">
              <a:extLst>
                <a:ext uri="{FF2B5EF4-FFF2-40B4-BE49-F238E27FC236}">
                  <a16:creationId xmlns:a16="http://schemas.microsoft.com/office/drawing/2014/main" id="{E76A22DD-612E-15F7-CBE3-7BD38309D5A7}"/>
                </a:ext>
              </a:extLst>
            </p:cNvPr>
            <p:cNvSpPr/>
            <p:nvPr/>
          </p:nvSpPr>
          <p:spPr>
            <a:xfrm>
              <a:off x="6583359" y="1014651"/>
              <a:ext cx="2377440" cy="1371600"/>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tabLst>
                  <a:tab pos="171450" algn="l"/>
                </a:tabLst>
              </a:pPr>
              <a:r>
                <a:rPr lang="mn-MN" sz="16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Тариалангийн зүүн бүс</a:t>
              </a:r>
              <a:endParaRPr lang="en-US" sz="16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1CC1C0D3-C322-2F78-E184-507B912B78F3}"/>
                </a:ext>
              </a:extLst>
            </p:cNvPr>
            <p:cNvSpPr/>
            <p:nvPr/>
          </p:nvSpPr>
          <p:spPr>
            <a:xfrm>
              <a:off x="9522350" y="1014651"/>
              <a:ext cx="2377440" cy="1371600"/>
            </a:xfrm>
            <a:prstGeom prst="ellips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tabLst>
                  <a:tab pos="171450" algn="l"/>
                </a:tabLst>
              </a:pPr>
              <a:r>
                <a:rPr lang="mn-MN" sz="16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Тариалангийн баруун бүс</a:t>
              </a:r>
              <a:endParaRPr lang="en-US" sz="16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CBDEA2D0-A092-E5B2-BEB0-DA5AD2A7D406}"/>
                </a:ext>
              </a:extLst>
            </p:cNvPr>
            <p:cNvSpPr txBox="1"/>
            <p:nvPr/>
          </p:nvSpPr>
          <p:spPr>
            <a:xfrm>
              <a:off x="6297659" y="3211832"/>
              <a:ext cx="2813345" cy="1607107"/>
            </a:xfrm>
            <a:prstGeom prst="rect">
              <a:avLst/>
            </a:prstGeom>
            <a:noFill/>
            <a:ln>
              <a:solidFill>
                <a:schemeClr val="accent1">
                  <a:lumMod val="60000"/>
                  <a:lumOff val="40000"/>
                </a:schemeClr>
              </a:solidFill>
            </a:ln>
          </p:spPr>
          <p:txBody>
            <a:bodyPr wrap="square">
              <a:spAutoFit/>
            </a:bodyPr>
            <a:lstStyle/>
            <a:p>
              <a:pPr marL="0" lvl="1" algn="just">
                <a:lnSpc>
                  <a:spcPct val="107000"/>
                </a:lnSpc>
              </a:pPr>
              <a:r>
                <a:rPr lang="mn-MN" sz="1800" kern="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Дорнод аймаг Халх гол сум </a:t>
              </a:r>
            </a:p>
            <a:p>
              <a:pPr marL="0" lvl="1" algn="just">
                <a:lnSpc>
                  <a:spcPct val="107000"/>
                </a:lnSpc>
              </a:pPr>
              <a:r>
                <a:rPr lang="mn-MN"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Х</a:t>
              </a:r>
              <a:r>
                <a:rPr lang="mn-MN"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амрах хүрээ: </a:t>
              </a:r>
              <a:r>
                <a:rPr lang="mn-MN" sz="18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Дорнод аймаг Халхгол/. </a:t>
              </a:r>
              <a:endParaRPr lang="en-US" sz="18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1" algn="just">
                <a:lnSpc>
                  <a:spcPct val="107000"/>
                </a:lnSpc>
              </a:pPr>
              <a:endParaRPr lang="mn-MN" sz="2000" dirty="0">
                <a:solidFill>
                  <a:srgbClr val="FFFF00"/>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30" name="TextBox 29">
              <a:extLst>
                <a:ext uri="{FF2B5EF4-FFF2-40B4-BE49-F238E27FC236}">
                  <a16:creationId xmlns:a16="http://schemas.microsoft.com/office/drawing/2014/main" id="{01D61D88-0CBF-933E-6053-7D74FF9BF21A}"/>
                </a:ext>
              </a:extLst>
            </p:cNvPr>
            <p:cNvSpPr txBox="1"/>
            <p:nvPr/>
          </p:nvSpPr>
          <p:spPr>
            <a:xfrm>
              <a:off x="9258677" y="3211832"/>
              <a:ext cx="2813345" cy="2199833"/>
            </a:xfrm>
            <a:prstGeom prst="rect">
              <a:avLst/>
            </a:prstGeom>
            <a:noFill/>
            <a:ln>
              <a:solidFill>
                <a:schemeClr val="accent1">
                  <a:lumMod val="60000"/>
                  <a:lumOff val="40000"/>
                </a:schemeClr>
              </a:solidFill>
            </a:ln>
          </p:spPr>
          <p:txBody>
            <a:bodyPr wrap="square">
              <a:spAutoFit/>
            </a:bodyPr>
            <a:lstStyle/>
            <a:p>
              <a:pPr marL="0" lvl="1" algn="just">
                <a:lnSpc>
                  <a:spcPct val="107000"/>
                </a:lnSpc>
              </a:pPr>
              <a:r>
                <a:rPr lang="mn-MN" sz="1800" kern="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Увс аймаг Баруунтуруун сум </a:t>
              </a:r>
            </a:p>
            <a:p>
              <a:pPr marL="0" lvl="1" algn="just">
                <a:lnSpc>
                  <a:spcPct val="107000"/>
                </a:lnSpc>
              </a:pPr>
              <a:r>
                <a:rPr lang="mn-MN" sz="18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Хамрах хүрээ: Баруун туруун, Сагил, Тариалан, Завхан аймгийн тариалан бүхий сумд</a:t>
              </a:r>
              <a:endParaRPr lang="en-US" sz="18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1" algn="just">
                <a:lnSpc>
                  <a:spcPct val="107000"/>
                </a:lnSpc>
              </a:pPr>
              <a:endParaRPr lang="mn-MN" sz="2000" dirty="0">
                <a:solidFill>
                  <a:schemeClr val="bg2"/>
                </a:solidFill>
                <a:effectLst/>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31" name="Arrow: Left-Right 30">
              <a:extLst>
                <a:ext uri="{FF2B5EF4-FFF2-40B4-BE49-F238E27FC236}">
                  <a16:creationId xmlns:a16="http://schemas.microsoft.com/office/drawing/2014/main" id="{D92DA108-3A23-5C8A-64E1-1BD952058BF9}"/>
                </a:ext>
              </a:extLst>
            </p:cNvPr>
            <p:cNvSpPr/>
            <p:nvPr/>
          </p:nvSpPr>
          <p:spPr>
            <a:xfrm>
              <a:off x="3074670" y="1650207"/>
              <a:ext cx="434340" cy="242649"/>
            </a:xfrm>
            <a:prstGeom prst="leftRightArrow">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Arrow: Left-Right 31">
              <a:extLst>
                <a:ext uri="{FF2B5EF4-FFF2-40B4-BE49-F238E27FC236}">
                  <a16:creationId xmlns:a16="http://schemas.microsoft.com/office/drawing/2014/main" id="{970C2FB6-1E6C-E44C-C0DB-3E7BB6591F7B}"/>
                </a:ext>
              </a:extLst>
            </p:cNvPr>
            <p:cNvSpPr/>
            <p:nvPr/>
          </p:nvSpPr>
          <p:spPr>
            <a:xfrm>
              <a:off x="6026677" y="1650207"/>
              <a:ext cx="434340" cy="242649"/>
            </a:xfrm>
            <a:prstGeom prst="leftRightArrow">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3" name="Arrow: Left-Right 32">
              <a:extLst>
                <a:ext uri="{FF2B5EF4-FFF2-40B4-BE49-F238E27FC236}">
                  <a16:creationId xmlns:a16="http://schemas.microsoft.com/office/drawing/2014/main" id="{78CB8F11-8D18-5EAE-F6BF-32A236C3B020}"/>
                </a:ext>
              </a:extLst>
            </p:cNvPr>
            <p:cNvSpPr/>
            <p:nvPr/>
          </p:nvSpPr>
          <p:spPr>
            <a:xfrm>
              <a:off x="8978684" y="1650207"/>
              <a:ext cx="434340" cy="242649"/>
            </a:xfrm>
            <a:prstGeom prst="leftRightArrow">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9" name="Arrow: Down 38">
              <a:extLst>
                <a:ext uri="{FF2B5EF4-FFF2-40B4-BE49-F238E27FC236}">
                  <a16:creationId xmlns:a16="http://schemas.microsoft.com/office/drawing/2014/main" id="{C9F8CC98-5E2D-698A-733F-A578E6515EFC}"/>
                </a:ext>
              </a:extLst>
            </p:cNvPr>
            <p:cNvSpPr/>
            <p:nvPr/>
          </p:nvSpPr>
          <p:spPr>
            <a:xfrm>
              <a:off x="1611630" y="2537784"/>
              <a:ext cx="421367" cy="544481"/>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2" name="Arrow: Down 41">
            <a:extLst>
              <a:ext uri="{FF2B5EF4-FFF2-40B4-BE49-F238E27FC236}">
                <a16:creationId xmlns:a16="http://schemas.microsoft.com/office/drawing/2014/main" id="{4628F3A1-B018-8FAF-21B9-C43086AA8353}"/>
              </a:ext>
            </a:extLst>
          </p:cNvPr>
          <p:cNvSpPr/>
          <p:nvPr/>
        </p:nvSpPr>
        <p:spPr>
          <a:xfrm>
            <a:off x="4559308" y="2537784"/>
            <a:ext cx="421367" cy="544481"/>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90530198-8702-6F93-4830-6B023A287381}"/>
              </a:ext>
            </a:extLst>
          </p:cNvPr>
          <p:cNvSpPr/>
          <p:nvPr/>
        </p:nvSpPr>
        <p:spPr>
          <a:xfrm>
            <a:off x="7506986" y="2537784"/>
            <a:ext cx="421367" cy="544481"/>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2A4FECCF-7046-5A60-18B0-CBB781B9A0E8}"/>
              </a:ext>
            </a:extLst>
          </p:cNvPr>
          <p:cNvSpPr/>
          <p:nvPr/>
        </p:nvSpPr>
        <p:spPr>
          <a:xfrm>
            <a:off x="10454665" y="2537784"/>
            <a:ext cx="421367" cy="544481"/>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2" y="2313449"/>
            <a:ext cx="12195353" cy="4226082"/>
          </a:xfrm>
          <a:prstGeom prst="rect">
            <a:avLst/>
          </a:prstGeom>
        </p:spPr>
      </p:pic>
      <p:sp>
        <p:nvSpPr>
          <p:cNvPr id="3" name="Rectangle 2"/>
          <p:cNvSpPr/>
          <p:nvPr/>
        </p:nvSpPr>
        <p:spPr>
          <a:xfrm>
            <a:off x="5627940" y="6539531"/>
            <a:ext cx="7037701" cy="276999"/>
          </a:xfrm>
          <a:prstGeom prst="rect">
            <a:avLst/>
          </a:prstGeom>
        </p:spPr>
        <p:txBody>
          <a:bodyPr wrap="square">
            <a:spAutoFit/>
          </a:bodyPr>
          <a:lstStyle/>
          <a:p>
            <a:r>
              <a:rPr lang="mn-MN" sz="1200" i="1" dirty="0">
                <a:solidFill>
                  <a:srgbClr val="FFFF00"/>
                </a:solidFill>
                <a:latin typeface="Arial" panose="020B0604020202020204" pitchFamily="34" charset="0"/>
                <a:ea typeface="Calibri" panose="020F0502020204030204" pitchFamily="34" charset="0"/>
              </a:rPr>
              <a:t>Эх сурвалж: </a:t>
            </a:r>
            <a:r>
              <a:rPr lang="mn-MN" sz="1200" i="1" dirty="0" err="1">
                <a:solidFill>
                  <a:srgbClr val="FFFF00"/>
                </a:solidFill>
                <a:latin typeface="Arial" panose="020B0604020202020204" pitchFamily="34" charset="0"/>
                <a:ea typeface="Calibri" panose="020F0502020204030204" pitchFamily="34" charset="0"/>
              </a:rPr>
              <a:t>УГТЭШХ</a:t>
            </a:r>
            <a:r>
              <a:rPr lang="mn-MN" sz="1200" i="1" dirty="0">
                <a:solidFill>
                  <a:srgbClr val="FFFF00"/>
                </a:solidFill>
                <a:latin typeface="Arial" panose="020B0604020202020204" pitchFamily="34" charset="0"/>
                <a:ea typeface="Calibri" panose="020F0502020204030204" pitchFamily="34" charset="0"/>
              </a:rPr>
              <a:t>, Үр тарианы сорт сорилтын төв байгуулах </a:t>
            </a:r>
            <a:r>
              <a:rPr lang="mn-MN" sz="1200" i="1" dirty="0" err="1">
                <a:solidFill>
                  <a:srgbClr val="FFFF00"/>
                </a:solidFill>
                <a:latin typeface="Arial" panose="020B0604020202020204" pitchFamily="34" charset="0"/>
                <a:ea typeface="Calibri" panose="020F0502020204030204" pitchFamily="34" charset="0"/>
              </a:rPr>
              <a:t>ТЭЗҮ</a:t>
            </a:r>
            <a:r>
              <a:rPr lang="mn-MN" sz="1200" i="1" dirty="0">
                <a:solidFill>
                  <a:srgbClr val="FFFF00"/>
                </a:solidFill>
                <a:latin typeface="Arial" panose="020B0604020202020204" pitchFamily="34" charset="0"/>
                <a:ea typeface="Calibri" panose="020F0502020204030204" pitchFamily="34" charset="0"/>
              </a:rPr>
              <a:t>, 2023 он</a:t>
            </a:r>
            <a:endParaRPr lang="mn-MN" sz="1200" i="1" dirty="0">
              <a:solidFill>
                <a:srgbClr val="FFFF00"/>
              </a:solidFill>
            </a:endParaRPr>
          </a:p>
        </p:txBody>
      </p:sp>
    </p:spTree>
    <p:extLst>
      <p:ext uri="{BB962C8B-B14F-4D97-AF65-F5344CB8AC3E}">
        <p14:creationId xmlns:p14="http://schemas.microsoft.com/office/powerpoint/2010/main" val="731846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150-44C9-4500-8FB3-F2F34F0EA7B2}"/>
              </a:ext>
            </a:extLst>
          </p:cNvPr>
          <p:cNvSpPr>
            <a:spLocks noGrp="1"/>
          </p:cNvSpPr>
          <p:nvPr>
            <p:ph type="title"/>
          </p:nvPr>
        </p:nvSpPr>
        <p:spPr>
          <a:xfrm>
            <a:off x="5208998" y="1117600"/>
            <a:ext cx="6853382" cy="562638"/>
          </a:xfrm>
        </p:spPr>
        <p:txBody>
          <a:bodyPr>
            <a:noAutofit/>
          </a:bodyPr>
          <a:lstStyle/>
          <a:p>
            <a:pPr marL="342900" marR="0" lvl="0" indent="-342900">
              <a:lnSpc>
                <a:spcPct val="115000"/>
              </a:lnSpc>
              <a:spcBef>
                <a:spcPts val="0"/>
              </a:spcBef>
              <a:spcAft>
                <a:spcPts val="0"/>
              </a:spcAft>
            </a:pPr>
            <a:r>
              <a:rPr lang="mn-MN" sz="1600" b="1"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Буудайн анхдагч үрийн аж ахуйн жишиг төв байгуулах болон супер элит үр үржүүлгийг нэмэгдүүлэхэд шаардлагатай санхүүжилт</a:t>
            </a:r>
            <a:endParaRPr lang="en-US" sz="1600"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BFAAB09D-96D5-40F6-8E4B-9BE317062E33}"/>
              </a:ext>
            </a:extLst>
          </p:cNvPr>
          <p:cNvGraphicFramePr>
            <a:graphicFrameLocks noGrp="1"/>
          </p:cNvGraphicFramePr>
          <p:nvPr>
            <p:extLst>
              <p:ext uri="{D42A27DB-BD31-4B8C-83A1-F6EECF244321}">
                <p14:modId xmlns:p14="http://schemas.microsoft.com/office/powerpoint/2010/main" val="3919892729"/>
              </p:ext>
            </p:extLst>
          </p:nvPr>
        </p:nvGraphicFramePr>
        <p:xfrm>
          <a:off x="5377971" y="1946154"/>
          <a:ext cx="6515436" cy="4145280"/>
        </p:xfrm>
        <a:graphic>
          <a:graphicData uri="http://schemas.openxmlformats.org/drawingml/2006/table">
            <a:tbl>
              <a:tblPr firstRow="1" firstCol="1" bandRow="1">
                <a:tableStyleId>{5C22544A-7EE6-4342-B048-85BDC9FD1C3A}</a:tableStyleId>
              </a:tblPr>
              <a:tblGrid>
                <a:gridCol w="469196">
                  <a:extLst>
                    <a:ext uri="{9D8B030D-6E8A-4147-A177-3AD203B41FA5}">
                      <a16:colId xmlns:a16="http://schemas.microsoft.com/office/drawing/2014/main" val="1435619032"/>
                    </a:ext>
                  </a:extLst>
                </a:gridCol>
                <a:gridCol w="3581624">
                  <a:extLst>
                    <a:ext uri="{9D8B030D-6E8A-4147-A177-3AD203B41FA5}">
                      <a16:colId xmlns:a16="http://schemas.microsoft.com/office/drawing/2014/main" val="1777645447"/>
                    </a:ext>
                  </a:extLst>
                </a:gridCol>
                <a:gridCol w="2464616">
                  <a:extLst>
                    <a:ext uri="{9D8B030D-6E8A-4147-A177-3AD203B41FA5}">
                      <a16:colId xmlns:a16="http://schemas.microsoft.com/office/drawing/2014/main" val="648147179"/>
                    </a:ext>
                  </a:extLst>
                </a:gridCol>
              </a:tblGrid>
              <a:tr h="239599">
                <a:tc rowSpan="2">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chor="ctr">
                    <a:noFill/>
                  </a:tcPr>
                </a:tc>
                <a:tc>
                  <a:txBody>
                    <a:bodyPr/>
                    <a:lstStyle/>
                    <a:p>
                      <a:pPr marL="0" marR="0" algn="ctr">
                        <a:lnSpc>
                          <a:spcPct val="100000"/>
                        </a:lnSpc>
                        <a:spcBef>
                          <a:spcPts val="0"/>
                        </a:spcBef>
                        <a:spcAft>
                          <a:spcPts val="0"/>
                        </a:spcAft>
                      </a:pPr>
                      <a:r>
                        <a:rPr lang="mn-MN" sz="1600" kern="100" dirty="0">
                          <a:solidFill>
                            <a:schemeClr val="bg1"/>
                          </a:solidFill>
                          <a:effectLst/>
                          <a:latin typeface="Times New Roman" panose="02020603050405020304" pitchFamily="18" charset="0"/>
                          <a:cs typeface="Times New Roman" panose="02020603050405020304" pitchFamily="18" charset="0"/>
                        </a:rPr>
                        <a:t>Зардлын төрөл </a:t>
                      </a:r>
                      <a:endParaRPr lang="en-US"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chor="ctr">
                    <a:noFill/>
                  </a:tcPr>
                </a:tc>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Зардал сая.төг</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856193057"/>
                  </a:ext>
                </a:extLst>
              </a:tr>
              <a:tr h="239599">
                <a:tc vMerge="1">
                  <a:txBody>
                    <a:bodyPr/>
                    <a:lstStyle/>
                    <a:p>
                      <a:endParaRPr lang="en-US"/>
                    </a:p>
                  </a:txBody>
                  <a:tcPr/>
                </a:tc>
                <a:tc gridSpan="2">
                  <a:txBody>
                    <a:bodyPr/>
                    <a:lstStyle/>
                    <a:p>
                      <a:pPr marL="0" marR="0" algn="ctr">
                        <a:lnSpc>
                          <a:spcPct val="100000"/>
                        </a:lnSpc>
                        <a:spcBef>
                          <a:spcPts val="0"/>
                        </a:spcBef>
                        <a:spcAft>
                          <a:spcPts val="0"/>
                        </a:spcAft>
                      </a:pPr>
                      <a:r>
                        <a:rPr lang="mn-MN" sz="1600" kern="100" dirty="0">
                          <a:solidFill>
                            <a:schemeClr val="bg1"/>
                          </a:solidFill>
                          <a:effectLst/>
                          <a:latin typeface="Times New Roman" panose="02020603050405020304" pitchFamily="18" charset="0"/>
                          <a:cs typeface="Times New Roman" panose="02020603050405020304" pitchFamily="18" charset="0"/>
                        </a:rPr>
                        <a:t>Анхан шатны үр үржүүлгийн зардал </a:t>
                      </a:r>
                      <a:endParaRPr lang="en-US"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chor="ctr">
                    <a:noFill/>
                  </a:tcPr>
                </a:tc>
                <a:tc hMerge="1">
                  <a:txBody>
                    <a:bodyPr/>
                    <a:lstStyle/>
                    <a:p>
                      <a:endParaRPr lang="en-US"/>
                    </a:p>
                  </a:txBody>
                  <a:tcPr/>
                </a:tc>
                <a:extLst>
                  <a:ext uri="{0D108BD9-81ED-4DB2-BD59-A6C34878D82A}">
                    <a16:rowId xmlns:a16="http://schemas.microsoft.com/office/drawing/2014/main" val="1127342552"/>
                  </a:ext>
                </a:extLst>
              </a:tr>
              <a:tr h="239599">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1</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nSpc>
                          <a:spcPct val="100000"/>
                        </a:lnSpc>
                        <a:spcBef>
                          <a:spcPts val="0"/>
                        </a:spcBef>
                        <a:spcAft>
                          <a:spcPts val="0"/>
                        </a:spcAft>
                      </a:pPr>
                      <a:r>
                        <a:rPr lang="mn-MN" sz="1600" kern="100" dirty="0">
                          <a:solidFill>
                            <a:schemeClr val="bg1"/>
                          </a:solidFill>
                          <a:effectLst/>
                          <a:latin typeface="Times New Roman" panose="02020603050405020304" pitchFamily="18" charset="0"/>
                          <a:cs typeface="Times New Roman" panose="02020603050405020304" pitchFamily="18" charset="0"/>
                        </a:rPr>
                        <a:t>Үржүүлгийн 2 дахь жилийн өртөг /67 га/</a:t>
                      </a:r>
                      <a:endParaRPr lang="en-US"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418.7</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2876495224"/>
                  </a:ext>
                </a:extLst>
              </a:tr>
              <a:tr h="239599">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2</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Супер элит үр /420 га/</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756.0</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2503320341"/>
                  </a:ext>
                </a:extLst>
              </a:tr>
              <a:tr h="239599">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 </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gn="ctr">
                        <a:lnSpc>
                          <a:spcPct val="100000"/>
                        </a:lnSpc>
                        <a:spcBef>
                          <a:spcPts val="0"/>
                        </a:spcBef>
                        <a:spcAft>
                          <a:spcPts val="0"/>
                        </a:spcAft>
                      </a:pPr>
                      <a:r>
                        <a:rPr lang="mn-MN" sz="1600" kern="100" dirty="0">
                          <a:solidFill>
                            <a:schemeClr val="bg1"/>
                          </a:solidFill>
                          <a:effectLst/>
                          <a:latin typeface="Times New Roman" panose="02020603050405020304" pitchFamily="18" charset="0"/>
                          <a:cs typeface="Times New Roman" panose="02020603050405020304" pitchFamily="18" charset="0"/>
                        </a:rPr>
                        <a:t>Нийт </a:t>
                      </a:r>
                      <a:endParaRPr lang="en-US"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1,174.7</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3872345922"/>
                  </a:ext>
                </a:extLst>
              </a:tr>
              <a:tr h="239599">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 </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gridSpan="2">
                  <a:txBody>
                    <a:bodyPr/>
                    <a:lstStyle/>
                    <a:p>
                      <a:pPr marL="0" marR="0" algn="ctr">
                        <a:lnSpc>
                          <a:spcPct val="100000"/>
                        </a:lnSpc>
                        <a:spcBef>
                          <a:spcPts val="0"/>
                        </a:spcBef>
                        <a:spcAft>
                          <a:spcPts val="0"/>
                        </a:spcAft>
                      </a:pPr>
                      <a:r>
                        <a:rPr lang="mn-MN" sz="1600" kern="100" dirty="0">
                          <a:solidFill>
                            <a:schemeClr val="bg1"/>
                          </a:solidFill>
                          <a:effectLst/>
                          <a:latin typeface="Times New Roman" panose="02020603050405020304" pitchFamily="18" charset="0"/>
                          <a:cs typeface="Times New Roman" panose="02020603050405020304" pitchFamily="18" charset="0"/>
                        </a:rPr>
                        <a:t>Үрийн урамшуулал</a:t>
                      </a:r>
                      <a:endParaRPr lang="en-US"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hMerge="1">
                  <a:txBody>
                    <a:bodyPr/>
                    <a:lstStyle/>
                    <a:p>
                      <a:endParaRPr lang="en-US"/>
                    </a:p>
                  </a:txBody>
                  <a:tcPr/>
                </a:tc>
                <a:extLst>
                  <a:ext uri="{0D108BD9-81ED-4DB2-BD59-A6C34878D82A}">
                    <a16:rowId xmlns:a16="http://schemas.microsoft.com/office/drawing/2014/main" val="1382016698"/>
                  </a:ext>
                </a:extLst>
              </a:tr>
              <a:tr h="239599">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1</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Супер элит үрийн урамшуулал 350 тн</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gn="ctr">
                        <a:lnSpc>
                          <a:spcPct val="100000"/>
                        </a:lnSpc>
                        <a:spcBef>
                          <a:spcPts val="0"/>
                        </a:spcBef>
                        <a:spcAft>
                          <a:spcPts val="0"/>
                        </a:spcAft>
                      </a:pPr>
                      <a:r>
                        <a:rPr lang="mn-MN" sz="1600" kern="100" dirty="0">
                          <a:solidFill>
                            <a:schemeClr val="bg1"/>
                          </a:solidFill>
                          <a:effectLst/>
                          <a:latin typeface="Times New Roman" panose="02020603050405020304" pitchFamily="18" charset="0"/>
                          <a:cs typeface="Times New Roman" panose="02020603050405020304" pitchFamily="18" charset="0"/>
                        </a:rPr>
                        <a:t>105,0</a:t>
                      </a:r>
                      <a:endParaRPr lang="en-US"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2078924963"/>
                  </a:ext>
                </a:extLst>
              </a:tr>
              <a:tr h="239599">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2</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Элит үрийн урамшуулал 2300 тн</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600,0</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950117415"/>
                  </a:ext>
                </a:extLst>
              </a:tr>
              <a:tr h="239599">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 </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Нийт дүн </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705,0</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3474766301"/>
                  </a:ext>
                </a:extLst>
              </a:tr>
              <a:tr h="239599">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 </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gridSpan="2">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Хөрөнгө оруулалт </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hMerge="1">
                  <a:txBody>
                    <a:bodyPr/>
                    <a:lstStyle/>
                    <a:p>
                      <a:endParaRPr lang="en-US"/>
                    </a:p>
                  </a:txBody>
                  <a:tcPr/>
                </a:tc>
                <a:extLst>
                  <a:ext uri="{0D108BD9-81ED-4DB2-BD59-A6C34878D82A}">
                    <a16:rowId xmlns:a16="http://schemas.microsoft.com/office/drawing/2014/main" val="2625045826"/>
                  </a:ext>
                </a:extLst>
              </a:tr>
              <a:tr h="239599">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1</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ХАА-н машин, техникийн зардал</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gn="ctr">
                        <a:lnSpc>
                          <a:spcPct val="100000"/>
                        </a:lnSpc>
                        <a:spcBef>
                          <a:spcPts val="0"/>
                        </a:spcBef>
                        <a:spcAft>
                          <a:spcPts val="0"/>
                        </a:spcAft>
                      </a:pPr>
                      <a:r>
                        <a:rPr lang="mn-MN" sz="1600" kern="100" dirty="0">
                          <a:solidFill>
                            <a:schemeClr val="bg1"/>
                          </a:solidFill>
                          <a:effectLst/>
                          <a:latin typeface="Times New Roman" panose="02020603050405020304" pitchFamily="18" charset="0"/>
                          <a:cs typeface="Times New Roman" panose="02020603050405020304" pitchFamily="18" charset="0"/>
                        </a:rPr>
                        <a:t>3,692.0</a:t>
                      </a:r>
                      <a:endParaRPr lang="en-US"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866657253"/>
                  </a:ext>
                </a:extLst>
              </a:tr>
              <a:tr h="239599">
                <a:tc>
                  <a:txBody>
                    <a:bodyPr/>
                    <a:lstStyle/>
                    <a:p>
                      <a:pPr marL="0" marR="0" algn="ctr">
                        <a:lnSpc>
                          <a:spcPct val="100000"/>
                        </a:lnSpc>
                        <a:spcBef>
                          <a:spcPts val="0"/>
                        </a:spcBef>
                        <a:spcAft>
                          <a:spcPts val="0"/>
                        </a:spcAft>
                      </a:pPr>
                      <a:r>
                        <a:rPr lang="mn-MN"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3</a:t>
                      </a:r>
                      <a:endParaRPr lang="en-US"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Лабораторийн тоног төхөөрөмжийн зардал</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gn="ctr">
                        <a:lnSpc>
                          <a:spcPct val="100000"/>
                        </a:lnSpc>
                        <a:spcBef>
                          <a:spcPts val="0"/>
                        </a:spcBef>
                        <a:spcAft>
                          <a:spcPts val="0"/>
                        </a:spcAft>
                      </a:pPr>
                      <a:r>
                        <a:rPr lang="mn-MN" sz="1600" kern="100" dirty="0">
                          <a:solidFill>
                            <a:schemeClr val="bg1"/>
                          </a:solidFill>
                          <a:effectLst/>
                          <a:latin typeface="Times New Roman" panose="02020603050405020304" pitchFamily="18" charset="0"/>
                          <a:cs typeface="Times New Roman" panose="02020603050405020304" pitchFamily="18" charset="0"/>
                        </a:rPr>
                        <a:t>848,5</a:t>
                      </a:r>
                      <a:endParaRPr lang="en-US"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2466590954"/>
                  </a:ext>
                </a:extLst>
              </a:tr>
              <a:tr h="239599">
                <a:tc>
                  <a:txBody>
                    <a:bodyPr/>
                    <a:lstStyle/>
                    <a:p>
                      <a:pPr marL="0" marR="0" algn="ctr">
                        <a:lnSpc>
                          <a:spcPct val="100000"/>
                        </a:lnSpc>
                        <a:spcBef>
                          <a:spcPts val="0"/>
                        </a:spcBef>
                        <a:spcAft>
                          <a:spcPts val="0"/>
                        </a:spcAft>
                      </a:pPr>
                      <a:r>
                        <a:rPr lang="mn-MN"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rPr>
                        <a:t>4</a:t>
                      </a:r>
                      <a:endParaRPr lang="en-US"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Бусад хөрөнгө оруулалтын зардал</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gn="ctr">
                        <a:lnSpc>
                          <a:spcPct val="100000"/>
                        </a:lnSpc>
                        <a:spcBef>
                          <a:spcPts val="0"/>
                        </a:spcBef>
                        <a:spcAft>
                          <a:spcPts val="0"/>
                        </a:spcAft>
                      </a:pPr>
                      <a:r>
                        <a:rPr lang="mn-MN" sz="1600" kern="100" dirty="0">
                          <a:solidFill>
                            <a:schemeClr val="bg1"/>
                          </a:solidFill>
                          <a:effectLst/>
                          <a:latin typeface="Times New Roman" panose="02020603050405020304" pitchFamily="18" charset="0"/>
                          <a:cs typeface="Times New Roman" panose="02020603050405020304" pitchFamily="18" charset="0"/>
                        </a:rPr>
                        <a:t>1,192.0</a:t>
                      </a:r>
                      <a:endParaRPr lang="en-US"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3751391338"/>
                  </a:ext>
                </a:extLst>
              </a:tr>
              <a:tr h="239599">
                <a:tc>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 </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Нийт зардал</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a:txBody>
                    <a:bodyPr/>
                    <a:lstStyle/>
                    <a:p>
                      <a:pPr marL="0" marR="0" algn="ctr">
                        <a:lnSpc>
                          <a:spcPct val="100000"/>
                        </a:lnSpc>
                        <a:spcBef>
                          <a:spcPts val="0"/>
                        </a:spcBef>
                        <a:spcAft>
                          <a:spcPts val="0"/>
                        </a:spcAft>
                      </a:pPr>
                      <a:r>
                        <a:rPr lang="en-US" sz="1600" kern="100" dirty="0">
                          <a:solidFill>
                            <a:schemeClr val="bg1"/>
                          </a:solidFill>
                          <a:effectLst/>
                          <a:latin typeface="Times New Roman" panose="02020603050405020304" pitchFamily="18" charset="0"/>
                          <a:cs typeface="Times New Roman" panose="02020603050405020304" pitchFamily="18" charset="0"/>
                        </a:rPr>
                        <a:t>3</a:t>
                      </a:r>
                      <a:r>
                        <a:rPr lang="mn-MN" sz="1600" kern="100" dirty="0">
                          <a:solidFill>
                            <a:schemeClr val="bg1"/>
                          </a:solidFill>
                          <a:effectLst/>
                          <a:latin typeface="Times New Roman" panose="02020603050405020304" pitchFamily="18" charset="0"/>
                          <a:cs typeface="Times New Roman" panose="02020603050405020304" pitchFamily="18" charset="0"/>
                        </a:rPr>
                        <a:t>,732.5</a:t>
                      </a:r>
                      <a:endParaRPr lang="en-US"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3345037292"/>
                  </a:ext>
                </a:extLst>
              </a:tr>
              <a:tr h="239599">
                <a:tc gridSpan="2">
                  <a:txBody>
                    <a:bodyPr/>
                    <a:lstStyle/>
                    <a:p>
                      <a:pPr marL="0" marR="0" algn="ctr">
                        <a:lnSpc>
                          <a:spcPct val="100000"/>
                        </a:lnSpc>
                        <a:spcBef>
                          <a:spcPts val="0"/>
                        </a:spcBef>
                        <a:spcAft>
                          <a:spcPts val="0"/>
                        </a:spcAft>
                      </a:pPr>
                      <a:r>
                        <a:rPr lang="mn-MN" sz="1600" kern="100">
                          <a:solidFill>
                            <a:schemeClr val="bg1"/>
                          </a:solidFill>
                          <a:effectLst/>
                          <a:latin typeface="Times New Roman" panose="02020603050405020304" pitchFamily="18" charset="0"/>
                          <a:cs typeface="Times New Roman" panose="02020603050405020304" pitchFamily="18" charset="0"/>
                        </a:rPr>
                        <a:t>НИЙТ ДҮН</a:t>
                      </a:r>
                      <a:endParaRPr lang="en-US" sz="1600" kern="10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tc hMerge="1">
                  <a:txBody>
                    <a:bodyPr/>
                    <a:lstStyle/>
                    <a:p>
                      <a:endParaRPr lang="en-US"/>
                    </a:p>
                  </a:txBody>
                  <a:tcPr/>
                </a:tc>
                <a:tc>
                  <a:txBody>
                    <a:bodyPr/>
                    <a:lstStyle/>
                    <a:p>
                      <a:pPr marL="0" marR="0" algn="ctr">
                        <a:lnSpc>
                          <a:spcPct val="100000"/>
                        </a:lnSpc>
                        <a:spcBef>
                          <a:spcPts val="0"/>
                        </a:spcBef>
                        <a:spcAft>
                          <a:spcPts val="0"/>
                        </a:spcAft>
                      </a:pPr>
                      <a:r>
                        <a:rPr lang="mn-MN" sz="1600" kern="100" dirty="0">
                          <a:solidFill>
                            <a:schemeClr val="bg1"/>
                          </a:solidFill>
                          <a:effectLst/>
                          <a:latin typeface="Times New Roman" panose="02020603050405020304" pitchFamily="18" charset="0"/>
                          <a:cs typeface="Times New Roman" panose="02020603050405020304" pitchFamily="18" charset="0"/>
                        </a:rPr>
                        <a:t>7,612.2</a:t>
                      </a:r>
                      <a:endParaRPr lang="en-US" sz="1600" kern="100" dirty="0">
                        <a:solidFill>
                          <a:schemeClr val="bg1"/>
                        </a:solidFill>
                        <a:effectLst/>
                        <a:latin typeface="Times New Roman" panose="02020603050405020304" pitchFamily="18" charset="0"/>
                        <a:ea typeface="Yu Mincho" panose="02020400000000000000" pitchFamily="18"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1474355372"/>
                  </a:ext>
                </a:extLst>
              </a:tr>
            </a:tbl>
          </a:graphicData>
        </a:graphic>
      </p:graphicFrame>
      <p:sp>
        <p:nvSpPr>
          <p:cNvPr id="4" name="Title 1">
            <a:extLst>
              <a:ext uri="{FF2B5EF4-FFF2-40B4-BE49-F238E27FC236}">
                <a16:creationId xmlns:a16="http://schemas.microsoft.com/office/drawing/2014/main" id="{505DA150-44C9-4500-8FB3-F2F34F0EA7B2}"/>
              </a:ext>
            </a:extLst>
          </p:cNvPr>
          <p:cNvSpPr txBox="1">
            <a:spLocks/>
          </p:cNvSpPr>
          <p:nvPr/>
        </p:nvSpPr>
        <p:spPr>
          <a:xfrm>
            <a:off x="7543702" y="6268341"/>
            <a:ext cx="3990109" cy="3140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nSpc>
                <a:spcPct val="115000"/>
              </a:lnSpc>
              <a:spcBef>
                <a:spcPts val="0"/>
              </a:spcBef>
            </a:pPr>
            <a:r>
              <a:rPr lang="mn-MN" sz="1200" i="1" kern="100" dirty="0">
                <a:solidFill>
                  <a:srgbClr val="FFFF00"/>
                </a:solidFill>
                <a:latin typeface="Times New Roman" panose="02020603050405020304" pitchFamily="18" charset="0"/>
                <a:ea typeface="Yu Mincho" panose="02020400000000000000" pitchFamily="18" charset="-128"/>
                <a:cs typeface="Times New Roman" panose="02020603050405020304" pitchFamily="18" charset="0"/>
              </a:rPr>
              <a:t>Эх сурвалж: </a:t>
            </a:r>
            <a:r>
              <a:rPr lang="mn-MN" sz="1200" i="1" kern="100" dirty="0" err="1">
                <a:solidFill>
                  <a:srgbClr val="FFFF00"/>
                </a:solidFill>
                <a:latin typeface="Times New Roman" panose="02020603050405020304" pitchFamily="18" charset="0"/>
                <a:ea typeface="Yu Mincho" panose="02020400000000000000" pitchFamily="18" charset="-128"/>
                <a:cs typeface="Times New Roman" panose="02020603050405020304" pitchFamily="18" charset="0"/>
              </a:rPr>
              <a:t>УГТЭШХ</a:t>
            </a:r>
            <a:r>
              <a:rPr lang="mn-MN" sz="1200" i="1" kern="100" dirty="0">
                <a:solidFill>
                  <a:srgbClr val="FFFF00"/>
                </a:solidFill>
                <a:latin typeface="Times New Roman" panose="02020603050405020304" pitchFamily="18" charset="0"/>
                <a:ea typeface="Yu Mincho" panose="02020400000000000000" pitchFamily="18" charset="-128"/>
                <a:cs typeface="Times New Roman" panose="02020603050405020304" pitchFamily="18" charset="0"/>
              </a:rPr>
              <a:t>, Үрийн аж ахуйн сектор, 2026 он</a:t>
            </a:r>
            <a:endParaRPr lang="en-US" sz="1200" i="1"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27310609"/>
              </p:ext>
            </p:extLst>
          </p:nvPr>
        </p:nvGraphicFramePr>
        <p:xfrm>
          <a:off x="102875" y="2444857"/>
          <a:ext cx="4855297" cy="2949702"/>
        </p:xfrm>
        <a:graphic>
          <a:graphicData uri="http://schemas.openxmlformats.org/drawingml/2006/table">
            <a:tbl>
              <a:tblPr firstRow="1" firstCol="1" bandRow="1"/>
              <a:tblGrid>
                <a:gridCol w="275022">
                  <a:extLst>
                    <a:ext uri="{9D8B030D-6E8A-4147-A177-3AD203B41FA5}">
                      <a16:colId xmlns:a16="http://schemas.microsoft.com/office/drawing/2014/main" val="1132136291"/>
                    </a:ext>
                  </a:extLst>
                </a:gridCol>
                <a:gridCol w="3022360">
                  <a:extLst>
                    <a:ext uri="{9D8B030D-6E8A-4147-A177-3AD203B41FA5}">
                      <a16:colId xmlns:a16="http://schemas.microsoft.com/office/drawing/2014/main" val="690097857"/>
                    </a:ext>
                  </a:extLst>
                </a:gridCol>
                <a:gridCol w="1557915">
                  <a:extLst>
                    <a:ext uri="{9D8B030D-6E8A-4147-A177-3AD203B41FA5}">
                      <a16:colId xmlns:a16="http://schemas.microsoft.com/office/drawing/2014/main" val="3886501368"/>
                    </a:ext>
                  </a:extLst>
                </a:gridCol>
              </a:tblGrid>
              <a:tr h="596538">
                <a:tc>
                  <a:txBody>
                    <a:bodyPr/>
                    <a:lstStyle/>
                    <a:p>
                      <a:pPr marL="0" marR="0">
                        <a:lnSpc>
                          <a:spcPct val="115000"/>
                        </a:lnSpc>
                        <a:spcBef>
                          <a:spcPts val="0"/>
                        </a:spcBef>
                        <a:spcAft>
                          <a:spcPts val="0"/>
                        </a:spcAft>
                        <a:tabLst>
                          <a:tab pos="171450" algn="l"/>
                        </a:tabLst>
                      </a:pPr>
                      <a:r>
                        <a:rPr lang="mn-MN" sz="1600" b="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mn-MN" sz="160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71450" algn="l"/>
                        </a:tabLst>
                      </a:pPr>
                      <a:r>
                        <a:rPr lang="mn-MN" sz="1600" b="1"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Зардлын төрөл</a:t>
                      </a:r>
                      <a:endParaRPr lang="mn-MN" sz="160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71450" algn="l"/>
                        </a:tabLst>
                      </a:pPr>
                      <a:r>
                        <a:rPr lang="mn-MN" sz="1600" b="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Хөрөнгө оруулалт. сая төг</a:t>
                      </a:r>
                      <a:endParaRPr lang="mn-MN" sz="160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2948820"/>
                  </a:ext>
                </a:extLst>
              </a:tr>
              <a:tr h="190134">
                <a:tc>
                  <a:txBody>
                    <a:bodyPr/>
                    <a:lstStyle/>
                    <a:p>
                      <a:pPr marL="0" marR="0">
                        <a:lnSpc>
                          <a:spcPct val="115000"/>
                        </a:lnSpc>
                        <a:spcBef>
                          <a:spcPts val="0"/>
                        </a:spcBef>
                        <a:spcAft>
                          <a:spcPts val="0"/>
                        </a:spcAft>
                        <a:tabLst>
                          <a:tab pos="171450" algn="l"/>
                        </a:tabLst>
                      </a:pPr>
                      <a:r>
                        <a:rPr lang="mn-MN" sz="160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71450" algn="l"/>
                        </a:tabLst>
                      </a:pPr>
                      <a:r>
                        <a:rPr lang="mn-MN" sz="160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Барилга байгууламжийн зардал</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71450" algn="l"/>
                        </a:tabLst>
                      </a:pPr>
                      <a:r>
                        <a:rPr lang="mn-MN" sz="160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301.0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3852252"/>
                  </a:ext>
                </a:extLst>
              </a:tr>
              <a:tr h="253389">
                <a:tc>
                  <a:txBody>
                    <a:bodyPr/>
                    <a:lstStyle/>
                    <a:p>
                      <a:pPr marL="0" marR="0">
                        <a:lnSpc>
                          <a:spcPct val="115000"/>
                        </a:lnSpc>
                        <a:spcBef>
                          <a:spcPts val="0"/>
                        </a:spcBef>
                        <a:spcAft>
                          <a:spcPts val="0"/>
                        </a:spcAft>
                        <a:tabLst>
                          <a:tab pos="171450" algn="l"/>
                        </a:tabLst>
                      </a:pPr>
                      <a:r>
                        <a:rPr lang="mn-MN" sz="160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71450" algn="l"/>
                        </a:tabLst>
                      </a:pPr>
                      <a:r>
                        <a:rPr lang="mn-MN" sz="160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Бага оврын техникийн хөрөнгө оруулалт</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mn-MN" sz="160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434.2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0686421"/>
                  </a:ext>
                </a:extLst>
              </a:tr>
              <a:tr h="220258">
                <a:tc>
                  <a:txBody>
                    <a:bodyPr/>
                    <a:lstStyle/>
                    <a:p>
                      <a:pPr marL="0" marR="0">
                        <a:lnSpc>
                          <a:spcPct val="115000"/>
                        </a:lnSpc>
                        <a:spcBef>
                          <a:spcPts val="0"/>
                        </a:spcBef>
                        <a:spcAft>
                          <a:spcPts val="0"/>
                        </a:spcAft>
                        <a:tabLst>
                          <a:tab pos="171450" algn="l"/>
                        </a:tabLst>
                      </a:pPr>
                      <a:r>
                        <a:rPr lang="mn-MN" sz="160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71450" algn="l"/>
                        </a:tabLst>
                      </a:pPr>
                      <a:r>
                        <a:rPr lang="mn-MN" sz="160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Элит үр үржүүлгийн зориулалтын техникийн хөрөнгө оруулалт</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mn-MN" sz="160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539.6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0419618"/>
                  </a:ext>
                </a:extLst>
              </a:tr>
              <a:tr h="209215">
                <a:tc>
                  <a:txBody>
                    <a:bodyPr/>
                    <a:lstStyle/>
                    <a:p>
                      <a:pPr marL="0" marR="0">
                        <a:lnSpc>
                          <a:spcPct val="115000"/>
                        </a:lnSpc>
                        <a:spcBef>
                          <a:spcPts val="0"/>
                        </a:spcBef>
                        <a:spcAft>
                          <a:spcPts val="0"/>
                        </a:spcAft>
                        <a:tabLst>
                          <a:tab pos="171450" algn="l"/>
                        </a:tabLst>
                      </a:pPr>
                      <a:r>
                        <a:rPr lang="mn-MN" sz="160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71450" algn="l"/>
                        </a:tabLst>
                      </a:pPr>
                      <a:r>
                        <a:rPr lang="mn-MN" sz="160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Бусад зардал</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mn-MN" sz="160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1.795.7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9931596"/>
                  </a:ext>
                </a:extLst>
              </a:tr>
              <a:tr h="190134">
                <a:tc>
                  <a:txBody>
                    <a:bodyPr/>
                    <a:lstStyle/>
                    <a:p>
                      <a:pPr marL="0" marR="0">
                        <a:lnSpc>
                          <a:spcPct val="115000"/>
                        </a:lnSpc>
                        <a:spcBef>
                          <a:spcPts val="0"/>
                        </a:spcBef>
                        <a:spcAft>
                          <a:spcPts val="0"/>
                        </a:spcAft>
                        <a:tabLst>
                          <a:tab pos="171450" algn="l"/>
                        </a:tabLst>
                      </a:pPr>
                      <a:r>
                        <a:rPr lang="mn-MN" sz="1600" b="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mn-MN" sz="160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tabLst>
                          <a:tab pos="171450" algn="l"/>
                        </a:tabLst>
                      </a:pPr>
                      <a:r>
                        <a:rPr lang="mn-MN" sz="1600" b="1">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Нийт дүн</a:t>
                      </a:r>
                      <a:endParaRPr lang="mn-MN" sz="160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tabLst>
                          <a:tab pos="171450" algn="l"/>
                        </a:tabLst>
                      </a:pPr>
                      <a:r>
                        <a:rPr lang="mn-MN" sz="1600" b="1"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3 070.5</a:t>
                      </a:r>
                      <a:endParaRPr lang="mn-MN" sz="160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0836632"/>
                  </a:ext>
                </a:extLst>
              </a:tr>
            </a:tbl>
          </a:graphicData>
        </a:graphic>
      </p:graphicFrame>
      <p:sp>
        <p:nvSpPr>
          <p:cNvPr id="5" name="Rectangle 4"/>
          <p:cNvSpPr/>
          <p:nvPr/>
        </p:nvSpPr>
        <p:spPr>
          <a:xfrm>
            <a:off x="269134" y="1946154"/>
            <a:ext cx="4522777" cy="369332"/>
          </a:xfrm>
          <a:prstGeom prst="rect">
            <a:avLst/>
          </a:prstGeom>
        </p:spPr>
        <p:txBody>
          <a:bodyPr wrap="none">
            <a:spAutoFit/>
          </a:bodyPr>
          <a:lstStyle/>
          <a:p>
            <a:r>
              <a:rPr lang="mn-MN"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Сорт сорилтын төвийн зардлын задаргаа</a:t>
            </a:r>
            <a:endParaRPr lang="mn-MN" b="1" dirty="0">
              <a:solidFill>
                <a:schemeClr val="bg1"/>
              </a:solidFill>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505DA150-44C9-4500-8FB3-F2F34F0EA7B2}"/>
              </a:ext>
            </a:extLst>
          </p:cNvPr>
          <p:cNvSpPr txBox="1">
            <a:spLocks/>
          </p:cNvSpPr>
          <p:nvPr/>
        </p:nvSpPr>
        <p:spPr>
          <a:xfrm>
            <a:off x="102875" y="5529433"/>
            <a:ext cx="4969164" cy="3140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nSpc>
                <a:spcPct val="115000"/>
              </a:lnSpc>
              <a:spcBef>
                <a:spcPts val="0"/>
              </a:spcBef>
            </a:pPr>
            <a:r>
              <a:rPr lang="mn-MN" sz="1200" i="1" kern="100" dirty="0">
                <a:solidFill>
                  <a:srgbClr val="FFFF00"/>
                </a:solidFill>
                <a:latin typeface="Times New Roman" panose="02020603050405020304" pitchFamily="18" charset="0"/>
                <a:ea typeface="Yu Mincho" panose="02020400000000000000" pitchFamily="18" charset="-128"/>
                <a:cs typeface="Times New Roman" panose="02020603050405020304" pitchFamily="18" charset="0"/>
              </a:rPr>
              <a:t>Эх сурвалж: Үр тарианы сорт сорилтын төв байгуулах </a:t>
            </a:r>
            <a:r>
              <a:rPr lang="mn-MN" sz="1200" i="1" kern="100" dirty="0" err="1">
                <a:solidFill>
                  <a:srgbClr val="FFFF00"/>
                </a:solidFill>
                <a:latin typeface="Times New Roman" panose="02020603050405020304" pitchFamily="18" charset="0"/>
                <a:ea typeface="Yu Mincho" panose="02020400000000000000" pitchFamily="18" charset="-128"/>
                <a:cs typeface="Times New Roman" panose="02020603050405020304" pitchFamily="18" charset="0"/>
              </a:rPr>
              <a:t>ТЭЗҮ</a:t>
            </a:r>
            <a:r>
              <a:rPr lang="mn-MN" sz="1200" i="1" kern="100" dirty="0">
                <a:solidFill>
                  <a:srgbClr val="FFFF00"/>
                </a:solidFill>
                <a:latin typeface="Times New Roman" panose="02020603050405020304" pitchFamily="18" charset="0"/>
                <a:ea typeface="Yu Mincho" panose="02020400000000000000" pitchFamily="18" charset="-128"/>
                <a:cs typeface="Times New Roman" panose="02020603050405020304" pitchFamily="18" charset="0"/>
              </a:rPr>
              <a:t>, 2023 он</a:t>
            </a:r>
            <a:endParaRPr lang="en-US" sz="1200" i="1" dirty="0">
              <a:solidFill>
                <a:srgbClr val="FFFF00"/>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505DA150-44C9-4500-8FB3-F2F34F0EA7B2}"/>
              </a:ext>
            </a:extLst>
          </p:cNvPr>
          <p:cNvSpPr txBox="1">
            <a:spLocks/>
          </p:cNvSpPr>
          <p:nvPr/>
        </p:nvSpPr>
        <p:spPr>
          <a:xfrm>
            <a:off x="1930400" y="185190"/>
            <a:ext cx="7608356" cy="562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nSpc>
                <a:spcPct val="115000"/>
              </a:lnSpc>
              <a:spcBef>
                <a:spcPts val="0"/>
              </a:spcBef>
            </a:pPr>
            <a:r>
              <a:rPr lang="mn-MN" sz="2400" b="1" kern="100" dirty="0">
                <a:solidFill>
                  <a:srgbClr val="FFFF00"/>
                </a:solidFill>
                <a:latin typeface="Times New Roman" panose="02020603050405020304" pitchFamily="18" charset="0"/>
                <a:ea typeface="Yu Mincho" panose="02020400000000000000" pitchFamily="18" charset="-128"/>
                <a:cs typeface="Times New Roman" panose="02020603050405020304" pitchFamily="18" charset="0"/>
              </a:rPr>
              <a:t>ЗАРИМ УРЬДЧИЛСАН </a:t>
            </a:r>
            <a:r>
              <a:rPr lang="mn-MN" sz="2400" b="1" kern="100" dirty="0" err="1">
                <a:solidFill>
                  <a:srgbClr val="FFFF00"/>
                </a:solidFill>
                <a:latin typeface="Times New Roman" panose="02020603050405020304" pitchFamily="18" charset="0"/>
                <a:ea typeface="Yu Mincho" panose="02020400000000000000" pitchFamily="18" charset="-128"/>
                <a:cs typeface="Times New Roman" panose="02020603050405020304" pitchFamily="18" charset="0"/>
              </a:rPr>
              <a:t>ТЭЗҮ</a:t>
            </a:r>
            <a:r>
              <a:rPr lang="mn-MN" sz="2400" b="1" kern="100" dirty="0">
                <a:solidFill>
                  <a:srgbClr val="FFFF00"/>
                </a:solidFill>
                <a:latin typeface="Times New Roman" panose="02020603050405020304" pitchFamily="18" charset="0"/>
                <a:ea typeface="Yu Mincho" panose="02020400000000000000" pitchFamily="18" charset="-128"/>
                <a:cs typeface="Times New Roman" panose="02020603050405020304" pitchFamily="18" charset="0"/>
              </a:rPr>
              <a:t>, ТООЦООЛЛУУД</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0342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893342D-D722-4146-B341-6A65918E911F}"/>
              </a:ext>
            </a:extLst>
          </p:cNvPr>
          <p:cNvSpPr/>
          <p:nvPr/>
        </p:nvSpPr>
        <p:spPr>
          <a:xfrm>
            <a:off x="190500" y="636561"/>
            <a:ext cx="11658600" cy="1477328"/>
          </a:xfrm>
          <a:prstGeom prst="rect">
            <a:avLst/>
          </a:prstGeom>
        </p:spPr>
        <p:txBody>
          <a:bodyPr wrap="square">
            <a:spAutoFit/>
          </a:bodyPr>
          <a:lstStyle/>
          <a:p>
            <a:pPr algn="just" defTabSz="685748" eaLnBrk="0" fontAlgn="base" hangingPunct="0">
              <a:spcBef>
                <a:spcPct val="0"/>
              </a:spcBef>
              <a:spcAft>
                <a:spcPct val="0"/>
              </a:spcAft>
            </a:pPr>
            <a:r>
              <a:rPr lang="mn-MN" dirty="0">
                <a:solidFill>
                  <a:srgbClr val="FFFF00"/>
                </a:solidFill>
                <a:latin typeface="Times New Roman" panose="02020603050405020304" pitchFamily="18" charset="0"/>
                <a:cs typeface="Times New Roman" panose="02020603050405020304" pitchFamily="18" charset="0"/>
              </a:rPr>
              <a:t>Таримлын үр сортын тухай хууль, 2021 он</a:t>
            </a:r>
          </a:p>
          <a:p>
            <a:pPr algn="just" defTabSz="685748" eaLnBrk="0" fontAlgn="base" hangingPunct="0">
              <a:spcBef>
                <a:spcPct val="0"/>
              </a:spcBef>
              <a:spcAft>
                <a:spcPct val="0"/>
              </a:spcAft>
            </a:pPr>
            <a:r>
              <a:rPr lang="mn-MN" dirty="0">
                <a:solidFill>
                  <a:schemeClr val="bg1"/>
                </a:solidFill>
                <a:latin typeface="Times New Roman" panose="02020603050405020304" pitchFamily="18" charset="0"/>
                <a:cs typeface="Times New Roman" panose="02020603050405020304" pitchFamily="18" charset="0"/>
              </a:rPr>
              <a:t>Таримал ургамлын үрийн салбарын хөгжлийг дэмжих, үрийн салбарын судалгаа, шинжилгээ, инновацыг хөгжүүлэх, үрийн шударга худалдааг төлөвшүүлэх, генетик нөөцийг хамгаалах, тогтвортой ашиглах, таримал ургамлын шинэ сорт бүтээх, сорт бүтээгчийн эрхийг хамгаалах, хүнсний аюулгүй байдлыг хангах, тэдгээртэй холбогдсон харилцааг зохицуулахад оршино</a:t>
            </a:r>
            <a:endParaRPr lang="mn-M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0F6078E-2910-424E-BC34-EB6CA34B945A}"/>
              </a:ext>
            </a:extLst>
          </p:cNvPr>
          <p:cNvSpPr txBox="1"/>
          <p:nvPr/>
        </p:nvSpPr>
        <p:spPr>
          <a:xfrm>
            <a:off x="4092017" y="97367"/>
            <a:ext cx="3634136" cy="584775"/>
          </a:xfrm>
          <a:prstGeom prst="rect">
            <a:avLst/>
          </a:prstGeom>
          <a:noFill/>
        </p:spPr>
        <p:txBody>
          <a:bodyPr wrap="none" rtlCol="0">
            <a:spAutoFit/>
          </a:bodyPr>
          <a:lstStyle/>
          <a:p>
            <a:pPr algn="ctr"/>
            <a:r>
              <a:rPr lang="mn-MN" sz="3200" dirty="0">
                <a:solidFill>
                  <a:srgbClr val="FFFF00"/>
                </a:solidFill>
                <a:latin typeface="Times New Roman" panose="02020603050405020304" pitchFamily="18" charset="0"/>
                <a:cs typeface="Times New Roman" panose="02020603050405020304" pitchFamily="18" charset="0"/>
              </a:rPr>
              <a:t>ЭРХ ЗҮЙН ОРЧИН</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96982" y="2039736"/>
            <a:ext cx="11752118" cy="4753609"/>
          </a:xfrm>
          <a:prstGeom prst="rect">
            <a:avLst/>
          </a:prstGeom>
        </p:spPr>
        <p:txBody>
          <a:bodyPr wrap="square">
            <a:spAutoFit/>
          </a:bodyPr>
          <a:lstStyle/>
          <a:p>
            <a:r>
              <a:rPr lang="mn-MN" dirty="0">
                <a:solidFill>
                  <a:srgbClr val="FFFF00"/>
                </a:solidFill>
                <a:latin typeface="Times New Roman" panose="02020603050405020304" pitchFamily="18" charset="0"/>
                <a:cs typeface="Times New Roman" panose="02020603050405020304" pitchFamily="18" charset="0"/>
              </a:rPr>
              <a:t>“Хүнсний хангамж, аюулгүй байдлыг хангах талаар авах зарим арга хэмжээний тухай 36-р тогтоол</a:t>
            </a:r>
          </a:p>
          <a:p>
            <a:pPr marR="0" lvl="0" algn="just">
              <a:lnSpc>
                <a:spcPct val="115000"/>
              </a:lnSpc>
              <a:spcBef>
                <a:spcPts val="0"/>
              </a:spcBef>
              <a:spcAft>
                <a:spcPts val="0"/>
              </a:spcAft>
            </a:pPr>
            <a:r>
              <a:rPr lang="mn-MN" dirty="0">
                <a:solidFill>
                  <a:schemeClr val="bg1"/>
                </a:solidFill>
                <a:latin typeface="Times New Roman" panose="02020603050405020304" pitchFamily="18" charset="0"/>
                <a:cs typeface="Times New Roman" panose="02020603050405020304" pitchFamily="18" charset="0"/>
              </a:rPr>
              <a:t>36-р тогтоолын хавсралтын 3.2. “Ургамлын генетик нөөцийн ашиглалт, хамгаалалт, нутагшсан сортын үрийн нөөц бүрдүүлэх, үр тариа, төмс, хүнсний ногоо, жимс, жимсгэнэ болон ашигт таримлын үр үйлдвэрлэлийн тогтолцоог бүрдүүлэх, Ургамал, газар тариалангийн хүрээлэнгийн үйл ажиллагаанд тулгуурлан улсын хэмжээнд улаан буудайн 4, тэжээлийн 2, хүнсний ногооны 5, төмсний 4, нийт 15 үрийн  аж ахуйг байгуулах, сорт сорилтын үйл ажиллагааг шинжлэх ухааны үндэслэлтэйгээр хөгжүүлэх”</a:t>
            </a:r>
            <a:endParaRPr lang="mn-MN"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15000"/>
              </a:lnSpc>
              <a:spcBef>
                <a:spcPts val="0"/>
              </a:spcBef>
              <a:spcAft>
                <a:spcPts val="0"/>
              </a:spcAft>
            </a:pPr>
            <a:r>
              <a:rPr lang="mn-MN"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3.2.1 “ Таримлын шинэ сорт бүтээх, нутагшуулах, турших, тэдгээрийн сортын элит баталгаат үр үржүүлэхийг дэмжих, шинжлэх ухаан технологийн төсөл хэрэгжүүлэх”</a:t>
            </a:r>
          </a:p>
          <a:p>
            <a:pPr lvl="0"/>
            <a:r>
              <a:rPr lang="mn-MN" dirty="0">
                <a:solidFill>
                  <a:schemeClr val="bg1"/>
                </a:solidFill>
                <a:latin typeface="Times New Roman" panose="02020603050405020304" pitchFamily="18" charset="0"/>
                <a:cs typeface="Times New Roman" panose="02020603050405020304" pitchFamily="18" charset="0"/>
              </a:rPr>
              <a:t>3.2.2-т заасан “Ургамал, газар тариалангийн хүрээлэнг түшиглэн буудай, төмс, буурцагт болон тэжээлийн таримлын анхан шатны үр үржүүлгийн төв, үтрэм байгуулахыг дэмжих” арга хэмжээг хэрэгжүүлэхэд зориулж 2023-2025 онд нийт 900 сая төгрөг</a:t>
            </a:r>
          </a:p>
          <a:p>
            <a:pPr lvl="0"/>
            <a:r>
              <a:rPr lang="mn-MN" dirty="0">
                <a:solidFill>
                  <a:schemeClr val="bg1"/>
                </a:solidFill>
                <a:latin typeface="Times New Roman" panose="02020603050405020304" pitchFamily="18" charset="0"/>
                <a:cs typeface="Times New Roman" panose="02020603050405020304" pitchFamily="18" charset="0"/>
              </a:rPr>
              <a:t>3.2.3. “Таримал ургамлын сортын бүртгэл хөтлөх, таримал тус бүрээр үр, үрслэг, суулгац үйлдвэрлэгч, борлуулагчдыг бүртгэх, цахим мэдээллийн санг бий болгох”</a:t>
            </a:r>
            <a:r>
              <a:rPr lang="mn-MN" dirty="0">
                <a:solidFill>
                  <a:srgbClr val="FFFF00"/>
                </a:solidFill>
                <a:latin typeface="Times New Roman" panose="02020603050405020304" pitchFamily="18" charset="0"/>
                <a:cs typeface="Times New Roman" panose="02020603050405020304" pitchFamily="18" charset="0"/>
              </a:rPr>
              <a:t> </a:t>
            </a:r>
          </a:p>
          <a:p>
            <a:pPr lvl="0"/>
            <a:r>
              <a:rPr lang="mn-MN" dirty="0">
                <a:solidFill>
                  <a:schemeClr val="bg1"/>
                </a:solidFill>
                <a:latin typeface="Times New Roman" panose="02020603050405020304" pitchFamily="18" charset="0"/>
                <a:cs typeface="Times New Roman" panose="02020603050405020304" pitchFamily="18" charset="0"/>
              </a:rPr>
              <a:t>3.2.4  “Үр тариа, тэжээлийн таримлын үр үржүүлгийн үрийн аж ахуй байгуулахад дэмжлэг үзүүлэх” </a:t>
            </a:r>
          </a:p>
          <a:p>
            <a:pPr lvl="0"/>
            <a:r>
              <a:rPr lang="mn-MN" sz="1600" dirty="0">
                <a:solidFill>
                  <a:schemeClr val="bg1"/>
                </a:solidFill>
                <a:latin typeface="Times New Roman" panose="02020603050405020304" pitchFamily="18" charset="0"/>
                <a:cs typeface="Times New Roman" panose="02020603050405020304" pitchFamily="18" charset="0"/>
              </a:rPr>
              <a:t>3.2.5. “Тариалангийн үйлдвэрлэлийг </a:t>
            </a:r>
            <a:r>
              <a:rPr lang="mn-MN" sz="1600" dirty="0" err="1">
                <a:solidFill>
                  <a:schemeClr val="bg1"/>
                </a:solidFill>
                <a:latin typeface="Times New Roman" panose="02020603050405020304" pitchFamily="18" charset="0"/>
                <a:cs typeface="Times New Roman" panose="02020603050405020304" pitchFamily="18" charset="0"/>
              </a:rPr>
              <a:t>эрсдлээс</a:t>
            </a:r>
            <a:r>
              <a:rPr lang="mn-MN" sz="1600" dirty="0">
                <a:solidFill>
                  <a:schemeClr val="bg1"/>
                </a:solidFill>
                <a:latin typeface="Times New Roman" panose="02020603050405020304" pitchFamily="18" charset="0"/>
                <a:cs typeface="Times New Roman" panose="02020603050405020304" pitchFamily="18" charset="0"/>
              </a:rPr>
              <a:t> хамгаалах, бүс нутагт тохирсон таримал, сорт сонгох зорилгоор анхан шатны үр үржүүлэг, сорт сорилтын төвийг байгуулах”</a:t>
            </a:r>
            <a:endParaRPr lang="mn-MN" sz="1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96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ABB1E-81C5-F9EC-BDB7-39C6C614984E}"/>
            </a:ext>
          </a:extLst>
        </p:cNvPr>
        <p:cNvGrpSpPr/>
        <p:nvPr/>
      </p:nvGrpSpPr>
      <p:grpSpPr>
        <a:xfrm>
          <a:off x="0" y="0"/>
          <a:ext cx="0" cy="0"/>
          <a:chOff x="0" y="0"/>
          <a:chExt cx="0" cy="0"/>
        </a:xfrm>
      </p:grpSpPr>
      <p:pic>
        <p:nvPicPr>
          <p:cNvPr id="27" name="Graphic 26" descr="Dollar">
            <a:extLst>
              <a:ext uri="{FF2B5EF4-FFF2-40B4-BE49-F238E27FC236}">
                <a16:creationId xmlns:a16="http://schemas.microsoft.com/office/drawing/2014/main" id="{7BBA00E1-9AF2-C02D-37A0-4470C001319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140174" y="4698271"/>
            <a:ext cx="1988694" cy="1209539"/>
          </a:xfrm>
          <a:prstGeom prst="rect">
            <a:avLst/>
          </a:prstGeom>
        </p:spPr>
      </p:pic>
      <p:pic>
        <p:nvPicPr>
          <p:cNvPr id="23" name="Graphic 22" descr="Agriculture with solid fill">
            <a:extLst>
              <a:ext uri="{FF2B5EF4-FFF2-40B4-BE49-F238E27FC236}">
                <a16:creationId xmlns:a16="http://schemas.microsoft.com/office/drawing/2014/main" id="{F28CACD6-9C7F-4E74-C068-9A86DB68EB6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10443" y="2194237"/>
            <a:ext cx="1694153" cy="1856906"/>
          </a:xfrm>
          <a:prstGeom prst="rect">
            <a:avLst/>
          </a:prstGeom>
        </p:spPr>
      </p:pic>
      <p:pic>
        <p:nvPicPr>
          <p:cNvPr id="36" name="Graphic 35" descr="Road with solid fill">
            <a:extLst>
              <a:ext uri="{FF2B5EF4-FFF2-40B4-BE49-F238E27FC236}">
                <a16:creationId xmlns:a16="http://schemas.microsoft.com/office/drawing/2014/main" id="{F5A4B60F-F646-1BF8-4793-4BBF1F97F5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0000" y="4580697"/>
            <a:ext cx="1708065" cy="1708065"/>
          </a:xfrm>
          <a:prstGeom prst="rect">
            <a:avLst/>
          </a:prstGeom>
        </p:spPr>
      </p:pic>
      <p:pic>
        <p:nvPicPr>
          <p:cNvPr id="33" name="Graphic 32" descr="Clipboard with solid fill">
            <a:extLst>
              <a:ext uri="{FF2B5EF4-FFF2-40B4-BE49-F238E27FC236}">
                <a16:creationId xmlns:a16="http://schemas.microsoft.com/office/drawing/2014/main" id="{F9DB86BE-675F-92C4-784C-B7E5C271DFD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77708" y="2081307"/>
            <a:ext cx="2007816" cy="2007816"/>
          </a:xfrm>
          <a:prstGeom prst="rect">
            <a:avLst/>
          </a:prstGeom>
        </p:spPr>
      </p:pic>
      <p:pic>
        <p:nvPicPr>
          <p:cNvPr id="32" name="Graphic 31" descr="Flask with solid fill">
            <a:extLst>
              <a:ext uri="{FF2B5EF4-FFF2-40B4-BE49-F238E27FC236}">
                <a16:creationId xmlns:a16="http://schemas.microsoft.com/office/drawing/2014/main" id="{2B65AA50-3309-416B-0444-9A86A6EC076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329388" y="2023894"/>
            <a:ext cx="2009677" cy="2009677"/>
          </a:xfrm>
          <a:prstGeom prst="rect">
            <a:avLst/>
          </a:prstGeom>
        </p:spPr>
      </p:pic>
      <p:pic>
        <p:nvPicPr>
          <p:cNvPr id="35" name="Graphic 34" descr="Badge Tick with solid fill">
            <a:extLst>
              <a:ext uri="{FF2B5EF4-FFF2-40B4-BE49-F238E27FC236}">
                <a16:creationId xmlns:a16="http://schemas.microsoft.com/office/drawing/2014/main" id="{7A9FF9CD-12B0-93D9-6B33-DFC71D3E4D9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493030" y="2091133"/>
            <a:ext cx="2009677" cy="2009677"/>
          </a:xfrm>
          <a:prstGeom prst="rect">
            <a:avLst/>
          </a:prstGeom>
        </p:spPr>
      </p:pic>
      <p:sp>
        <p:nvSpPr>
          <p:cNvPr id="22" name="Rectangle: Rounded Corners 21">
            <a:extLst>
              <a:ext uri="{FF2B5EF4-FFF2-40B4-BE49-F238E27FC236}">
                <a16:creationId xmlns:a16="http://schemas.microsoft.com/office/drawing/2014/main" id="{B4239D44-71A7-D79E-2487-AFBBB42DF475}"/>
              </a:ext>
            </a:extLst>
          </p:cNvPr>
          <p:cNvSpPr/>
          <p:nvPr/>
        </p:nvSpPr>
        <p:spPr>
          <a:xfrm>
            <a:off x="7583391" y="2144575"/>
            <a:ext cx="1811697" cy="1848906"/>
          </a:xfrm>
          <a:prstGeom prst="roundRect">
            <a:avLst/>
          </a:prstGeom>
          <a:solidFill>
            <a:srgbClr val="17375E">
              <a:alpha val="23137"/>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33"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1C5583E-AB37-D595-1B45-F64558B0FB54}"/>
              </a:ext>
            </a:extLst>
          </p:cNvPr>
          <p:cNvSpPr txBox="1"/>
          <p:nvPr/>
        </p:nvSpPr>
        <p:spPr>
          <a:xfrm>
            <a:off x="7303548" y="3136034"/>
            <a:ext cx="2286660"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marL="190510" indent="-190510">
              <a:buFont typeface="Arial" panose="020B0604020202020204" pitchFamily="34" charset="0"/>
              <a:buChar char="•"/>
            </a:pPr>
            <a:r>
              <a:rPr lang="mn-MN" sz="1200" dirty="0">
                <a:solidFill>
                  <a:schemeClr val="bg1"/>
                </a:solidFill>
                <a:latin typeface="Times New Roman" panose="02020603050405020304" pitchFamily="18" charset="0"/>
                <a:cs typeface="Times New Roman" panose="02020603050405020304" pitchFamily="18" charset="0"/>
              </a:rPr>
              <a:t>УИХ тогтоолд “ газар тариалангийн үйлдвэрлэлийн чиглэлээр” 12 заалт туссан. Эдгээрийг үнэлэх шалгуур үзүүлэлтийн дундаж үнэлгээ </a:t>
            </a:r>
            <a:endParaRPr lang="en-US" sz="1200"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25" name="TextBox 24">
            <a:extLst>
              <a:ext uri="{FF2B5EF4-FFF2-40B4-BE49-F238E27FC236}">
                <a16:creationId xmlns:a16="http://schemas.microsoft.com/office/drawing/2014/main" id="{19536626-84A4-5254-022D-F9992E2A28B1}"/>
              </a:ext>
            </a:extLst>
          </p:cNvPr>
          <p:cNvSpPr txBox="1"/>
          <p:nvPr/>
        </p:nvSpPr>
        <p:spPr>
          <a:xfrm>
            <a:off x="7583391" y="2257162"/>
            <a:ext cx="1790595" cy="790088"/>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mn-MN" sz="1067" b="1" dirty="0">
                <a:solidFill>
                  <a:srgbClr val="5ED7F2"/>
                </a:solidFill>
                <a:latin typeface="Times New Roman" panose="02020603050405020304" pitchFamily="18" charset="0"/>
                <a:ea typeface="Roboto" panose="02000000000000000000" pitchFamily="2" charset="0"/>
                <a:cs typeface="Times New Roman" panose="02020603050405020304" pitchFamily="18" charset="0"/>
              </a:rPr>
              <a:t>ТОГТООЛЫН ЗААЛТЫН ҮНЭЛГЭЭ</a:t>
            </a:r>
          </a:p>
          <a:p>
            <a:pPr algn="ctr"/>
            <a:r>
              <a:rPr lang="mn-MN"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70</a:t>
            </a:r>
            <a:r>
              <a:rPr lang="mn-MN" sz="12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a:t>
            </a:r>
            <a:endParaRPr lang="en-US" sz="1200" dirty="0">
              <a:solidFill>
                <a:srgbClr val="FF0000"/>
              </a:solidFill>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5D9EB3A7-5E86-79E1-83B8-6653FD575B2E}"/>
              </a:ext>
            </a:extLst>
          </p:cNvPr>
          <p:cNvCxnSpPr>
            <a:cxnSpLocks/>
          </p:cNvCxnSpPr>
          <p:nvPr/>
        </p:nvCxnSpPr>
        <p:spPr>
          <a:xfrm>
            <a:off x="7687516" y="3084809"/>
            <a:ext cx="1604433"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Rectangle: Rounded Corners 8">
            <a:extLst>
              <a:ext uri="{FF2B5EF4-FFF2-40B4-BE49-F238E27FC236}">
                <a16:creationId xmlns:a16="http://schemas.microsoft.com/office/drawing/2014/main" id="{7FAEA26F-1A52-9681-26B0-8619291C0797}"/>
              </a:ext>
            </a:extLst>
          </p:cNvPr>
          <p:cNvSpPr/>
          <p:nvPr/>
        </p:nvSpPr>
        <p:spPr>
          <a:xfrm>
            <a:off x="5398478" y="2178453"/>
            <a:ext cx="1811697" cy="1848906"/>
          </a:xfrm>
          <a:prstGeom prst="roundRect">
            <a:avLst/>
          </a:prstGeom>
          <a:solidFill>
            <a:srgbClr val="17375E">
              <a:alpha val="23137"/>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33"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613F87-70C1-CEDD-0D25-E83EB4510AB8}"/>
              </a:ext>
            </a:extLst>
          </p:cNvPr>
          <p:cNvSpPr txBox="1"/>
          <p:nvPr/>
        </p:nvSpPr>
        <p:spPr>
          <a:xfrm>
            <a:off x="4961550" y="3103873"/>
            <a:ext cx="2299549" cy="1384995"/>
          </a:xfrm>
          <a:prstGeom prst="rect">
            <a:avLst/>
          </a:prstGeom>
          <a:noFill/>
          <a:effectLst>
            <a:outerShdw blurRad="50800" dist="38100" dir="2700000" algn="tl" rotWithShape="0">
              <a:prstClr val="black">
                <a:alpha val="40000"/>
              </a:prstClr>
            </a:outerShdw>
          </a:effectLst>
        </p:spPr>
        <p:txBody>
          <a:bodyPr wrap="square" rtlCol="0">
            <a:spAutoFit/>
          </a:bodyPr>
          <a:lstStyle/>
          <a:p>
            <a:pPr algn="just"/>
            <a:r>
              <a:rPr lang="mn-MN" sz="1200" dirty="0">
                <a:solidFill>
                  <a:schemeClr val="bg1"/>
                </a:solidFill>
                <a:latin typeface="Times New Roman" panose="02020603050405020304" pitchFamily="18" charset="0"/>
                <a:cs typeface="Times New Roman" panose="02020603050405020304" pitchFamily="18" charset="0"/>
              </a:rPr>
              <a:t>Гол нэрийн хүнсний 19 төрлийн бүтээгдэхүүнээс төмс, лууван, манжин, байцаа,</a:t>
            </a:r>
            <a:r>
              <a:rPr lang="en-US" sz="1200" dirty="0">
                <a:solidFill>
                  <a:schemeClr val="bg1"/>
                </a:solidFill>
                <a:latin typeface="Times New Roman" panose="02020603050405020304" pitchFamily="18" charset="0"/>
                <a:cs typeface="Times New Roman" panose="02020603050405020304" pitchFamily="18" charset="0"/>
              </a:rPr>
              <a:t> </a:t>
            </a:r>
            <a:r>
              <a:rPr lang="mn-MN" sz="1200" dirty="0">
                <a:solidFill>
                  <a:schemeClr val="bg1"/>
                </a:solidFill>
                <a:latin typeface="Times New Roman" panose="02020603050405020304" pitchFamily="18" charset="0"/>
                <a:cs typeface="Times New Roman" panose="02020603050405020304" pitchFamily="18" charset="0"/>
              </a:rPr>
              <a:t>хүрэн манжин, гурилыг 100 </a:t>
            </a:r>
            <a:r>
              <a:rPr lang="en-US" sz="1200" dirty="0">
                <a:solidFill>
                  <a:schemeClr val="bg1"/>
                </a:solidFill>
                <a:latin typeface="Times New Roman" panose="02020603050405020304" pitchFamily="18" charset="0"/>
                <a:cs typeface="Times New Roman" panose="02020603050405020304" pitchFamily="18" charset="0"/>
              </a:rPr>
              <a:t>%</a:t>
            </a:r>
            <a:r>
              <a:rPr lang="mn-MN" sz="1200" dirty="0">
                <a:solidFill>
                  <a:schemeClr val="bg1"/>
                </a:solidFill>
                <a:latin typeface="Times New Roman" panose="02020603050405020304" pitchFamily="18" charset="0"/>
                <a:cs typeface="Times New Roman" panose="02020603050405020304" pitchFamily="18" charset="0"/>
              </a:rPr>
              <a:t>,  сонгино, сармисыг 60 </a:t>
            </a:r>
            <a:r>
              <a:rPr lang="en-US" sz="1200" dirty="0">
                <a:solidFill>
                  <a:schemeClr val="bg1"/>
                </a:solidFill>
                <a:latin typeface="Times New Roman" panose="02020603050405020304" pitchFamily="18" charset="0"/>
                <a:cs typeface="Times New Roman" panose="02020603050405020304" pitchFamily="18" charset="0"/>
              </a:rPr>
              <a:t>%</a:t>
            </a:r>
            <a:r>
              <a:rPr lang="mn-MN" sz="1200" dirty="0">
                <a:solidFill>
                  <a:schemeClr val="bg1"/>
                </a:solidFill>
                <a:latin typeface="Times New Roman" panose="02020603050405020304" pitchFamily="18" charset="0"/>
                <a:cs typeface="Times New Roman" panose="02020603050405020304" pitchFamily="18" charset="0"/>
              </a:rPr>
              <a:t>, хүлэмжийн нарийн ногоо</a:t>
            </a:r>
            <a:r>
              <a:rPr lang="en-US" sz="1200" dirty="0">
                <a:solidFill>
                  <a:schemeClr val="bg1"/>
                </a:solidFill>
                <a:latin typeface="Times New Roman" panose="02020603050405020304" pitchFamily="18" charset="0"/>
                <a:cs typeface="Times New Roman" panose="02020603050405020304" pitchFamily="18" charset="0"/>
              </a:rPr>
              <a:t> 20% </a:t>
            </a:r>
            <a:r>
              <a:rPr lang="mn-MN" sz="1200" dirty="0">
                <a:solidFill>
                  <a:schemeClr val="bg1"/>
                </a:solidFill>
                <a:latin typeface="Times New Roman" panose="02020603050405020304" pitchFamily="18" charset="0"/>
                <a:cs typeface="Times New Roman" panose="02020603050405020304" pitchFamily="18" charset="0"/>
              </a:rPr>
              <a:t>, жимс жимсгэнэ </a:t>
            </a:r>
            <a:r>
              <a:rPr lang="en-US" sz="1200" dirty="0">
                <a:solidFill>
                  <a:schemeClr val="bg1"/>
                </a:solidFill>
                <a:latin typeface="Times New Roman" panose="02020603050405020304" pitchFamily="18" charset="0"/>
                <a:cs typeface="Times New Roman" panose="02020603050405020304" pitchFamily="18" charset="0"/>
              </a:rPr>
              <a:t>2</a:t>
            </a:r>
            <a:r>
              <a:rPr lang="mn-MN" sz="1200" dirty="0">
                <a:solidFill>
                  <a:schemeClr val="bg1"/>
                </a:solidFill>
                <a:latin typeface="Times New Roman" panose="02020603050405020304" pitchFamily="18" charset="0"/>
                <a:cs typeface="Times New Roman" panose="02020603050405020304" pitchFamily="18" charset="0"/>
              </a:rPr>
              <a:t> </a:t>
            </a:r>
            <a:r>
              <a:rPr lang="en-US" sz="1200" dirty="0">
                <a:solidFill>
                  <a:schemeClr val="bg1"/>
                </a:solidFill>
                <a:latin typeface="Times New Roman" panose="02020603050405020304" pitchFamily="18" charset="0"/>
                <a:cs typeface="Times New Roman" panose="02020603050405020304" pitchFamily="18" charset="0"/>
              </a:rPr>
              <a:t>%</a:t>
            </a:r>
            <a:r>
              <a:rPr lang="mn-MN" sz="1200" dirty="0">
                <a:solidFill>
                  <a:schemeClr val="bg1"/>
                </a:solidFill>
                <a:latin typeface="Times New Roman" panose="02020603050405020304" pitchFamily="18" charset="0"/>
                <a:cs typeface="Times New Roman" panose="02020603050405020304" pitchFamily="18" charset="0"/>
              </a:rPr>
              <a:t> хангаж байна. </a:t>
            </a: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BC314BC-2704-B318-6DF9-F8885EC24468}"/>
              </a:ext>
            </a:extLst>
          </p:cNvPr>
          <p:cNvSpPr txBox="1"/>
          <p:nvPr/>
        </p:nvSpPr>
        <p:spPr>
          <a:xfrm>
            <a:off x="5423651" y="2271807"/>
            <a:ext cx="1790595" cy="790088"/>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mn-MN" sz="1067" b="1" dirty="0">
                <a:solidFill>
                  <a:srgbClr val="5ED7F2"/>
                </a:solidFill>
                <a:latin typeface="Times New Roman" panose="02020603050405020304" pitchFamily="18" charset="0"/>
                <a:ea typeface="Roboto" panose="02000000000000000000" pitchFamily="2" charset="0"/>
                <a:cs typeface="Times New Roman" panose="02020603050405020304" pitchFamily="18" charset="0"/>
              </a:rPr>
              <a:t>ЗОРИЛТЫН </a:t>
            </a:r>
          </a:p>
          <a:p>
            <a:pPr algn="ctr"/>
            <a:r>
              <a:rPr lang="mn-MN" sz="1067" b="1" dirty="0">
                <a:solidFill>
                  <a:srgbClr val="5ED7F2"/>
                </a:solidFill>
                <a:latin typeface="Times New Roman" panose="02020603050405020304" pitchFamily="18" charset="0"/>
                <a:ea typeface="Roboto" panose="02000000000000000000" pitchFamily="2" charset="0"/>
                <a:cs typeface="Times New Roman" panose="02020603050405020304" pitchFamily="18" charset="0"/>
              </a:rPr>
              <a:t>ҮНЭЛГЭЭ</a:t>
            </a:r>
          </a:p>
          <a:p>
            <a:pPr algn="ctr"/>
            <a:r>
              <a:rPr lang="en-US" sz="2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84.6</a:t>
            </a:r>
            <a:r>
              <a:rPr lang="mn-MN" sz="12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a:t>
            </a:r>
            <a:endParaRPr lang="en-US" sz="1200" dirty="0">
              <a:solidFill>
                <a:schemeClr val="bg1"/>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EDDE2C6E-2155-8C68-9D63-CE7F098D96FD}"/>
              </a:ext>
            </a:extLst>
          </p:cNvPr>
          <p:cNvCxnSpPr>
            <a:cxnSpLocks/>
          </p:cNvCxnSpPr>
          <p:nvPr/>
        </p:nvCxnSpPr>
        <p:spPr>
          <a:xfrm>
            <a:off x="5510673" y="3084809"/>
            <a:ext cx="1604433"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7" name="TextBox 16">
            <a:extLst>
              <a:ext uri="{FF2B5EF4-FFF2-40B4-BE49-F238E27FC236}">
                <a16:creationId xmlns:a16="http://schemas.microsoft.com/office/drawing/2014/main" id="{7FC7C40D-AB34-3900-398B-A1E2F46818BD}"/>
              </a:ext>
            </a:extLst>
          </p:cNvPr>
          <p:cNvSpPr txBox="1"/>
          <p:nvPr/>
        </p:nvSpPr>
        <p:spPr>
          <a:xfrm>
            <a:off x="2814968" y="173837"/>
            <a:ext cx="8259433" cy="646331"/>
          </a:xfrm>
          <a:prstGeom prst="rect">
            <a:avLst/>
          </a:prstGeom>
          <a:noFill/>
        </p:spPr>
        <p:txBody>
          <a:bodyPr wrap="square">
            <a:spAutoFit/>
          </a:bodyPr>
          <a:lstStyle/>
          <a:p>
            <a:pPr algn="r"/>
            <a:r>
              <a:rPr lang="mn-MN" sz="3600" b="1" dirty="0">
                <a:solidFill>
                  <a:schemeClr val="bg1"/>
                </a:solidFill>
                <a:latin typeface="Times New Roman" panose="02020603050405020304" pitchFamily="18" charset="0"/>
                <a:cs typeface="Times New Roman" panose="02020603050405020304" pitchFamily="18" charset="0"/>
              </a:rPr>
              <a:t>ХЭРЭГЖИЛТИЙН ҮНЭЛГЭЭ</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35DD06B-6DE2-5FB1-6F68-D91C8FECEC26}"/>
              </a:ext>
            </a:extLst>
          </p:cNvPr>
          <p:cNvSpPr/>
          <p:nvPr/>
        </p:nvSpPr>
        <p:spPr>
          <a:xfrm>
            <a:off x="1510384" y="1894945"/>
            <a:ext cx="3262699" cy="1704553"/>
          </a:xfrm>
          <a:prstGeom prst="roundRect">
            <a:avLst/>
          </a:prstGeom>
          <a:no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sz="1600" b="1" dirty="0">
                <a:solidFill>
                  <a:srgbClr val="5ED7F2"/>
                </a:solidFill>
                <a:latin typeface="Times New Roman" panose="02020603050405020304" pitchFamily="18" charset="0"/>
                <a:ea typeface="Roboto" panose="02000000000000000000" pitchFamily="2" charset="0"/>
                <a:cs typeface="Times New Roman" panose="02020603050405020304" pitchFamily="18" charset="0"/>
              </a:rPr>
              <a:t>ЕРӨНХИЙ ДУНДАЖ</a:t>
            </a:r>
          </a:p>
          <a:p>
            <a:r>
              <a:rPr lang="en-US" sz="5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86.8</a:t>
            </a:r>
            <a:r>
              <a:rPr lang="mn-MN" sz="5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mn-MN" sz="16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д хүрсэн</a:t>
            </a:r>
            <a:endParaRPr lang="en-US" sz="2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a:p>
            <a:endParaRPr lang="mn-MN" sz="4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endPar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endPar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2025 </a:t>
            </a:r>
            <a:endParaRPr lang="en-US" sz="933"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274078B-DDAB-8D8E-26F5-96CBB6FCBE88}"/>
              </a:ext>
            </a:extLst>
          </p:cNvPr>
          <p:cNvCxnSpPr>
            <a:cxnSpLocks/>
          </p:cNvCxnSpPr>
          <p:nvPr/>
        </p:nvCxnSpPr>
        <p:spPr>
          <a:xfrm>
            <a:off x="1510384" y="3435515"/>
            <a:ext cx="2778920"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8C5943CE-A3B6-3752-FDD4-7A64F7FE38ED}"/>
              </a:ext>
            </a:extLst>
          </p:cNvPr>
          <p:cNvSpPr txBox="1"/>
          <p:nvPr/>
        </p:nvSpPr>
        <p:spPr>
          <a:xfrm>
            <a:off x="3000980" y="2472562"/>
            <a:ext cx="1328363" cy="276999"/>
          </a:xfrm>
          <a:prstGeom prst="rect">
            <a:avLst/>
          </a:prstGeom>
          <a:noFill/>
          <a:effectLst>
            <a:outerShdw blurRad="50800" dist="38100" dir="2700000" algn="tl" rotWithShape="0">
              <a:prstClr val="black">
                <a:alpha val="40000"/>
              </a:prstClr>
            </a:outerShdw>
          </a:effectLst>
        </p:spPr>
        <p:txBody>
          <a:bodyPr wrap="square">
            <a:spAutoFit/>
          </a:bodyPr>
          <a:lstStyle/>
          <a:p>
            <a:r>
              <a:rPr lang="mn-MN" sz="12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Гүйцэтгэл</a:t>
            </a:r>
          </a:p>
        </p:txBody>
      </p:sp>
      <p:sp>
        <p:nvSpPr>
          <p:cNvPr id="40" name="Rectangle: Rounded Corners 39">
            <a:extLst>
              <a:ext uri="{FF2B5EF4-FFF2-40B4-BE49-F238E27FC236}">
                <a16:creationId xmlns:a16="http://schemas.microsoft.com/office/drawing/2014/main" id="{E8659020-2886-6659-A662-1F39C2B87314}"/>
              </a:ext>
            </a:extLst>
          </p:cNvPr>
          <p:cNvSpPr/>
          <p:nvPr/>
        </p:nvSpPr>
        <p:spPr>
          <a:xfrm>
            <a:off x="10168552" y="3377698"/>
            <a:ext cx="1811697" cy="1848906"/>
          </a:xfrm>
          <a:prstGeom prst="roundRect">
            <a:avLst/>
          </a:prstGeom>
          <a:solidFill>
            <a:srgbClr val="17375E">
              <a:alpha val="23137"/>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33" b="1"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689408C6-0245-2256-640E-AD9534115291}"/>
              </a:ext>
            </a:extLst>
          </p:cNvPr>
          <p:cNvSpPr txBox="1"/>
          <p:nvPr/>
        </p:nvSpPr>
        <p:spPr>
          <a:xfrm>
            <a:off x="9485448" y="3199429"/>
            <a:ext cx="2706551" cy="1569660"/>
          </a:xfrm>
          <a:prstGeom prst="rect">
            <a:avLst/>
          </a:prstGeom>
          <a:noFill/>
          <a:effectLst>
            <a:outerShdw blurRad="50800" dist="38100" dir="2700000" algn="tl" rotWithShape="0">
              <a:prstClr val="black">
                <a:alpha val="40000"/>
              </a:prstClr>
            </a:outerShdw>
          </a:effectLst>
        </p:spPr>
        <p:txBody>
          <a:bodyPr wrap="square" rtlCol="0">
            <a:spAutoFit/>
          </a:bodyPr>
          <a:lstStyle/>
          <a:p>
            <a:pPr marL="190510" indent="-190510">
              <a:buFont typeface="Arial" panose="020B0604020202020204" pitchFamily="34" charset="0"/>
              <a:buChar char="•"/>
            </a:pPr>
            <a:r>
              <a:rPr lang="mn-MN" sz="1200" dirty="0">
                <a:solidFill>
                  <a:schemeClr val="bg1"/>
                </a:solidFill>
                <a:latin typeface="Times New Roman" panose="02020603050405020304" pitchFamily="18" charset="0"/>
                <a:cs typeface="Times New Roman" panose="02020603050405020304" pitchFamily="18" charset="0"/>
              </a:rPr>
              <a:t>УИХ тогтоолыг хэрэгжүүлэх нарийвчилсан төлөвлөгөөнд “газар тариалангийн салбар”-т 25 арга хэмжээ төлөвлөснөөс бүрэн биелсэн 16, 3 арга хэмжээ 70 хувь, 3 арга хэмжээ 50 хувь, 1 арга хэмжээ 30 хувь,  тасарсан 2 арга хэмжээ байна.</a:t>
            </a:r>
            <a:endParaRPr lang="en-US" sz="1200"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42" name="TextBox 41">
            <a:extLst>
              <a:ext uri="{FF2B5EF4-FFF2-40B4-BE49-F238E27FC236}">
                <a16:creationId xmlns:a16="http://schemas.microsoft.com/office/drawing/2014/main" id="{3BE7D2DA-9FCE-AB18-675C-001C8619A38C}"/>
              </a:ext>
            </a:extLst>
          </p:cNvPr>
          <p:cNvSpPr txBox="1"/>
          <p:nvPr/>
        </p:nvSpPr>
        <p:spPr>
          <a:xfrm>
            <a:off x="9772728" y="2191552"/>
            <a:ext cx="1790595" cy="95430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mn-MN" sz="1067" b="1" dirty="0">
                <a:solidFill>
                  <a:srgbClr val="5ED7F2"/>
                </a:solidFill>
                <a:latin typeface="Times New Roman" panose="02020603050405020304" pitchFamily="18" charset="0"/>
                <a:ea typeface="Roboto" panose="02000000000000000000" pitchFamily="2" charset="0"/>
                <a:cs typeface="Times New Roman" panose="02020603050405020304" pitchFamily="18" charset="0"/>
              </a:rPr>
              <a:t>НАРИЙВЧИЛСАН ТӨЛӨВЛӨГӨӨНИЙ ҮНЭЛГЭЭ</a:t>
            </a:r>
          </a:p>
          <a:p>
            <a:pPr algn="ctr"/>
            <a:r>
              <a:rPr lang="mn-MN" sz="2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79.5</a:t>
            </a:r>
            <a:r>
              <a:rPr lang="mn-MN" sz="12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a:t>
            </a:r>
            <a:endParaRPr lang="en-US" sz="1200" dirty="0">
              <a:solidFill>
                <a:schemeClr val="bg1"/>
              </a:solidFill>
              <a:latin typeface="Times New Roman" panose="02020603050405020304" pitchFamily="18" charset="0"/>
              <a:cs typeface="Times New Roman" panose="02020603050405020304" pitchFamily="18" charset="0"/>
            </a:endParaRPr>
          </a:p>
        </p:txBody>
      </p:sp>
      <p:cxnSp>
        <p:nvCxnSpPr>
          <p:cNvPr id="43" name="Straight Connector 42">
            <a:extLst>
              <a:ext uri="{FF2B5EF4-FFF2-40B4-BE49-F238E27FC236}">
                <a16:creationId xmlns:a16="http://schemas.microsoft.com/office/drawing/2014/main" id="{D6B54F7F-0DBA-4290-FAE4-998F796AD09D}"/>
              </a:ext>
            </a:extLst>
          </p:cNvPr>
          <p:cNvCxnSpPr>
            <a:cxnSpLocks/>
          </p:cNvCxnSpPr>
          <p:nvPr/>
        </p:nvCxnSpPr>
        <p:spPr>
          <a:xfrm>
            <a:off x="10017253" y="3095971"/>
            <a:ext cx="1642940"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46" name="Rectangle: Rounded Corners 45">
            <a:extLst>
              <a:ext uri="{FF2B5EF4-FFF2-40B4-BE49-F238E27FC236}">
                <a16:creationId xmlns:a16="http://schemas.microsoft.com/office/drawing/2014/main" id="{18C2F1A0-9438-ACCE-2FB2-310F275B24F2}"/>
              </a:ext>
            </a:extLst>
          </p:cNvPr>
          <p:cNvSpPr/>
          <p:nvPr/>
        </p:nvSpPr>
        <p:spPr>
          <a:xfrm>
            <a:off x="6233963" y="4439856"/>
            <a:ext cx="1811697" cy="1848906"/>
          </a:xfrm>
          <a:prstGeom prst="roundRect">
            <a:avLst/>
          </a:prstGeom>
          <a:solidFill>
            <a:srgbClr val="17375E">
              <a:alpha val="23137"/>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33" b="1"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586090D9-37D3-D0FC-92E9-4BD7DADFBFFC}"/>
              </a:ext>
            </a:extLst>
          </p:cNvPr>
          <p:cNvSpPr txBox="1"/>
          <p:nvPr/>
        </p:nvSpPr>
        <p:spPr>
          <a:xfrm>
            <a:off x="5905480" y="5720672"/>
            <a:ext cx="2223388"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marL="190510" indent="-190510" algn="just">
              <a:buFont typeface="Arial" panose="020B0604020202020204" pitchFamily="34" charset="0"/>
              <a:buChar char="•"/>
            </a:pPr>
            <a:r>
              <a:rPr lang="mn-MN" sz="1200" dirty="0">
                <a:solidFill>
                  <a:schemeClr val="bg1"/>
                </a:solidFill>
                <a:latin typeface="Arial" panose="020B0604020202020204" pitchFamily="34" charset="0"/>
                <a:ea typeface="Roboto" panose="02000000000000000000" pitchFamily="2" charset="0"/>
                <a:cs typeface="Arial" panose="020B0604020202020204" pitchFamily="34" charset="0"/>
              </a:rPr>
              <a:t>Газар тариалангийн салбарт 1955 зээлдэгч 405.8 тэрбум төгрөгний хөнгөлөлттэй зээлийг олгосон. </a:t>
            </a:r>
            <a:endParaRPr lang="en-US" sz="12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8" name="TextBox 47">
            <a:extLst>
              <a:ext uri="{FF2B5EF4-FFF2-40B4-BE49-F238E27FC236}">
                <a16:creationId xmlns:a16="http://schemas.microsoft.com/office/drawing/2014/main" id="{A6171914-151A-49AA-2B2F-A250FA93C717}"/>
              </a:ext>
            </a:extLst>
          </p:cNvPr>
          <p:cNvSpPr txBox="1"/>
          <p:nvPr/>
        </p:nvSpPr>
        <p:spPr>
          <a:xfrm>
            <a:off x="6140174" y="4896533"/>
            <a:ext cx="1790595" cy="625877"/>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mn-MN" sz="1067" b="1" dirty="0">
                <a:solidFill>
                  <a:srgbClr val="FFC000"/>
                </a:solidFill>
                <a:latin typeface="Arial" panose="020B0604020202020204" pitchFamily="34" charset="0"/>
                <a:ea typeface="Roboto" panose="02000000000000000000" pitchFamily="2" charset="0"/>
                <a:cs typeface="Arial" panose="020B0604020202020204" pitchFamily="34" charset="0"/>
              </a:rPr>
              <a:t>САНХҮҮЖИЛТ</a:t>
            </a:r>
          </a:p>
          <a:p>
            <a:pPr algn="ctr"/>
            <a:r>
              <a:rPr lang="mn-MN" sz="2400" b="1" dirty="0">
                <a:solidFill>
                  <a:schemeClr val="bg1"/>
                </a:solidFill>
                <a:latin typeface="Arial" panose="020B0604020202020204" pitchFamily="34" charset="0"/>
                <a:ea typeface="Roboto" panose="02000000000000000000" pitchFamily="2" charset="0"/>
                <a:cs typeface="Arial" panose="020B0604020202020204" pitchFamily="34" charset="0"/>
              </a:rPr>
              <a:t>100</a:t>
            </a:r>
            <a:r>
              <a:rPr lang="mn-MN" sz="1200" b="1" dirty="0">
                <a:solidFill>
                  <a:schemeClr val="bg1"/>
                </a:solidFill>
                <a:latin typeface="Arial" panose="020B0604020202020204" pitchFamily="34" charset="0"/>
                <a:ea typeface="Roboto" panose="02000000000000000000" pitchFamily="2" charset="0"/>
                <a:cs typeface="Arial" panose="020B0604020202020204" pitchFamily="34" charset="0"/>
              </a:rPr>
              <a:t>%</a:t>
            </a:r>
            <a:endParaRPr lang="en-US" sz="1200" dirty="0">
              <a:solidFill>
                <a:schemeClr val="bg1"/>
              </a:solidFill>
            </a:endParaRPr>
          </a:p>
        </p:txBody>
      </p:sp>
      <p:cxnSp>
        <p:nvCxnSpPr>
          <p:cNvPr id="49" name="Straight Connector 48">
            <a:extLst>
              <a:ext uri="{FF2B5EF4-FFF2-40B4-BE49-F238E27FC236}">
                <a16:creationId xmlns:a16="http://schemas.microsoft.com/office/drawing/2014/main" id="{DF362984-DCE3-95B6-9113-47011DD0E439}"/>
              </a:ext>
            </a:extLst>
          </p:cNvPr>
          <p:cNvCxnSpPr>
            <a:cxnSpLocks/>
          </p:cNvCxnSpPr>
          <p:nvPr/>
        </p:nvCxnSpPr>
        <p:spPr>
          <a:xfrm>
            <a:off x="6411011" y="5680626"/>
            <a:ext cx="1604433"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51" name="Rectangle: Rounded Corners 50">
            <a:extLst>
              <a:ext uri="{FF2B5EF4-FFF2-40B4-BE49-F238E27FC236}">
                <a16:creationId xmlns:a16="http://schemas.microsoft.com/office/drawing/2014/main" id="{EFC20934-109E-77DE-B054-238BB23C3CFE}"/>
              </a:ext>
            </a:extLst>
          </p:cNvPr>
          <p:cNvSpPr/>
          <p:nvPr/>
        </p:nvSpPr>
        <p:spPr>
          <a:xfrm>
            <a:off x="8691426" y="4601631"/>
            <a:ext cx="1811697" cy="1848906"/>
          </a:xfrm>
          <a:prstGeom prst="roundRect">
            <a:avLst/>
          </a:prstGeom>
          <a:solidFill>
            <a:srgbClr val="17375E">
              <a:alpha val="23137"/>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33" b="1" dirty="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A0ADB2A6-FF1D-EE91-BB33-C257FD48E5C6}"/>
              </a:ext>
            </a:extLst>
          </p:cNvPr>
          <p:cNvSpPr txBox="1"/>
          <p:nvPr/>
        </p:nvSpPr>
        <p:spPr>
          <a:xfrm>
            <a:off x="8693869" y="5679428"/>
            <a:ext cx="2882761"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marL="190510" indent="-190510" algn="just">
              <a:buFont typeface="Arial" panose="020B0604020202020204" pitchFamily="34" charset="0"/>
              <a:buChar char="•"/>
            </a:pPr>
            <a:r>
              <a:rPr lang="mn-MN" sz="1200" dirty="0">
                <a:solidFill>
                  <a:schemeClr val="bg1"/>
                </a:solidFill>
                <a:latin typeface="Arial" panose="020B0604020202020204" pitchFamily="34" charset="0"/>
                <a:ea typeface="Roboto" panose="02000000000000000000" pitchFamily="2" charset="0"/>
                <a:cs typeface="Arial" panose="020B0604020202020204" pitchFamily="34" charset="0"/>
              </a:rPr>
              <a:t>Тогтоолын хүрээнд Сангийн яам, Монгол банк, арилжааны банкууд, гадаадын зээл тусламж хувийн хөрөнгө оруулагч аж ахуйн нэгжүүдтэй хамтран ажилласан. </a:t>
            </a:r>
            <a:endParaRPr lang="en-US" sz="12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3" name="TextBox 52">
            <a:extLst>
              <a:ext uri="{FF2B5EF4-FFF2-40B4-BE49-F238E27FC236}">
                <a16:creationId xmlns:a16="http://schemas.microsoft.com/office/drawing/2014/main" id="{F331F9FF-50AE-C5FD-62CC-FD1C3337E75E}"/>
              </a:ext>
            </a:extLst>
          </p:cNvPr>
          <p:cNvSpPr txBox="1"/>
          <p:nvPr/>
        </p:nvSpPr>
        <p:spPr>
          <a:xfrm>
            <a:off x="8698736" y="4946658"/>
            <a:ext cx="1790595" cy="625877"/>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mn-MN" sz="1067" b="1" dirty="0">
                <a:solidFill>
                  <a:srgbClr val="FFC000"/>
                </a:solidFill>
                <a:latin typeface="Arial" panose="020B0604020202020204" pitchFamily="34" charset="0"/>
                <a:ea typeface="Roboto" panose="02000000000000000000" pitchFamily="2" charset="0"/>
                <a:cs typeface="Arial" panose="020B0604020202020204" pitchFamily="34" charset="0"/>
              </a:rPr>
              <a:t>ХАМТЫН АЖИЛЛАГАА</a:t>
            </a:r>
          </a:p>
          <a:p>
            <a:pPr algn="ctr"/>
            <a:r>
              <a:rPr lang="mn-MN" sz="2400" b="1" dirty="0">
                <a:solidFill>
                  <a:schemeClr val="bg1"/>
                </a:solidFill>
                <a:latin typeface="Arial" panose="020B0604020202020204" pitchFamily="34" charset="0"/>
                <a:ea typeface="Roboto" panose="02000000000000000000" pitchFamily="2" charset="0"/>
                <a:cs typeface="Arial" panose="020B0604020202020204" pitchFamily="34" charset="0"/>
              </a:rPr>
              <a:t>10</a:t>
            </a:r>
            <a:r>
              <a:rPr lang="en-US" sz="2400" b="1" dirty="0">
                <a:solidFill>
                  <a:schemeClr val="bg1"/>
                </a:solidFill>
                <a:latin typeface="Arial" panose="020B0604020202020204" pitchFamily="34" charset="0"/>
                <a:ea typeface="Roboto" panose="02000000000000000000" pitchFamily="2" charset="0"/>
                <a:cs typeface="Arial" panose="020B0604020202020204" pitchFamily="34" charset="0"/>
              </a:rPr>
              <a:t>0</a:t>
            </a:r>
            <a:r>
              <a:rPr lang="mn-MN" sz="1200" b="1" dirty="0">
                <a:solidFill>
                  <a:schemeClr val="bg1"/>
                </a:solidFill>
                <a:latin typeface="Arial" panose="020B0604020202020204" pitchFamily="34" charset="0"/>
                <a:ea typeface="Roboto" panose="02000000000000000000" pitchFamily="2" charset="0"/>
                <a:cs typeface="Arial" panose="020B0604020202020204" pitchFamily="34" charset="0"/>
              </a:rPr>
              <a:t>%</a:t>
            </a:r>
            <a:endParaRPr lang="en-US" sz="1200" dirty="0">
              <a:solidFill>
                <a:schemeClr val="bg1"/>
              </a:solidFill>
            </a:endParaRPr>
          </a:p>
        </p:txBody>
      </p:sp>
      <p:cxnSp>
        <p:nvCxnSpPr>
          <p:cNvPr id="54" name="Straight Connector 53">
            <a:extLst>
              <a:ext uri="{FF2B5EF4-FFF2-40B4-BE49-F238E27FC236}">
                <a16:creationId xmlns:a16="http://schemas.microsoft.com/office/drawing/2014/main" id="{1184EFDC-E9DB-8E74-0D0E-1EFD07FF8946}"/>
              </a:ext>
            </a:extLst>
          </p:cNvPr>
          <p:cNvCxnSpPr>
            <a:cxnSpLocks/>
          </p:cNvCxnSpPr>
          <p:nvPr/>
        </p:nvCxnSpPr>
        <p:spPr>
          <a:xfrm>
            <a:off x="8828731" y="5611730"/>
            <a:ext cx="1604433"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nvGrpSpPr>
          <p:cNvPr id="2" name="Group 1">
            <a:extLst>
              <a:ext uri="{FF2B5EF4-FFF2-40B4-BE49-F238E27FC236}">
                <a16:creationId xmlns:a16="http://schemas.microsoft.com/office/drawing/2014/main" id="{223465E0-0D49-27F6-A2BB-176516B2C35E}"/>
              </a:ext>
            </a:extLst>
          </p:cNvPr>
          <p:cNvGrpSpPr/>
          <p:nvPr/>
        </p:nvGrpSpPr>
        <p:grpSpPr>
          <a:xfrm>
            <a:off x="222333" y="208066"/>
            <a:ext cx="11599554" cy="706173"/>
            <a:chOff x="222333" y="208066"/>
            <a:chExt cx="11599554" cy="706173"/>
          </a:xfrm>
        </p:grpSpPr>
        <p:grpSp>
          <p:nvGrpSpPr>
            <p:cNvPr id="3" name="Group 2">
              <a:extLst>
                <a:ext uri="{FF2B5EF4-FFF2-40B4-BE49-F238E27FC236}">
                  <a16:creationId xmlns:a16="http://schemas.microsoft.com/office/drawing/2014/main" id="{45149D12-4B3C-ACB8-4676-57B9BC1770F2}"/>
                </a:ext>
              </a:extLst>
            </p:cNvPr>
            <p:cNvGrpSpPr/>
            <p:nvPr/>
          </p:nvGrpSpPr>
          <p:grpSpPr>
            <a:xfrm>
              <a:off x="383721" y="860703"/>
              <a:ext cx="11438166" cy="53536"/>
              <a:chOff x="-16049" y="953589"/>
              <a:chExt cx="12073066" cy="67492"/>
            </a:xfrm>
          </p:grpSpPr>
          <p:cxnSp>
            <p:nvCxnSpPr>
              <p:cNvPr id="8" name="Straight Connector 7">
                <a:extLst>
                  <a:ext uri="{FF2B5EF4-FFF2-40B4-BE49-F238E27FC236}">
                    <a16:creationId xmlns:a16="http://schemas.microsoft.com/office/drawing/2014/main" id="{BB0C23FB-0BA5-857F-0BA8-5E394A3D63C2}"/>
                  </a:ext>
                </a:extLst>
              </p:cNvPr>
              <p:cNvCxnSpPr>
                <a:cxnSpLocks/>
              </p:cNvCxnSpPr>
              <p:nvPr/>
            </p:nvCxnSpPr>
            <p:spPr>
              <a:xfrm flipV="1">
                <a:off x="-16049" y="953589"/>
                <a:ext cx="12073066" cy="67492"/>
              </a:xfrm>
              <a:prstGeom prst="line">
                <a:avLst/>
              </a:prstGeom>
              <a:ln>
                <a:solidFill>
                  <a:srgbClr val="5ED7F2"/>
                </a:solidFill>
              </a:ln>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7234151C-CC41-0F7C-8F77-06106244F843}"/>
                  </a:ext>
                </a:extLst>
              </p:cNvPr>
              <p:cNvCxnSpPr>
                <a:cxnSpLocks/>
              </p:cNvCxnSpPr>
              <p:nvPr/>
            </p:nvCxnSpPr>
            <p:spPr>
              <a:xfrm>
                <a:off x="4565469" y="1021081"/>
                <a:ext cx="6947639" cy="0"/>
              </a:xfrm>
              <a:prstGeom prst="line">
                <a:avLst/>
              </a:prstGeom>
              <a:ln>
                <a:solidFill>
                  <a:srgbClr val="5ED7F2"/>
                </a:solidFill>
              </a:ln>
            </p:spPr>
            <p:style>
              <a:lnRef idx="3">
                <a:schemeClr val="accent1"/>
              </a:lnRef>
              <a:fillRef idx="0">
                <a:schemeClr val="accent1"/>
              </a:fillRef>
              <a:effectRef idx="2">
                <a:schemeClr val="accent1"/>
              </a:effectRef>
              <a:fontRef idx="minor">
                <a:schemeClr val="tx1"/>
              </a:fontRef>
            </p:style>
          </p:cxnSp>
        </p:grpSp>
        <p:sp>
          <p:nvSpPr>
            <p:cNvPr id="6" name="TextBox 5">
              <a:extLst>
                <a:ext uri="{FF2B5EF4-FFF2-40B4-BE49-F238E27FC236}">
                  <a16:creationId xmlns:a16="http://schemas.microsoft.com/office/drawing/2014/main" id="{DBF29288-E36F-4F5B-40D3-28EEDC1E4575}"/>
                </a:ext>
              </a:extLst>
            </p:cNvPr>
            <p:cNvSpPr txBox="1"/>
            <p:nvPr/>
          </p:nvSpPr>
          <p:spPr>
            <a:xfrm>
              <a:off x="222333" y="208066"/>
              <a:ext cx="4223832" cy="646331"/>
            </a:xfrm>
            <a:prstGeom prst="rect">
              <a:avLst/>
            </a:prstGeom>
            <a:noFill/>
          </p:spPr>
          <p:txBody>
            <a:bodyPr wrap="square">
              <a:spAutoFit/>
            </a:bodyPr>
            <a:lstStyle/>
            <a:p>
              <a:r>
                <a:rPr lang="mn-MN" sz="1800" b="1" dirty="0">
                  <a:solidFill>
                    <a:srgbClr val="5ED7F2"/>
                  </a:solidFill>
                  <a:latin typeface="Times New Roman" panose="02020603050405020304" pitchFamily="18" charset="0"/>
                  <a:cs typeface="Times New Roman" panose="02020603050405020304" pitchFamily="18" charset="0"/>
                </a:rPr>
                <a:t>ХҮНСНИЙ ХАНГАМЖ, АЮУЛГҮЙ БАЙДАЛ 36 ТОГТООЛ </a:t>
              </a:r>
              <a:endParaRPr lang="en-US" dirty="0">
                <a:solidFill>
                  <a:srgbClr val="5ED7F2"/>
                </a:solidFill>
                <a:latin typeface="Times New Roman" panose="02020603050405020304" pitchFamily="18" charset="0"/>
                <a:cs typeface="Times New Roman" panose="02020603050405020304" pitchFamily="18" charset="0"/>
              </a:endParaRPr>
            </a:p>
          </p:txBody>
        </p:sp>
      </p:grpSp>
      <p:sp>
        <p:nvSpPr>
          <p:cNvPr id="37" name="Rectangle 36"/>
          <p:cNvSpPr/>
          <p:nvPr/>
        </p:nvSpPr>
        <p:spPr>
          <a:xfrm>
            <a:off x="222333" y="6262532"/>
            <a:ext cx="5826129" cy="276999"/>
          </a:xfrm>
          <a:prstGeom prst="rect">
            <a:avLst/>
          </a:prstGeom>
        </p:spPr>
        <p:txBody>
          <a:bodyPr wrap="square">
            <a:spAutoFit/>
          </a:bodyPr>
          <a:lstStyle/>
          <a:p>
            <a:r>
              <a:rPr lang="mn-MN" sz="1200" i="1" dirty="0">
                <a:solidFill>
                  <a:srgbClr val="FFFF00"/>
                </a:solidFill>
                <a:latin typeface="Arial" panose="020B0604020202020204" pitchFamily="34" charset="0"/>
                <a:ea typeface="Calibri" panose="020F0502020204030204" pitchFamily="34" charset="0"/>
              </a:rPr>
              <a:t>Эх сурвалж: </a:t>
            </a:r>
            <a:r>
              <a:rPr lang="mn-MN" sz="1200" i="1" dirty="0" err="1">
                <a:solidFill>
                  <a:srgbClr val="FFFF00"/>
                </a:solidFill>
                <a:latin typeface="Arial" panose="020B0604020202020204" pitchFamily="34" charset="0"/>
                <a:ea typeface="Calibri" panose="020F0502020204030204" pitchFamily="34" charset="0"/>
              </a:rPr>
              <a:t>ХХААХҮЯ</a:t>
            </a:r>
            <a:r>
              <a:rPr lang="mn-MN" sz="1200" i="1" dirty="0">
                <a:solidFill>
                  <a:srgbClr val="FFFF00"/>
                </a:solidFill>
                <a:latin typeface="Arial" panose="020B0604020202020204" pitchFamily="34" charset="0"/>
                <a:ea typeface="Calibri" panose="020F0502020204030204" pitchFamily="34" charset="0"/>
              </a:rPr>
              <a:t>, 2026 он</a:t>
            </a:r>
            <a:endParaRPr lang="mn-MN" sz="1200" i="1" dirty="0">
              <a:solidFill>
                <a:srgbClr val="FFFF00"/>
              </a:solidFill>
            </a:endParaRPr>
          </a:p>
        </p:txBody>
      </p:sp>
    </p:spTree>
    <p:extLst>
      <p:ext uri="{BB962C8B-B14F-4D97-AF65-F5344CB8AC3E}">
        <p14:creationId xmlns:p14="http://schemas.microsoft.com/office/powerpoint/2010/main" val="383209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15D3-FE7D-AC8E-FD2C-C2033BF73BFC}"/>
            </a:ext>
          </a:extLst>
        </p:cNvPr>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C09806D8-9AD0-C25A-0600-7B293F6F8A8E}"/>
              </a:ext>
            </a:extLst>
          </p:cNvPr>
          <p:cNvGrpSpPr/>
          <p:nvPr/>
        </p:nvGrpSpPr>
        <p:grpSpPr>
          <a:xfrm flipH="1">
            <a:off x="-393700" y="306889"/>
            <a:ext cx="10769600" cy="1011143"/>
            <a:chOff x="-4247995" y="59002"/>
            <a:chExt cx="16154400" cy="1516714"/>
          </a:xfrm>
        </p:grpSpPr>
        <p:cxnSp>
          <p:nvCxnSpPr>
            <p:cNvPr id="8" name="Straight Connector 7">
              <a:extLst>
                <a:ext uri="{FF2B5EF4-FFF2-40B4-BE49-F238E27FC236}">
                  <a16:creationId xmlns:a16="http://schemas.microsoft.com/office/drawing/2014/main" id="{02D1FE8D-662B-27BA-162C-6A214754AE6E}"/>
                </a:ext>
              </a:extLst>
            </p:cNvPr>
            <p:cNvCxnSpPr>
              <a:cxnSpLocks/>
            </p:cNvCxnSpPr>
            <p:nvPr/>
          </p:nvCxnSpPr>
          <p:spPr>
            <a:xfrm>
              <a:off x="-4247995" y="861358"/>
              <a:ext cx="14668345" cy="0"/>
            </a:xfrm>
            <a:prstGeom prst="line">
              <a:avLst/>
            </a:prstGeom>
            <a:ln w="28575">
              <a:solidFill>
                <a:srgbClr val="0A315D"/>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Arc 8">
              <a:extLst>
                <a:ext uri="{FF2B5EF4-FFF2-40B4-BE49-F238E27FC236}">
                  <a16:creationId xmlns:a16="http://schemas.microsoft.com/office/drawing/2014/main" id="{D0A7D3E1-C2D9-B9E4-1A15-BC2FAC484F41}"/>
                </a:ext>
              </a:extLst>
            </p:cNvPr>
            <p:cNvSpPr/>
            <p:nvPr/>
          </p:nvSpPr>
          <p:spPr>
            <a:xfrm rot="13423356">
              <a:off x="10427154" y="59002"/>
              <a:ext cx="1479251" cy="1516714"/>
            </a:xfrm>
            <a:prstGeom prst="arc">
              <a:avLst/>
            </a:prstGeom>
            <a:ln w="28575">
              <a:solidFill>
                <a:srgbClr val="0A315D"/>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sp>
        <p:nvSpPr>
          <p:cNvPr id="16" name="TextBox 15">
            <a:extLst>
              <a:ext uri="{FF2B5EF4-FFF2-40B4-BE49-F238E27FC236}">
                <a16:creationId xmlns:a16="http://schemas.microsoft.com/office/drawing/2014/main" id="{8BFEB950-5C6A-737B-FF9E-F561DF80BECA}"/>
              </a:ext>
            </a:extLst>
          </p:cNvPr>
          <p:cNvSpPr txBox="1"/>
          <p:nvPr/>
        </p:nvSpPr>
        <p:spPr>
          <a:xfrm>
            <a:off x="181530" y="238427"/>
            <a:ext cx="11158763" cy="523220"/>
          </a:xfrm>
          <a:prstGeom prst="rect">
            <a:avLst/>
          </a:prstGeom>
          <a:noFill/>
        </p:spPr>
        <p:txBody>
          <a:bodyPr wrap="square">
            <a:spAutoFit/>
          </a:bodyPr>
          <a:lstStyle/>
          <a:p>
            <a:pPr algn="ctr"/>
            <a:r>
              <a:rPr lang="mn-MN" sz="2800" b="1" dirty="0">
                <a:solidFill>
                  <a:srgbClr val="000066"/>
                </a:solidFill>
                <a:latin typeface="Times New Roman" panose="02020603050405020304" pitchFamily="18" charset="0"/>
                <a:cs typeface="Times New Roman" panose="02020603050405020304" pitchFamily="18" charset="0"/>
              </a:rPr>
              <a:t>ЦААШИД АВАХ АРГА ХЭМЖЭЭ</a:t>
            </a:r>
            <a:endParaRPr lang="en-US" sz="2800" b="1" dirty="0">
              <a:solidFill>
                <a:srgbClr val="000066"/>
              </a:solidFill>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C7020FB6-DC86-10A1-57EC-DBAEF1F68DFF}"/>
              </a:ext>
            </a:extLst>
          </p:cNvPr>
          <p:cNvGrpSpPr/>
          <p:nvPr/>
        </p:nvGrpSpPr>
        <p:grpSpPr>
          <a:xfrm>
            <a:off x="181530" y="4524171"/>
            <a:ext cx="4433555" cy="2029684"/>
            <a:chOff x="1210007" y="4724172"/>
            <a:chExt cx="4408927" cy="2734701"/>
          </a:xfrm>
        </p:grpSpPr>
        <p:sp>
          <p:nvSpPr>
            <p:cNvPr id="2" name="Rectangle: Rounded Corners 1">
              <a:extLst>
                <a:ext uri="{FF2B5EF4-FFF2-40B4-BE49-F238E27FC236}">
                  <a16:creationId xmlns:a16="http://schemas.microsoft.com/office/drawing/2014/main" id="{C84858B5-E0DE-4316-C3A9-0B4C1BCF49CF}"/>
                </a:ext>
              </a:extLst>
            </p:cNvPr>
            <p:cNvSpPr/>
            <p:nvPr/>
          </p:nvSpPr>
          <p:spPr>
            <a:xfrm>
              <a:off x="1210007" y="4724172"/>
              <a:ext cx="4408927" cy="2734701"/>
            </a:xfrm>
            <a:prstGeom prst="roundRect">
              <a:avLst/>
            </a:prstGeom>
            <a:solidFill>
              <a:srgbClr val="00B050">
                <a:alpha val="72000"/>
              </a:srgbClr>
            </a:solidFill>
            <a:ln w="28575">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33"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822E687B-CC6F-2749-83AE-643A857A64AA}"/>
                </a:ext>
              </a:extLst>
            </p:cNvPr>
            <p:cNvSpPr/>
            <p:nvPr/>
          </p:nvSpPr>
          <p:spPr>
            <a:xfrm>
              <a:off x="1234015" y="4760113"/>
              <a:ext cx="4384919" cy="2662821"/>
            </a:xfrm>
            <a:prstGeom prst="roundRect">
              <a:avLst/>
            </a:prstGeom>
            <a:solidFill>
              <a:srgbClr val="00B050"/>
            </a:solid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sz="1867" b="1" dirty="0">
                  <a:solidFill>
                    <a:srgbClr val="FFC000"/>
                  </a:solidFill>
                  <a:latin typeface="Times New Roman" panose="02020603050405020304" pitchFamily="18" charset="0"/>
                  <a:ea typeface="Roboto" panose="02000000000000000000" pitchFamily="2" charset="0"/>
                  <a:cs typeface="Times New Roman" panose="02020603050405020304" pitchFamily="18" charset="0"/>
                </a:rPr>
                <a:t>НИЙТ УРГАЦЫН ХЭРЭГЦЭЭ</a:t>
              </a:r>
            </a:p>
            <a:p>
              <a:endParaRPr lang="mn-MN" sz="4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БУУДАЙ 350-380 </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мян</a:t>
              </a:r>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тн</a:t>
              </a:r>
              <a:endPar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ТӨМС 153.3 </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мян</a:t>
              </a:r>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тн</a:t>
              </a:r>
              <a:endPar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cs typeface="Times New Roman" panose="02020603050405020304" pitchFamily="18" charset="0"/>
                </a:rPr>
                <a:t>НОГОО 379.6</a:t>
              </a:r>
              <a:endParaRPr lang="en-US" sz="933"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18F75C92-1948-5498-C497-53C58DAD1B2E}"/>
                </a:ext>
              </a:extLst>
            </p:cNvPr>
            <p:cNvCxnSpPr>
              <a:cxnSpLocks/>
            </p:cNvCxnSpPr>
            <p:nvPr/>
          </p:nvCxnSpPr>
          <p:spPr>
            <a:xfrm>
              <a:off x="1374113" y="6611862"/>
              <a:ext cx="3505200"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grpSp>
        <p:nvGrpSpPr>
          <p:cNvPr id="40" name="Group 39">
            <a:extLst>
              <a:ext uri="{FF2B5EF4-FFF2-40B4-BE49-F238E27FC236}">
                <a16:creationId xmlns:a16="http://schemas.microsoft.com/office/drawing/2014/main" id="{5F3539F6-58B0-92A6-C461-4D260F11A695}"/>
              </a:ext>
            </a:extLst>
          </p:cNvPr>
          <p:cNvGrpSpPr/>
          <p:nvPr/>
        </p:nvGrpSpPr>
        <p:grpSpPr>
          <a:xfrm>
            <a:off x="9265471" y="1758420"/>
            <a:ext cx="2842979" cy="2074160"/>
            <a:chOff x="965437" y="4889427"/>
            <a:chExt cx="3962401" cy="2642516"/>
          </a:xfrm>
        </p:grpSpPr>
        <p:sp>
          <p:nvSpPr>
            <p:cNvPr id="41" name="Rectangle: Rounded Corners 40">
              <a:extLst>
                <a:ext uri="{FF2B5EF4-FFF2-40B4-BE49-F238E27FC236}">
                  <a16:creationId xmlns:a16="http://schemas.microsoft.com/office/drawing/2014/main" id="{72F770AE-5B3C-A904-A77A-9D6CC9E14825}"/>
                </a:ext>
              </a:extLst>
            </p:cNvPr>
            <p:cNvSpPr/>
            <p:nvPr/>
          </p:nvSpPr>
          <p:spPr>
            <a:xfrm>
              <a:off x="965437" y="4889427"/>
              <a:ext cx="3962401" cy="2556829"/>
            </a:xfrm>
            <a:prstGeom prst="roundRect">
              <a:avLst/>
            </a:prstGeom>
            <a:solidFill>
              <a:srgbClr val="03206C">
                <a:alpha val="72157"/>
              </a:srgbClr>
            </a:solidFill>
            <a:ln w="28575">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33" dirty="0">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BA05453E-8A41-DCBD-2ED4-F0EC668F42CB}"/>
                </a:ext>
              </a:extLst>
            </p:cNvPr>
            <p:cNvSpPr/>
            <p:nvPr/>
          </p:nvSpPr>
          <p:spPr>
            <a:xfrm>
              <a:off x="1181141" y="4975114"/>
              <a:ext cx="3619093" cy="2556829"/>
            </a:xfrm>
            <a:prstGeom prst="roundRect">
              <a:avLst/>
            </a:prstGeom>
            <a:no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sz="1333" b="1" dirty="0">
                  <a:solidFill>
                    <a:srgbClr val="FFC000"/>
                  </a:solidFill>
                  <a:latin typeface="Times New Roman" panose="02020603050405020304" pitchFamily="18" charset="0"/>
                  <a:ea typeface="Roboto" panose="02000000000000000000" pitchFamily="2" charset="0"/>
                  <a:cs typeface="Times New Roman" panose="02020603050405020304" pitchFamily="18" charset="0"/>
                </a:rPr>
                <a:t>ҮРИЙН АЖ АХУЙ</a:t>
              </a:r>
            </a:p>
            <a:p>
              <a:pPr marL="171450" indent="-171450">
                <a:buFont typeface="Arial" panose="020B0604020202020204" pitchFamily="34" charset="0"/>
                <a:buChar char="•"/>
              </a:pPr>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Үр үржүүлгийн жишиг төв байгуулах- 7,612.2 сая/</a:t>
              </a:r>
              <a:r>
                <a:rPr lang="mn-MN" sz="1067"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төг</a:t>
              </a:r>
              <a:endPar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pPr marL="171450" indent="-171450">
                <a:buFont typeface="Arial" panose="020B0604020202020204" pitchFamily="34" charset="0"/>
                <a:buChar char="•"/>
              </a:pPr>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Сорт сорилт, үр үржүүлгийн бүсийн төвүүд байгуулах-6</a:t>
              </a:r>
            </a:p>
            <a:p>
              <a:pPr marL="171450" indent="-171450">
                <a:buFont typeface="Arial" panose="020B0604020202020204" pitchFamily="34" charset="0"/>
                <a:buChar char="•"/>
              </a:pPr>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Бичил булцуу үйлдвэрлэл- нэмэгдүүлэх 350-400 </a:t>
              </a:r>
              <a:r>
                <a:rPr lang="mn-MN" sz="1067"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мян</a:t>
              </a:r>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/ш</a:t>
              </a:r>
            </a:p>
            <a:p>
              <a:pPr marL="171450" indent="-171450">
                <a:buFont typeface="Arial" panose="020B0604020202020204" pitchFamily="34" charset="0"/>
                <a:buChar char="•"/>
              </a:pPr>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Тэжээлийн ургамлын ҮАА</a:t>
              </a:r>
            </a:p>
            <a:p>
              <a:pPr marL="171450" indent="-171450">
                <a:buFont typeface="Arial" panose="020B0604020202020204" pitchFamily="34" charset="0"/>
                <a:buChar char="•"/>
              </a:pPr>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Урамшуулал</a:t>
              </a:r>
            </a:p>
            <a:p>
              <a:pPr marL="171450" indent="-171450">
                <a:buFont typeface="Arial" panose="020B0604020202020204" pitchFamily="34" charset="0"/>
                <a:buChar char="•"/>
              </a:pPr>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Тоног төхөөрөмж сайжруулах</a:t>
              </a:r>
            </a:p>
            <a:p>
              <a:endParaRPr lang="en-US" sz="700"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id="{3D71132C-E37B-B58E-9482-943525BE7FB7}"/>
              </a:ext>
            </a:extLst>
          </p:cNvPr>
          <p:cNvGrpSpPr/>
          <p:nvPr/>
        </p:nvGrpSpPr>
        <p:grpSpPr>
          <a:xfrm>
            <a:off x="3638678" y="1725235"/>
            <a:ext cx="2705262" cy="2528177"/>
            <a:chOff x="7228442" y="2653436"/>
            <a:chExt cx="4057893" cy="2712851"/>
          </a:xfrm>
        </p:grpSpPr>
        <p:grpSp>
          <p:nvGrpSpPr>
            <p:cNvPr id="32" name="Group 31">
              <a:extLst>
                <a:ext uri="{FF2B5EF4-FFF2-40B4-BE49-F238E27FC236}">
                  <a16:creationId xmlns:a16="http://schemas.microsoft.com/office/drawing/2014/main" id="{A37EB819-4364-18D9-6E47-296B61AAB2DB}"/>
                </a:ext>
              </a:extLst>
            </p:cNvPr>
            <p:cNvGrpSpPr/>
            <p:nvPr/>
          </p:nvGrpSpPr>
          <p:grpSpPr>
            <a:xfrm>
              <a:off x="7228442" y="2653436"/>
              <a:ext cx="4057893" cy="2712851"/>
              <a:chOff x="965437" y="5215540"/>
              <a:chExt cx="4057893" cy="2712851"/>
            </a:xfrm>
          </p:grpSpPr>
          <p:sp>
            <p:nvSpPr>
              <p:cNvPr id="33" name="Rectangle: Rounded Corners 32">
                <a:extLst>
                  <a:ext uri="{FF2B5EF4-FFF2-40B4-BE49-F238E27FC236}">
                    <a16:creationId xmlns:a16="http://schemas.microsoft.com/office/drawing/2014/main" id="{C767925B-83A7-A814-515E-B34FC57198CE}"/>
                  </a:ext>
                </a:extLst>
              </p:cNvPr>
              <p:cNvSpPr/>
              <p:nvPr/>
            </p:nvSpPr>
            <p:spPr>
              <a:xfrm>
                <a:off x="965437" y="5215540"/>
                <a:ext cx="3962401" cy="2318277"/>
              </a:xfrm>
              <a:prstGeom prst="roundRect">
                <a:avLst/>
              </a:prstGeom>
              <a:solidFill>
                <a:srgbClr val="002060">
                  <a:alpha val="72000"/>
                </a:srgbClr>
              </a:solidFill>
              <a:ln w="28575">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33" dirty="0">
                  <a:latin typeface="Times New Roman" panose="02020603050405020304" pitchFamily="18" charset="0"/>
                  <a:cs typeface="Times New Roman" panose="02020603050405020304" pitchFamily="18" charset="0"/>
                </a:endParaRPr>
              </a:p>
            </p:txBody>
          </p:sp>
          <p:sp>
            <p:nvSpPr>
              <p:cNvPr id="35" name="Rectangle: Rounded Corners 34">
                <a:extLst>
                  <a:ext uri="{FF2B5EF4-FFF2-40B4-BE49-F238E27FC236}">
                    <a16:creationId xmlns:a16="http://schemas.microsoft.com/office/drawing/2014/main" id="{36C1FE6E-32D1-BDC5-5309-07CCEC292DDE}"/>
                  </a:ext>
                </a:extLst>
              </p:cNvPr>
              <p:cNvSpPr/>
              <p:nvPr/>
            </p:nvSpPr>
            <p:spPr>
              <a:xfrm>
                <a:off x="1060930" y="5233063"/>
                <a:ext cx="3962400" cy="2695328"/>
              </a:xfrm>
              <a:prstGeom prst="roundRect">
                <a:avLst/>
              </a:prstGeom>
              <a:no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sz="1333" b="1" dirty="0">
                    <a:solidFill>
                      <a:srgbClr val="FFC000"/>
                    </a:solidFill>
                    <a:latin typeface="Times New Roman" panose="02020603050405020304" pitchFamily="18" charset="0"/>
                    <a:ea typeface="Roboto" panose="02000000000000000000" pitchFamily="2" charset="0"/>
                    <a:cs typeface="Times New Roman" panose="02020603050405020304" pitchFamily="18" charset="0"/>
                  </a:rPr>
                  <a:t>ТАРИМЛЫН ГЕНЕТИК НӨӨЦ</a:t>
                </a:r>
              </a:p>
              <a:p>
                <a:r>
                  <a:rPr lang="mn-MN" sz="4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30000</a:t>
                </a:r>
                <a:r>
                  <a:rPr lang="mn-MN" sz="1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ДЭЭЖ</a:t>
                </a:r>
                <a:r>
                  <a:rPr lang="mn-MN" sz="1333"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p>
              <a:p>
                <a:endParaRPr lang="mn-MN" sz="1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pPr marL="171450" indent="-171450">
                  <a:buFontTx/>
                  <a:buChar char="-"/>
                </a:pPr>
                <a:r>
                  <a:rPr lang="mn-MN" sz="1200" b="1" dirty="0">
                    <a:solidFill>
                      <a:schemeClr val="accent5">
                        <a:lumMod val="60000"/>
                        <a:lumOff val="40000"/>
                      </a:schemeClr>
                    </a:solidFill>
                    <a:latin typeface="Times New Roman" panose="02020603050405020304" pitchFamily="18" charset="0"/>
                    <a:cs typeface="Times New Roman" panose="02020603050405020304" pitchFamily="18" charset="0"/>
                  </a:rPr>
                  <a:t>Бие даасан дэд бүтэцтэй </a:t>
                </a:r>
                <a:r>
                  <a:rPr lang="mn-MN" sz="1200" b="1" dirty="0" err="1">
                    <a:solidFill>
                      <a:schemeClr val="accent5">
                        <a:lumMod val="60000"/>
                        <a:lumOff val="40000"/>
                      </a:schemeClr>
                    </a:solidFill>
                    <a:latin typeface="Times New Roman" panose="02020603050405020304" pitchFamily="18" charset="0"/>
                    <a:cs typeface="Times New Roman" panose="02020603050405020304" pitchFamily="18" charset="0"/>
                  </a:rPr>
                  <a:t>генбанк</a:t>
                </a:r>
                <a:endParaRPr lang="mn-MN" sz="1200" b="1" dirty="0">
                  <a:solidFill>
                    <a:schemeClr val="accent5">
                      <a:lumMod val="60000"/>
                      <a:lumOff val="40000"/>
                    </a:schemeClr>
                  </a:solidFill>
                  <a:latin typeface="Times New Roman" panose="02020603050405020304" pitchFamily="18" charset="0"/>
                  <a:cs typeface="Times New Roman" panose="02020603050405020304" pitchFamily="18" charset="0"/>
                </a:endParaRPr>
              </a:p>
              <a:p>
                <a:pPr marL="171450" indent="-171450">
                  <a:buFontTx/>
                  <a:buChar char="-"/>
                </a:pPr>
                <a:r>
                  <a:rPr lang="mn-MN" sz="1200" b="1" dirty="0">
                    <a:solidFill>
                      <a:schemeClr val="accent5">
                        <a:lumMod val="60000"/>
                        <a:lumOff val="40000"/>
                      </a:schemeClr>
                    </a:solidFill>
                    <a:latin typeface="Times New Roman" panose="02020603050405020304" pitchFamily="18" charset="0"/>
                    <a:cs typeface="Times New Roman" panose="02020603050405020304" pitchFamily="18" charset="0"/>
                  </a:rPr>
                  <a:t>Ган, өвчин хортонд тэсвэртэй материалаар баяжуулах</a:t>
                </a:r>
              </a:p>
            </p:txBody>
          </p:sp>
          <p:cxnSp>
            <p:nvCxnSpPr>
              <p:cNvPr id="36" name="Straight Connector 35">
                <a:extLst>
                  <a:ext uri="{FF2B5EF4-FFF2-40B4-BE49-F238E27FC236}">
                    <a16:creationId xmlns:a16="http://schemas.microsoft.com/office/drawing/2014/main" id="{C966BFF8-6616-EFA0-155F-29086951DB89}"/>
                  </a:ext>
                </a:extLst>
              </p:cNvPr>
              <p:cNvCxnSpPr>
                <a:cxnSpLocks/>
              </p:cNvCxnSpPr>
              <p:nvPr/>
            </p:nvCxnSpPr>
            <p:spPr>
              <a:xfrm>
                <a:off x="1294228" y="7411872"/>
                <a:ext cx="3415653"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pic>
          <p:nvPicPr>
            <p:cNvPr id="45" name="Graphic 44" descr="Agriculture with solid fill">
              <a:extLst>
                <a:ext uri="{FF2B5EF4-FFF2-40B4-BE49-F238E27FC236}">
                  <a16:creationId xmlns:a16="http://schemas.microsoft.com/office/drawing/2014/main" id="{E2B8D559-51A7-6366-9B16-DD5F12A2A27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87166" y="3023346"/>
              <a:ext cx="667744" cy="667745"/>
            </a:xfrm>
            <a:prstGeom prst="rect">
              <a:avLst/>
            </a:prstGeom>
          </p:spPr>
        </p:pic>
      </p:grpSp>
      <p:grpSp>
        <p:nvGrpSpPr>
          <p:cNvPr id="49" name="Group 48">
            <a:extLst>
              <a:ext uri="{FF2B5EF4-FFF2-40B4-BE49-F238E27FC236}">
                <a16:creationId xmlns:a16="http://schemas.microsoft.com/office/drawing/2014/main" id="{2C036826-EA1C-F9C3-2218-F579194B5CAE}"/>
              </a:ext>
            </a:extLst>
          </p:cNvPr>
          <p:cNvGrpSpPr/>
          <p:nvPr/>
        </p:nvGrpSpPr>
        <p:grpSpPr>
          <a:xfrm>
            <a:off x="6452074" y="1727978"/>
            <a:ext cx="2641601" cy="1950320"/>
            <a:chOff x="965437" y="4889427"/>
            <a:chExt cx="3962401" cy="2556829"/>
          </a:xfrm>
        </p:grpSpPr>
        <p:sp>
          <p:nvSpPr>
            <p:cNvPr id="51" name="Rectangle: Rounded Corners 50">
              <a:extLst>
                <a:ext uri="{FF2B5EF4-FFF2-40B4-BE49-F238E27FC236}">
                  <a16:creationId xmlns:a16="http://schemas.microsoft.com/office/drawing/2014/main" id="{0ACD9D27-8EB1-C651-45C8-3CFDE5D91AFD}"/>
                </a:ext>
              </a:extLst>
            </p:cNvPr>
            <p:cNvSpPr/>
            <p:nvPr/>
          </p:nvSpPr>
          <p:spPr>
            <a:xfrm>
              <a:off x="965437" y="4889427"/>
              <a:ext cx="3962401" cy="2556829"/>
            </a:xfrm>
            <a:prstGeom prst="roundRect">
              <a:avLst/>
            </a:prstGeom>
            <a:solidFill>
              <a:srgbClr val="03206C">
                <a:alpha val="72157"/>
              </a:srgbClr>
            </a:solidFill>
            <a:ln w="28575">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33" dirty="0">
                <a:latin typeface="Times New Roman" panose="02020603050405020304" pitchFamily="18" charset="0"/>
                <a:cs typeface="Times New Roman" panose="02020603050405020304" pitchFamily="18" charset="0"/>
              </a:endParaRPr>
            </a:p>
          </p:txBody>
        </p:sp>
        <p:sp>
          <p:nvSpPr>
            <p:cNvPr id="52" name="Rectangle: Rounded Corners 51">
              <a:extLst>
                <a:ext uri="{FF2B5EF4-FFF2-40B4-BE49-F238E27FC236}">
                  <a16:creationId xmlns:a16="http://schemas.microsoft.com/office/drawing/2014/main" id="{250504AC-C9E7-B31A-8B04-EF1018B77D47}"/>
                </a:ext>
              </a:extLst>
            </p:cNvPr>
            <p:cNvSpPr/>
            <p:nvPr/>
          </p:nvSpPr>
          <p:spPr>
            <a:xfrm>
              <a:off x="1181141" y="4935995"/>
              <a:ext cx="3724473" cy="2507036"/>
            </a:xfrm>
            <a:prstGeom prst="roundRect">
              <a:avLst/>
            </a:prstGeom>
            <a:no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sz="1333" b="1" dirty="0" err="1">
                  <a:solidFill>
                    <a:srgbClr val="FFC000"/>
                  </a:solidFill>
                  <a:latin typeface="Times New Roman" panose="02020603050405020304" pitchFamily="18" charset="0"/>
                  <a:ea typeface="Roboto" panose="02000000000000000000" pitchFamily="2" charset="0"/>
                  <a:cs typeface="Times New Roman" panose="02020603050405020304" pitchFamily="18" charset="0"/>
                </a:rPr>
                <a:t>СЕЛЕКЦИ</a:t>
              </a:r>
              <a:endParaRPr lang="mn-MN" sz="1333" b="1" dirty="0">
                <a:solidFill>
                  <a:srgbClr val="FFC000"/>
                </a:solidFill>
                <a:latin typeface="Times New Roman" panose="02020603050405020304" pitchFamily="18" charset="0"/>
                <a:ea typeface="Roboto" panose="02000000000000000000" pitchFamily="2" charset="0"/>
                <a:cs typeface="Times New Roman" panose="02020603050405020304" pitchFamily="18" charset="0"/>
              </a:endParaRPr>
            </a:p>
            <a:p>
              <a:r>
                <a:rPr lang="mn-MN" sz="1400" b="1" dirty="0">
                  <a:solidFill>
                    <a:srgbClr val="FFC000"/>
                  </a:solidFill>
                  <a:latin typeface="Times New Roman" panose="02020603050405020304" pitchFamily="18" charset="0"/>
                  <a:ea typeface="Roboto" panose="02000000000000000000" pitchFamily="2" charset="0"/>
                  <a:cs typeface="Times New Roman" panose="02020603050405020304" pitchFamily="18" charset="0"/>
                </a:rPr>
                <a:t>-   </a:t>
              </a:r>
              <a:r>
                <a:rPr lang="mn-MN" sz="1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Хурдавчилсан </a:t>
              </a:r>
              <a:r>
                <a:rPr lang="mn-MN" sz="14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селекци</a:t>
              </a:r>
              <a:r>
                <a:rPr lang="mn-MN" sz="1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хийх лаборатори-1</a:t>
              </a:r>
            </a:p>
            <a:p>
              <a:pPr marL="171450" indent="-171450">
                <a:buFontTx/>
                <a:buChar char="-"/>
              </a:pPr>
              <a:r>
                <a:rPr lang="mn-MN" sz="1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Физиологийн лаборатори-1</a:t>
              </a:r>
            </a:p>
            <a:p>
              <a:pPr marL="171450" indent="-171450">
                <a:buFontTx/>
                <a:buChar char="-"/>
              </a:pPr>
              <a:r>
                <a:rPr lang="mn-MN" sz="1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Тэжээлийн таримлын </a:t>
              </a:r>
              <a:r>
                <a:rPr lang="mn-MN" sz="1400"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селекци</a:t>
              </a:r>
              <a:endParaRPr lang="mn-MN" sz="14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pPr marL="171450" indent="-171450">
                <a:buFontTx/>
                <a:buChar char="-"/>
              </a:pPr>
              <a:endParaRPr lang="mn-MN" sz="105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p:txBody>
        </p:sp>
        <p:cxnSp>
          <p:nvCxnSpPr>
            <p:cNvPr id="53" name="Straight Connector 52">
              <a:extLst>
                <a:ext uri="{FF2B5EF4-FFF2-40B4-BE49-F238E27FC236}">
                  <a16:creationId xmlns:a16="http://schemas.microsoft.com/office/drawing/2014/main" id="{40EE5966-9071-3B30-E073-1855081E9901}"/>
                </a:ext>
              </a:extLst>
            </p:cNvPr>
            <p:cNvCxnSpPr>
              <a:cxnSpLocks/>
            </p:cNvCxnSpPr>
            <p:nvPr/>
          </p:nvCxnSpPr>
          <p:spPr>
            <a:xfrm>
              <a:off x="1389175" y="7262740"/>
              <a:ext cx="3262512"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grpSp>
        <p:nvGrpSpPr>
          <p:cNvPr id="78" name="Group 77">
            <a:extLst>
              <a:ext uri="{FF2B5EF4-FFF2-40B4-BE49-F238E27FC236}">
                <a16:creationId xmlns:a16="http://schemas.microsoft.com/office/drawing/2014/main" id="{73564F20-7DF3-0343-B07E-292629F0088F}"/>
              </a:ext>
            </a:extLst>
          </p:cNvPr>
          <p:cNvGrpSpPr/>
          <p:nvPr/>
        </p:nvGrpSpPr>
        <p:grpSpPr>
          <a:xfrm>
            <a:off x="8715069" y="4230828"/>
            <a:ext cx="3474260" cy="2065064"/>
            <a:chOff x="965437" y="4889427"/>
            <a:chExt cx="4056842" cy="3452637"/>
          </a:xfrm>
        </p:grpSpPr>
        <p:sp>
          <p:nvSpPr>
            <p:cNvPr id="79" name="Rectangle: Rounded Corners 78">
              <a:extLst>
                <a:ext uri="{FF2B5EF4-FFF2-40B4-BE49-F238E27FC236}">
                  <a16:creationId xmlns:a16="http://schemas.microsoft.com/office/drawing/2014/main" id="{4845DD01-3647-DB73-EBFB-0F312B98BC92}"/>
                </a:ext>
              </a:extLst>
            </p:cNvPr>
            <p:cNvSpPr/>
            <p:nvPr/>
          </p:nvSpPr>
          <p:spPr>
            <a:xfrm>
              <a:off x="965437" y="4889427"/>
              <a:ext cx="3962401" cy="3452637"/>
            </a:xfrm>
            <a:prstGeom prst="roundRect">
              <a:avLst/>
            </a:prstGeom>
            <a:solidFill>
              <a:srgbClr val="03206C">
                <a:alpha val="72157"/>
              </a:srgbClr>
            </a:solidFill>
            <a:ln w="28575">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33" dirty="0"/>
            </a:p>
          </p:txBody>
        </p:sp>
        <p:sp>
          <p:nvSpPr>
            <p:cNvPr id="80" name="Rectangle: Rounded Corners 79">
              <a:extLst>
                <a:ext uri="{FF2B5EF4-FFF2-40B4-BE49-F238E27FC236}">
                  <a16:creationId xmlns:a16="http://schemas.microsoft.com/office/drawing/2014/main" id="{714E73B8-637E-48D9-57BD-DAA1ACCF8765}"/>
                </a:ext>
              </a:extLst>
            </p:cNvPr>
            <p:cNvSpPr/>
            <p:nvPr/>
          </p:nvSpPr>
          <p:spPr>
            <a:xfrm>
              <a:off x="1050673" y="4959153"/>
              <a:ext cx="3971606" cy="3029292"/>
            </a:xfrm>
            <a:prstGeom prst="roundRect">
              <a:avLst/>
            </a:prstGeom>
            <a:no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sz="1333" b="1" dirty="0">
                  <a:solidFill>
                    <a:srgbClr val="FFC000"/>
                  </a:solidFill>
                  <a:latin typeface="Times New Roman" panose="02020603050405020304" pitchFamily="18" charset="0"/>
                  <a:ea typeface="Roboto" panose="02000000000000000000" pitchFamily="2" charset="0"/>
                  <a:cs typeface="Times New Roman" panose="02020603050405020304" pitchFamily="18" charset="0"/>
                </a:rPr>
                <a:t>ҮР ҮРЖҮҮЛЭГЧ АЖ АХУЙ НЭГЖ</a:t>
              </a:r>
            </a:p>
            <a:p>
              <a:endParaRPr lang="mn-MN" sz="400" b="1" dirty="0">
                <a:solidFill>
                  <a:schemeClr val="accent5">
                    <a:lumMod val="60000"/>
                    <a:lumOff val="40000"/>
                  </a:schemeClr>
                </a:solidFill>
                <a:latin typeface="Arial" panose="020B0604020202020204" pitchFamily="34"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r>
                <a:rPr lang="mn-MN" sz="12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Төмс- 450 </a:t>
              </a:r>
              <a:r>
                <a:rPr lang="mn-MN" sz="12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мян</a:t>
              </a:r>
              <a:r>
                <a:rPr lang="mn-MN" sz="12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a:t>
              </a:r>
              <a:r>
                <a:rPr lang="mn-MN" sz="12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тн</a:t>
              </a:r>
              <a:r>
                <a:rPr lang="mn-MN" sz="12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 100 %</a:t>
              </a:r>
            </a:p>
            <a:p>
              <a:pPr marL="171450" indent="-171450">
                <a:buFont typeface="Arial" panose="020B0604020202020204" pitchFamily="34" charset="0"/>
                <a:buChar char="•"/>
              </a:pPr>
              <a:r>
                <a:rPr lang="mn-MN" sz="12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Хүнсний ногоо- хүлэмжийн ногооны үр үйлдвэрлэлийг нэмэгдүүлэх 50-100%</a:t>
              </a:r>
              <a:endParaRPr lang="mn-MN" sz="1200" dirty="0">
                <a:solidFill>
                  <a:schemeClr val="accent5">
                    <a:lumMod val="60000"/>
                    <a:lumOff val="40000"/>
                  </a:schemeClr>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mn-MN" sz="12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Үр үржүүлгийн </a:t>
              </a:r>
              <a:r>
                <a:rPr lang="mn-MN" sz="1200" b="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системийн хэвшүүлэх</a:t>
              </a:r>
            </a:p>
            <a:p>
              <a:pPr marL="171450" indent="-171450">
                <a:buFont typeface="Arial" panose="020B0604020202020204" pitchFamily="34" charset="0"/>
                <a:buChar char="•"/>
              </a:pPr>
              <a:r>
                <a:rPr lang="mn-MN" sz="12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Үр үжүүлэх ААН рүү чиглэсэн урамшуулал дэмжлэг үзүүлэх</a:t>
              </a:r>
            </a:p>
            <a:p>
              <a:pPr marL="171450" indent="-171450">
                <a:buFont typeface="Arial" panose="020B0604020202020204" pitchFamily="34" charset="0"/>
                <a:buChar char="•"/>
              </a:pPr>
              <a:endParaRPr lang="mn-MN" sz="12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endParaRPr lang="mn-MN" sz="12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cxnSp>
          <p:nvCxnSpPr>
            <p:cNvPr id="81" name="Straight Connector 80">
              <a:extLst>
                <a:ext uri="{FF2B5EF4-FFF2-40B4-BE49-F238E27FC236}">
                  <a16:creationId xmlns:a16="http://schemas.microsoft.com/office/drawing/2014/main" id="{34281EB6-78AF-1180-46F5-FBD5A4190E71}"/>
                </a:ext>
              </a:extLst>
            </p:cNvPr>
            <p:cNvCxnSpPr>
              <a:cxnSpLocks/>
            </p:cNvCxnSpPr>
            <p:nvPr/>
          </p:nvCxnSpPr>
          <p:spPr>
            <a:xfrm>
              <a:off x="1179067" y="7988445"/>
              <a:ext cx="3262512"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grpSp>
        <p:nvGrpSpPr>
          <p:cNvPr id="26" name="Group 25">
            <a:extLst>
              <a:ext uri="{FF2B5EF4-FFF2-40B4-BE49-F238E27FC236}">
                <a16:creationId xmlns:a16="http://schemas.microsoft.com/office/drawing/2014/main" id="{EEC43C59-686A-5618-FA16-E8A647A0FCC0}"/>
              </a:ext>
            </a:extLst>
          </p:cNvPr>
          <p:cNvGrpSpPr/>
          <p:nvPr/>
        </p:nvGrpSpPr>
        <p:grpSpPr>
          <a:xfrm>
            <a:off x="99383" y="980605"/>
            <a:ext cx="3566498" cy="2431383"/>
            <a:chOff x="1257679" y="2577818"/>
            <a:chExt cx="6044670" cy="3121607"/>
          </a:xfrm>
        </p:grpSpPr>
        <p:grpSp>
          <p:nvGrpSpPr>
            <p:cNvPr id="34" name="Group 33">
              <a:extLst>
                <a:ext uri="{FF2B5EF4-FFF2-40B4-BE49-F238E27FC236}">
                  <a16:creationId xmlns:a16="http://schemas.microsoft.com/office/drawing/2014/main" id="{0CB12F28-EC86-0EB8-B425-73E18C169580}"/>
                </a:ext>
              </a:extLst>
            </p:cNvPr>
            <p:cNvGrpSpPr/>
            <p:nvPr/>
          </p:nvGrpSpPr>
          <p:grpSpPr>
            <a:xfrm>
              <a:off x="1257679" y="2577818"/>
              <a:ext cx="6044670" cy="3121607"/>
              <a:chOff x="4219613" y="3740731"/>
              <a:chExt cx="9171834" cy="4736546"/>
            </a:xfrm>
            <a:solidFill>
              <a:srgbClr val="33497F"/>
            </a:solidFill>
          </p:grpSpPr>
          <p:sp>
            <p:nvSpPr>
              <p:cNvPr id="37" name="任意多边形 6">
                <a:extLst>
                  <a:ext uri="{FF2B5EF4-FFF2-40B4-BE49-F238E27FC236}">
                    <a16:creationId xmlns:a16="http://schemas.microsoft.com/office/drawing/2014/main" id="{DFAAA762-7C01-429C-2D71-6CFE5AD1D20B}"/>
                  </a:ext>
                </a:extLst>
              </p:cNvPr>
              <p:cNvSpPr>
                <a:spLocks/>
              </p:cNvSpPr>
              <p:nvPr/>
            </p:nvSpPr>
            <p:spPr bwMode="auto">
              <a:xfrm>
                <a:off x="6826333" y="5680124"/>
                <a:ext cx="1191256" cy="2356490"/>
              </a:xfrm>
              <a:custGeom>
                <a:avLst/>
                <a:gdLst>
                  <a:gd name="T0" fmla="*/ 0 w 22884832"/>
                  <a:gd name="T1" fmla="*/ 0 h 43496670"/>
                  <a:gd name="T2" fmla="*/ 22884832 w 22884832"/>
                  <a:gd name="T3" fmla="*/ 43496670 h 43496670"/>
                </a:gdLst>
                <a:ahLst/>
                <a:cxnLst>
                  <a:cxn ang="0">
                    <a:pos x="1158110" y="8045404"/>
                  </a:cxn>
                  <a:cxn ang="0">
                    <a:pos x="1854749" y="6862952"/>
                  </a:cxn>
                  <a:cxn ang="0">
                    <a:pos x="2272325" y="4961568"/>
                  </a:cxn>
                  <a:cxn ang="0">
                    <a:pos x="3895325" y="3477760"/>
                  </a:cxn>
                  <a:cxn ang="0">
                    <a:pos x="4660201" y="2318280"/>
                  </a:cxn>
                  <a:cxn ang="0">
                    <a:pos x="5656837" y="764876"/>
                  </a:cxn>
                  <a:cxn ang="0">
                    <a:pos x="7373085" y="0"/>
                  </a:cxn>
                  <a:cxn ang="0">
                    <a:pos x="8068365" y="1136508"/>
                  </a:cxn>
                  <a:cxn ang="0">
                    <a:pos x="10016373" y="2249364"/>
                  </a:cxn>
                  <a:cxn ang="0">
                    <a:pos x="11685997" y="1553404"/>
                  </a:cxn>
                  <a:cxn ang="0">
                    <a:pos x="13053585" y="1507460"/>
                  </a:cxn>
                  <a:cxn ang="0">
                    <a:pos x="13609673" y="3014240"/>
                  </a:cxn>
                  <a:cxn ang="0">
                    <a:pos x="13934681" y="4800084"/>
                  </a:cxn>
                  <a:cxn ang="0">
                    <a:pos x="14675226" y="5285897"/>
                  </a:cxn>
                  <a:cxn ang="0">
                    <a:pos x="16599582" y="5773069"/>
                  </a:cxn>
                  <a:cxn ang="0">
                    <a:pos x="17202973" y="7187960"/>
                  </a:cxn>
                  <a:cxn ang="0">
                    <a:pos x="19058413" y="7721076"/>
                  </a:cxn>
                  <a:cxn ang="0">
                    <a:pos x="21398037" y="8277405"/>
                  </a:cxn>
                  <a:cxn ang="0">
                    <a:pos x="22536852" y="10178549"/>
                  </a:cxn>
                  <a:cxn ang="0">
                    <a:pos x="22119277" y="12868461"/>
                  </a:cxn>
                  <a:cxn ang="0">
                    <a:pos x="20890201" y="14815789"/>
                  </a:cxn>
                  <a:cxn ang="0">
                    <a:pos x="21377373" y="17064473"/>
                  </a:cxn>
                  <a:cxn ang="0">
                    <a:pos x="20240865" y="18942885"/>
                  </a:cxn>
                  <a:cxn ang="0">
                    <a:pos x="20334113" y="20681426"/>
                  </a:cxn>
                  <a:cxn ang="0">
                    <a:pos x="19777345" y="22582810"/>
                  </a:cxn>
                  <a:cxn ang="0">
                    <a:pos x="21980085" y="23879443"/>
                  </a:cxn>
                  <a:cxn ang="0">
                    <a:pos x="22420632" y="26199762"/>
                  </a:cxn>
                  <a:cxn ang="0">
                    <a:pos x="22884832" y="29493066"/>
                  </a:cxn>
                  <a:cxn ang="0">
                    <a:pos x="22119276" y="31416742"/>
                  </a:cxn>
                  <a:cxn ang="0">
                    <a:pos x="20217892" y="32553250"/>
                  </a:cxn>
                  <a:cxn ang="0">
                    <a:pos x="14929958" y="32599874"/>
                  </a:cxn>
                  <a:cxn ang="0">
                    <a:pos x="13445470" y="31092414"/>
                  </a:cxn>
                  <a:cxn ang="0">
                    <a:pos x="10917723" y="29978878"/>
                  </a:cxn>
                  <a:cxn ang="0">
                    <a:pos x="9993400" y="32807298"/>
                  </a:cxn>
                  <a:cxn ang="0">
                    <a:pos x="9782569" y="42747708"/>
                  </a:cxn>
                  <a:cxn ang="0">
                    <a:pos x="7454507" y="43496670"/>
                  </a:cxn>
                  <a:cxn ang="0">
                    <a:pos x="4960878" y="42568950"/>
                  </a:cxn>
                  <a:cxn ang="0">
                    <a:pos x="2549350" y="42255768"/>
                  </a:cxn>
                  <a:cxn ang="0">
                    <a:pos x="568583" y="41701236"/>
                  </a:cxn>
                  <a:cxn ang="0">
                    <a:pos x="464199" y="39184442"/>
                  </a:cxn>
                  <a:cxn ang="0">
                    <a:pos x="0" y="36658733"/>
                  </a:cxn>
                  <a:cxn ang="0">
                    <a:pos x="626363" y="35012761"/>
                  </a:cxn>
                  <a:cxn ang="0">
                    <a:pos x="1345295" y="32716773"/>
                  </a:cxn>
                  <a:cxn ang="0">
                    <a:pos x="1577055" y="29864017"/>
                  </a:cxn>
                  <a:cxn ang="0">
                    <a:pos x="1382126" y="27246156"/>
                  </a:cxn>
                  <a:cxn ang="0">
                    <a:pos x="2759507" y="26222734"/>
                  </a:cxn>
                  <a:cxn ang="0">
                    <a:pos x="3107487" y="23672014"/>
                  </a:cxn>
                  <a:cxn ang="0">
                    <a:pos x="4220343" y="21771309"/>
                  </a:cxn>
                  <a:cxn ang="0">
                    <a:pos x="4962247" y="19429377"/>
                  </a:cxn>
                  <a:cxn ang="0">
                    <a:pos x="5171035" y="17273261"/>
                  </a:cxn>
                  <a:cxn ang="0">
                    <a:pos x="4522379" y="15116465"/>
                  </a:cxn>
                  <a:cxn ang="0">
                    <a:pos x="3270331" y="12755906"/>
                  </a:cxn>
                  <a:cxn ang="0">
                    <a:pos x="1544971" y="10954707"/>
                  </a:cxn>
                  <a:cxn ang="0">
                    <a:pos x="921818" y="8891592"/>
                  </a:cxn>
                </a:cxnLst>
                <a:rect l="T0" t="T1" r="T2" b="T3"/>
                <a:pathLst>
                  <a:path w="22884832" h="43496670">
                    <a:moveTo>
                      <a:pt x="921818" y="8891592"/>
                    </a:moveTo>
                    <a:lnTo>
                      <a:pt x="1158110" y="8045404"/>
                    </a:lnTo>
                    <a:lnTo>
                      <a:pt x="1762181" y="7651480"/>
                    </a:lnTo>
                    <a:lnTo>
                      <a:pt x="1854749" y="6862952"/>
                    </a:lnTo>
                    <a:lnTo>
                      <a:pt x="1668933" y="5912260"/>
                    </a:lnTo>
                    <a:lnTo>
                      <a:pt x="2272325" y="4961568"/>
                    </a:lnTo>
                    <a:lnTo>
                      <a:pt x="3049701" y="4189080"/>
                    </a:lnTo>
                    <a:lnTo>
                      <a:pt x="3895325" y="3477760"/>
                    </a:lnTo>
                    <a:lnTo>
                      <a:pt x="4915613" y="3223028"/>
                    </a:lnTo>
                    <a:lnTo>
                      <a:pt x="4660201" y="2318280"/>
                    </a:lnTo>
                    <a:lnTo>
                      <a:pt x="5170345" y="1506780"/>
                    </a:lnTo>
                    <a:lnTo>
                      <a:pt x="5656837" y="764876"/>
                    </a:lnTo>
                    <a:lnTo>
                      <a:pt x="6515641" y="22972"/>
                    </a:lnTo>
                    <a:lnTo>
                      <a:pt x="7373085" y="0"/>
                    </a:lnTo>
                    <a:lnTo>
                      <a:pt x="7952145" y="370952"/>
                    </a:lnTo>
                    <a:lnTo>
                      <a:pt x="8068365" y="1136508"/>
                    </a:lnTo>
                    <a:lnTo>
                      <a:pt x="8856893" y="1878412"/>
                    </a:lnTo>
                    <a:lnTo>
                      <a:pt x="10016373" y="2249364"/>
                    </a:lnTo>
                    <a:lnTo>
                      <a:pt x="10758277" y="1854760"/>
                    </a:lnTo>
                    <a:lnTo>
                      <a:pt x="11685997" y="1553404"/>
                    </a:lnTo>
                    <a:lnTo>
                      <a:pt x="12450873" y="1182452"/>
                    </a:lnTo>
                    <a:lnTo>
                      <a:pt x="13053585" y="1507460"/>
                    </a:lnTo>
                    <a:lnTo>
                      <a:pt x="13006961" y="2226392"/>
                    </a:lnTo>
                    <a:lnTo>
                      <a:pt x="13609673" y="3014240"/>
                    </a:lnTo>
                    <a:lnTo>
                      <a:pt x="13865085" y="3710200"/>
                    </a:lnTo>
                    <a:lnTo>
                      <a:pt x="13934681" y="4800084"/>
                    </a:lnTo>
                    <a:lnTo>
                      <a:pt x="13888057" y="5611584"/>
                    </a:lnTo>
                    <a:lnTo>
                      <a:pt x="14675226" y="5285897"/>
                    </a:lnTo>
                    <a:lnTo>
                      <a:pt x="15881329" y="5193329"/>
                    </a:lnTo>
                    <a:lnTo>
                      <a:pt x="16599582" y="5773069"/>
                    </a:lnTo>
                    <a:lnTo>
                      <a:pt x="16576610" y="6538624"/>
                    </a:lnTo>
                    <a:lnTo>
                      <a:pt x="17202973" y="7187960"/>
                    </a:lnTo>
                    <a:lnTo>
                      <a:pt x="18200289" y="7558912"/>
                    </a:lnTo>
                    <a:lnTo>
                      <a:pt x="19058413" y="7721076"/>
                    </a:lnTo>
                    <a:lnTo>
                      <a:pt x="19939509" y="7860268"/>
                    </a:lnTo>
                    <a:lnTo>
                      <a:pt x="21398037" y="8277405"/>
                    </a:lnTo>
                    <a:lnTo>
                      <a:pt x="22590134" y="8915491"/>
                    </a:lnTo>
                    <a:lnTo>
                      <a:pt x="22536852" y="10178549"/>
                    </a:lnTo>
                    <a:lnTo>
                      <a:pt x="22281441" y="11429917"/>
                    </a:lnTo>
                    <a:lnTo>
                      <a:pt x="22119277" y="12868461"/>
                    </a:lnTo>
                    <a:lnTo>
                      <a:pt x="21492913" y="13521463"/>
                    </a:lnTo>
                    <a:lnTo>
                      <a:pt x="20890201" y="14815789"/>
                    </a:lnTo>
                    <a:lnTo>
                      <a:pt x="20936825" y="15812425"/>
                    </a:lnTo>
                    <a:lnTo>
                      <a:pt x="21377373" y="17064473"/>
                    </a:lnTo>
                    <a:lnTo>
                      <a:pt x="20820605" y="18084761"/>
                    </a:lnTo>
                    <a:lnTo>
                      <a:pt x="20240865" y="18942885"/>
                    </a:lnTo>
                    <a:lnTo>
                      <a:pt x="19800317" y="19684789"/>
                    </a:lnTo>
                    <a:lnTo>
                      <a:pt x="20334113" y="20681426"/>
                    </a:lnTo>
                    <a:lnTo>
                      <a:pt x="19661125" y="21423330"/>
                    </a:lnTo>
                    <a:lnTo>
                      <a:pt x="19777345" y="22582810"/>
                    </a:lnTo>
                    <a:lnTo>
                      <a:pt x="20959797" y="23276051"/>
                    </a:lnTo>
                    <a:lnTo>
                      <a:pt x="21980085" y="23879443"/>
                    </a:lnTo>
                    <a:lnTo>
                      <a:pt x="22119276" y="25086906"/>
                    </a:lnTo>
                    <a:lnTo>
                      <a:pt x="22420632" y="26199762"/>
                    </a:lnTo>
                    <a:lnTo>
                      <a:pt x="22745640" y="27545737"/>
                    </a:lnTo>
                    <a:lnTo>
                      <a:pt x="22884832" y="29493066"/>
                    </a:lnTo>
                    <a:cubicBezTo>
                      <a:pt x="22880934" y="29981735"/>
                      <a:pt x="22877035" y="30470405"/>
                      <a:pt x="22873137" y="30959074"/>
                    </a:cubicBezTo>
                    <a:lnTo>
                      <a:pt x="22119276" y="31416742"/>
                    </a:lnTo>
                    <a:lnTo>
                      <a:pt x="20982769" y="31857290"/>
                    </a:lnTo>
                    <a:lnTo>
                      <a:pt x="20217892" y="32553250"/>
                    </a:lnTo>
                    <a:lnTo>
                      <a:pt x="17736769" y="32553250"/>
                    </a:lnTo>
                    <a:lnTo>
                      <a:pt x="14929958" y="32599874"/>
                    </a:lnTo>
                    <a:lnTo>
                      <a:pt x="14071834" y="32089730"/>
                    </a:lnTo>
                    <a:lnTo>
                      <a:pt x="13445470" y="31092414"/>
                    </a:lnTo>
                    <a:lnTo>
                      <a:pt x="12472486" y="30048474"/>
                    </a:lnTo>
                    <a:lnTo>
                      <a:pt x="10917723" y="29978878"/>
                    </a:lnTo>
                    <a:lnTo>
                      <a:pt x="9758922" y="30092380"/>
                    </a:lnTo>
                    <a:lnTo>
                      <a:pt x="9993400" y="32807298"/>
                    </a:lnTo>
                    <a:lnTo>
                      <a:pt x="10274502" y="42758169"/>
                    </a:lnTo>
                    <a:lnTo>
                      <a:pt x="9782569" y="42747708"/>
                    </a:lnTo>
                    <a:lnTo>
                      <a:pt x="8810949" y="43241258"/>
                    </a:lnTo>
                    <a:lnTo>
                      <a:pt x="7454507" y="43496670"/>
                    </a:lnTo>
                    <a:lnTo>
                      <a:pt x="5749405" y="43009498"/>
                    </a:lnTo>
                    <a:lnTo>
                      <a:pt x="4960878" y="42568950"/>
                    </a:lnTo>
                    <a:lnTo>
                      <a:pt x="4033837" y="42394960"/>
                    </a:lnTo>
                    <a:lnTo>
                      <a:pt x="2549350" y="42255768"/>
                    </a:lnTo>
                    <a:lnTo>
                      <a:pt x="1588191" y="41954412"/>
                    </a:lnTo>
                    <a:lnTo>
                      <a:pt x="568583" y="41701236"/>
                    </a:lnTo>
                    <a:lnTo>
                      <a:pt x="325007" y="40390546"/>
                    </a:lnTo>
                    <a:lnTo>
                      <a:pt x="464199" y="39184442"/>
                    </a:lnTo>
                    <a:lnTo>
                      <a:pt x="347980" y="37632397"/>
                    </a:lnTo>
                    <a:lnTo>
                      <a:pt x="0" y="36658733"/>
                    </a:lnTo>
                    <a:lnTo>
                      <a:pt x="208788" y="35476281"/>
                    </a:lnTo>
                    <a:lnTo>
                      <a:pt x="626363" y="35012761"/>
                    </a:lnTo>
                    <a:lnTo>
                      <a:pt x="695959" y="33852601"/>
                    </a:lnTo>
                    <a:lnTo>
                      <a:pt x="1345295" y="32716773"/>
                    </a:lnTo>
                    <a:lnTo>
                      <a:pt x="1507459" y="31232285"/>
                    </a:lnTo>
                    <a:lnTo>
                      <a:pt x="1577055" y="29864017"/>
                    </a:lnTo>
                    <a:lnTo>
                      <a:pt x="1437863" y="28657913"/>
                    </a:lnTo>
                    <a:lnTo>
                      <a:pt x="1382126" y="27246156"/>
                    </a:lnTo>
                    <a:lnTo>
                      <a:pt x="2040575" y="26315302"/>
                    </a:lnTo>
                    <a:lnTo>
                      <a:pt x="2759507" y="26222734"/>
                    </a:lnTo>
                    <a:lnTo>
                      <a:pt x="2968295" y="25086905"/>
                    </a:lnTo>
                    <a:lnTo>
                      <a:pt x="3107487" y="23672014"/>
                    </a:lnTo>
                    <a:lnTo>
                      <a:pt x="3385192" y="22396993"/>
                    </a:lnTo>
                    <a:lnTo>
                      <a:pt x="4220343" y="21771309"/>
                    </a:lnTo>
                    <a:lnTo>
                      <a:pt x="4660891" y="20680746"/>
                    </a:lnTo>
                    <a:lnTo>
                      <a:pt x="4962247" y="19429377"/>
                    </a:lnTo>
                    <a:lnTo>
                      <a:pt x="5310227" y="18478685"/>
                    </a:lnTo>
                    <a:lnTo>
                      <a:pt x="5171035" y="17273261"/>
                    </a:lnTo>
                    <a:lnTo>
                      <a:pt x="5125091" y="16136753"/>
                    </a:lnTo>
                    <a:lnTo>
                      <a:pt x="4522379" y="15116465"/>
                    </a:lnTo>
                    <a:lnTo>
                      <a:pt x="3803447" y="14212396"/>
                    </a:lnTo>
                    <a:lnTo>
                      <a:pt x="3270331" y="12755906"/>
                    </a:lnTo>
                    <a:lnTo>
                      <a:pt x="2355791" y="11835803"/>
                    </a:lnTo>
                    <a:lnTo>
                      <a:pt x="1544971" y="10954707"/>
                    </a:lnTo>
                    <a:lnTo>
                      <a:pt x="1150361" y="9911447"/>
                    </a:lnTo>
                    <a:lnTo>
                      <a:pt x="921818" y="8891592"/>
                    </a:lnTo>
                    <a:close/>
                  </a:path>
                </a:pathLst>
              </a:custGeom>
              <a:grpFill/>
              <a:ln w="38100" cmpd="sng">
                <a:solidFill>
                  <a:srgbClr val="33497F">
                    <a:alpha val="49804"/>
                  </a:srgbClr>
                </a:solidFill>
                <a:prstDash val="solid"/>
                <a:round/>
                <a:headEnd/>
                <a:tailEnd/>
              </a:ln>
              <a:effectLst/>
            </p:spPr>
            <p:txBody>
              <a:bodyPr/>
              <a:lstStyle/>
              <a:p>
                <a:endParaRPr lang="zh-CN" altLang="en-US" sz="1067" kern="0">
                  <a:solidFill>
                    <a:srgbClr val="FFC000"/>
                  </a:solidFill>
                  <a:latin typeface="Times New Roman" panose="02020603050405020304" pitchFamily="18" charset="0"/>
                  <a:cs typeface="Times New Roman" panose="02020603050405020304" pitchFamily="18" charset="0"/>
                </a:endParaRPr>
              </a:p>
            </p:txBody>
          </p:sp>
          <p:sp>
            <p:nvSpPr>
              <p:cNvPr id="38" name="任意多边形 20">
                <a:extLst>
                  <a:ext uri="{FF2B5EF4-FFF2-40B4-BE49-F238E27FC236}">
                    <a16:creationId xmlns:a16="http://schemas.microsoft.com/office/drawing/2014/main" id="{7C7FF6A7-3106-B4D3-E26C-B521ABC42366}"/>
                  </a:ext>
                </a:extLst>
              </p:cNvPr>
              <p:cNvSpPr>
                <a:spLocks/>
              </p:cNvSpPr>
              <p:nvPr/>
            </p:nvSpPr>
            <p:spPr bwMode="auto">
              <a:xfrm>
                <a:off x="7333635" y="6874863"/>
                <a:ext cx="2606721" cy="1602414"/>
              </a:xfrm>
              <a:custGeom>
                <a:avLst/>
                <a:gdLst>
                  <a:gd name="T0" fmla="*/ 0 w 23823172"/>
                  <a:gd name="T1" fmla="*/ 0 h 14065995"/>
                  <a:gd name="T2" fmla="*/ 23823172 w 23823172"/>
                  <a:gd name="T3" fmla="*/ 14065995 h 14065995"/>
                </a:gdLst>
                <a:ahLst/>
                <a:cxnLst>
                  <a:cxn ang="0">
                    <a:pos x="11674811" y="465848"/>
                  </a:cxn>
                  <a:cxn ang="0">
                    <a:pos x="10687211" y="1020257"/>
                  </a:cxn>
                  <a:cxn ang="0">
                    <a:pos x="10146708" y="1980043"/>
                  </a:cxn>
                  <a:cxn ang="0">
                    <a:pos x="9890364" y="2857356"/>
                  </a:cxn>
                  <a:cxn ang="0">
                    <a:pos x="9379682" y="3323342"/>
                  </a:cxn>
                  <a:cxn ang="0">
                    <a:pos x="9559504" y="3928399"/>
                  </a:cxn>
                  <a:cxn ang="0">
                    <a:pos x="8469573" y="3902590"/>
                  </a:cxn>
                  <a:cxn ang="0">
                    <a:pos x="6806345" y="4023809"/>
                  </a:cxn>
                  <a:cxn ang="0">
                    <a:pos x="5885302" y="4450791"/>
                  </a:cxn>
                  <a:cxn ang="0">
                    <a:pos x="4979916" y="4998730"/>
                  </a:cxn>
                  <a:cxn ang="0">
                    <a:pos x="2476636" y="5025316"/>
                  </a:cxn>
                  <a:cxn ang="0">
                    <a:pos x="1762263" y="4317152"/>
                  </a:cxn>
                  <a:cxn ang="0">
                    <a:pos x="554089" y="3776910"/>
                  </a:cxn>
                  <a:cxn ang="0">
                    <a:pos x="117661" y="5158955"/>
                  </a:cxn>
                  <a:cxn ang="0">
                    <a:pos x="727957" y="9867456"/>
                  </a:cxn>
                  <a:cxn ang="0">
                    <a:pos x="1898875" y="10053746"/>
                  </a:cxn>
                  <a:cxn ang="0">
                    <a:pos x="2905363" y="9681425"/>
                  </a:cxn>
                  <a:cxn ang="0">
                    <a:pos x="3871100" y="10050770"/>
                  </a:cxn>
                  <a:cxn ang="0">
                    <a:pos x="4605848" y="9985699"/>
                  </a:cxn>
                  <a:cxn ang="0">
                    <a:pos x="5730063" y="10420377"/>
                  </a:cxn>
                  <a:cxn ang="0">
                    <a:pos x="6585771" y="10900272"/>
                  </a:cxn>
                  <a:cxn ang="0">
                    <a:pos x="7374661" y="11707789"/>
                  </a:cxn>
                  <a:cxn ang="0">
                    <a:pos x="8373193" y="12060255"/>
                  </a:cxn>
                  <a:cxn ang="0">
                    <a:pos x="9884155" y="12367763"/>
                  </a:cxn>
                  <a:cxn ang="0">
                    <a:pos x="10850153" y="12686205"/>
                  </a:cxn>
                  <a:cxn ang="0">
                    <a:pos x="11660906" y="13322568"/>
                  </a:cxn>
                  <a:cxn ang="0">
                    <a:pos x="13255566" y="12902056"/>
                  </a:cxn>
                  <a:cxn ang="0">
                    <a:pos x="14060371" y="13718761"/>
                  </a:cxn>
                  <a:cxn ang="0">
                    <a:pos x="15534011" y="14065995"/>
                  </a:cxn>
                  <a:cxn ang="0">
                    <a:pos x="16437713" y="13414486"/>
                  </a:cxn>
                  <a:cxn ang="0">
                    <a:pos x="17516973" y="12947014"/>
                  </a:cxn>
                  <a:cxn ang="0">
                    <a:pos x="18113359" y="12318086"/>
                  </a:cxn>
                  <a:cxn ang="0">
                    <a:pos x="18984463" y="12314852"/>
                  </a:cxn>
                  <a:cxn ang="0">
                    <a:pos x="19767403" y="11301182"/>
                  </a:cxn>
                  <a:cxn ang="0">
                    <a:pos x="21756507" y="11137726"/>
                  </a:cxn>
                  <a:cxn ang="0">
                    <a:pos x="22532977" y="10391076"/>
                  </a:cxn>
                  <a:cxn ang="0">
                    <a:pos x="23823172" y="10660809"/>
                  </a:cxn>
                  <a:cxn ang="0">
                    <a:pos x="23714829" y="9926577"/>
                  </a:cxn>
                  <a:cxn ang="0">
                    <a:pos x="23714829" y="9008512"/>
                  </a:cxn>
                  <a:cxn ang="0">
                    <a:pos x="23717804" y="7612560"/>
                  </a:cxn>
                  <a:cxn ang="0">
                    <a:pos x="23157444" y="6462020"/>
                  </a:cxn>
                  <a:cxn ang="0">
                    <a:pos x="23182283" y="5595638"/>
                  </a:cxn>
                  <a:cxn ang="0">
                    <a:pos x="22823608" y="4580224"/>
                  </a:cxn>
                  <a:cxn ang="0">
                    <a:pos x="22467909" y="3676066"/>
                  </a:cxn>
                  <a:cxn ang="0">
                    <a:pos x="22233428" y="2989507"/>
                  </a:cxn>
                  <a:cxn ang="0">
                    <a:pos x="22295333" y="2253326"/>
                  </a:cxn>
                  <a:cxn ang="0">
                    <a:pos x="21292853" y="2250294"/>
                  </a:cxn>
                  <a:cxn ang="0">
                    <a:pos x="20542385" y="2581478"/>
                  </a:cxn>
                  <a:cxn ang="0">
                    <a:pos x="19604463" y="3033880"/>
                  </a:cxn>
                  <a:cxn ang="0">
                    <a:pos x="18402240" y="3739974"/>
                  </a:cxn>
                  <a:cxn ang="0">
                    <a:pos x="17364962" y="3651874"/>
                  </a:cxn>
                  <a:cxn ang="0">
                    <a:pos x="17011591" y="2813306"/>
                  </a:cxn>
                  <a:cxn ang="0">
                    <a:pos x="16217397" y="1919436"/>
                  </a:cxn>
                  <a:cxn ang="0">
                    <a:pos x="14871445" y="1786963"/>
                  </a:cxn>
                  <a:cxn ang="0">
                    <a:pos x="13867286" y="1709794"/>
                  </a:cxn>
                  <a:cxn ang="0">
                    <a:pos x="12752840" y="1345816"/>
                  </a:cxn>
                  <a:cxn ang="0">
                    <a:pos x="12631621" y="551298"/>
                  </a:cxn>
                  <a:cxn ang="0">
                    <a:pos x="12620689" y="109828"/>
                  </a:cxn>
                  <a:cxn ang="0">
                    <a:pos x="11995321" y="0"/>
                  </a:cxn>
                </a:cxnLst>
                <a:rect l="T0" t="T1" r="T2" b="T3"/>
                <a:pathLst>
                  <a:path w="23823172" h="14065995">
                    <a:moveTo>
                      <a:pt x="11995321" y="0"/>
                    </a:moveTo>
                    <a:lnTo>
                      <a:pt x="11674811" y="465848"/>
                    </a:lnTo>
                    <a:lnTo>
                      <a:pt x="11241620" y="675490"/>
                    </a:lnTo>
                    <a:lnTo>
                      <a:pt x="10687211" y="1020257"/>
                    </a:lnTo>
                    <a:lnTo>
                      <a:pt x="10264951" y="1602481"/>
                    </a:lnTo>
                    <a:lnTo>
                      <a:pt x="10146708" y="1980043"/>
                    </a:lnTo>
                    <a:lnTo>
                      <a:pt x="9823804" y="2498682"/>
                    </a:lnTo>
                    <a:lnTo>
                      <a:pt x="9890364" y="2857356"/>
                    </a:lnTo>
                    <a:lnTo>
                      <a:pt x="9542621" y="2978575"/>
                    </a:lnTo>
                    <a:lnTo>
                      <a:pt x="9379682" y="3323342"/>
                    </a:lnTo>
                    <a:lnTo>
                      <a:pt x="9649933" y="3574705"/>
                    </a:lnTo>
                    <a:lnTo>
                      <a:pt x="9559504" y="3928399"/>
                    </a:lnTo>
                    <a:lnTo>
                      <a:pt x="8913696" y="3927429"/>
                    </a:lnTo>
                    <a:lnTo>
                      <a:pt x="8469573" y="3902590"/>
                    </a:lnTo>
                    <a:lnTo>
                      <a:pt x="7680683" y="3863844"/>
                    </a:lnTo>
                    <a:lnTo>
                      <a:pt x="6806345" y="4023809"/>
                    </a:lnTo>
                    <a:lnTo>
                      <a:pt x="6248378" y="4236168"/>
                    </a:lnTo>
                    <a:lnTo>
                      <a:pt x="5885302" y="4450791"/>
                    </a:lnTo>
                    <a:lnTo>
                      <a:pt x="5340338" y="4666642"/>
                    </a:lnTo>
                    <a:lnTo>
                      <a:pt x="4979916" y="4998730"/>
                    </a:lnTo>
                    <a:lnTo>
                      <a:pt x="3745417" y="4998991"/>
                    </a:lnTo>
                    <a:lnTo>
                      <a:pt x="2476636" y="5025316"/>
                    </a:lnTo>
                    <a:lnTo>
                      <a:pt x="2051143" y="4779904"/>
                    </a:lnTo>
                    <a:lnTo>
                      <a:pt x="1762263" y="4317152"/>
                    </a:lnTo>
                    <a:lnTo>
                      <a:pt x="1277647" y="3803238"/>
                    </a:lnTo>
                    <a:lnTo>
                      <a:pt x="554089" y="3776910"/>
                    </a:lnTo>
                    <a:lnTo>
                      <a:pt x="0" y="3831701"/>
                    </a:lnTo>
                    <a:lnTo>
                      <a:pt x="117661" y="5158955"/>
                    </a:lnTo>
                    <a:lnTo>
                      <a:pt x="248646" y="9853359"/>
                    </a:lnTo>
                    <a:lnTo>
                      <a:pt x="727957" y="9867456"/>
                    </a:lnTo>
                    <a:lnTo>
                      <a:pt x="1147244" y="9690610"/>
                    </a:lnTo>
                    <a:lnTo>
                      <a:pt x="1898875" y="10053746"/>
                    </a:lnTo>
                    <a:lnTo>
                      <a:pt x="2223526" y="9692096"/>
                    </a:lnTo>
                    <a:lnTo>
                      <a:pt x="2905363" y="9681425"/>
                    </a:lnTo>
                    <a:lnTo>
                      <a:pt x="3356341" y="9931237"/>
                    </a:lnTo>
                    <a:lnTo>
                      <a:pt x="3871100" y="10050770"/>
                    </a:lnTo>
                    <a:lnTo>
                      <a:pt x="4018643" y="10157824"/>
                    </a:lnTo>
                    <a:lnTo>
                      <a:pt x="4605848" y="9985699"/>
                    </a:lnTo>
                    <a:lnTo>
                      <a:pt x="5157026" y="10148639"/>
                    </a:lnTo>
                    <a:lnTo>
                      <a:pt x="5730063" y="10420377"/>
                    </a:lnTo>
                    <a:lnTo>
                      <a:pt x="6265842" y="10589786"/>
                    </a:lnTo>
                    <a:lnTo>
                      <a:pt x="6585771" y="10900272"/>
                    </a:lnTo>
                    <a:lnTo>
                      <a:pt x="6963075" y="11407977"/>
                    </a:lnTo>
                    <a:lnTo>
                      <a:pt x="7374661" y="11707789"/>
                    </a:lnTo>
                    <a:lnTo>
                      <a:pt x="7829715" y="11979269"/>
                    </a:lnTo>
                    <a:lnTo>
                      <a:pt x="8373193" y="12060255"/>
                    </a:lnTo>
                    <a:lnTo>
                      <a:pt x="9287766" y="12038650"/>
                    </a:lnTo>
                    <a:lnTo>
                      <a:pt x="9884155" y="12367763"/>
                    </a:lnTo>
                    <a:lnTo>
                      <a:pt x="10295741" y="12689181"/>
                    </a:lnTo>
                    <a:lnTo>
                      <a:pt x="10850153" y="12686205"/>
                    </a:lnTo>
                    <a:lnTo>
                      <a:pt x="11114192" y="13063507"/>
                    </a:lnTo>
                    <a:lnTo>
                      <a:pt x="11660906" y="13322568"/>
                    </a:lnTo>
                    <a:lnTo>
                      <a:pt x="12587897" y="13249799"/>
                    </a:lnTo>
                    <a:lnTo>
                      <a:pt x="13255566" y="12902056"/>
                    </a:lnTo>
                    <a:lnTo>
                      <a:pt x="14070589" y="13004131"/>
                    </a:lnTo>
                    <a:lnTo>
                      <a:pt x="14060371" y="13718761"/>
                    </a:lnTo>
                    <a:lnTo>
                      <a:pt x="14849001" y="13833767"/>
                    </a:lnTo>
                    <a:lnTo>
                      <a:pt x="15534011" y="14065995"/>
                    </a:lnTo>
                    <a:lnTo>
                      <a:pt x="15962542" y="13647481"/>
                    </a:lnTo>
                    <a:lnTo>
                      <a:pt x="16437713" y="13414486"/>
                    </a:lnTo>
                    <a:lnTo>
                      <a:pt x="17158295" y="13150444"/>
                    </a:lnTo>
                    <a:lnTo>
                      <a:pt x="17516973" y="12947014"/>
                    </a:lnTo>
                    <a:lnTo>
                      <a:pt x="17791944" y="12608456"/>
                    </a:lnTo>
                    <a:lnTo>
                      <a:pt x="18113359" y="12318086"/>
                    </a:lnTo>
                    <a:lnTo>
                      <a:pt x="18515502" y="12136516"/>
                    </a:lnTo>
                    <a:lnTo>
                      <a:pt x="18984463" y="12314852"/>
                    </a:lnTo>
                    <a:lnTo>
                      <a:pt x="19371213" y="11720210"/>
                    </a:lnTo>
                    <a:lnTo>
                      <a:pt x="19767403" y="11301182"/>
                    </a:lnTo>
                    <a:lnTo>
                      <a:pt x="20891612" y="11333461"/>
                    </a:lnTo>
                    <a:lnTo>
                      <a:pt x="21756507" y="11137726"/>
                    </a:lnTo>
                    <a:lnTo>
                      <a:pt x="21963174" y="10603694"/>
                    </a:lnTo>
                    <a:lnTo>
                      <a:pt x="22532977" y="10391076"/>
                    </a:lnTo>
                    <a:lnTo>
                      <a:pt x="23121670" y="10729374"/>
                    </a:lnTo>
                    <a:lnTo>
                      <a:pt x="23823172" y="10660809"/>
                    </a:lnTo>
                    <a:lnTo>
                      <a:pt x="23764506" y="10221666"/>
                    </a:lnTo>
                    <a:lnTo>
                      <a:pt x="23714829" y="9926577"/>
                    </a:lnTo>
                    <a:lnTo>
                      <a:pt x="23540957" y="9421845"/>
                    </a:lnTo>
                    <a:lnTo>
                      <a:pt x="23714829" y="9008512"/>
                    </a:lnTo>
                    <a:lnTo>
                      <a:pt x="23652926" y="8349702"/>
                    </a:lnTo>
                    <a:lnTo>
                      <a:pt x="23717804" y="7612560"/>
                    </a:lnTo>
                    <a:lnTo>
                      <a:pt x="23405832" y="6955820"/>
                    </a:lnTo>
                    <a:lnTo>
                      <a:pt x="23157444" y="6462020"/>
                    </a:lnTo>
                    <a:lnTo>
                      <a:pt x="23132605" y="6003990"/>
                    </a:lnTo>
                    <a:lnTo>
                      <a:pt x="23182283" y="5595638"/>
                    </a:lnTo>
                    <a:lnTo>
                      <a:pt x="23071996" y="5176354"/>
                    </a:lnTo>
                    <a:lnTo>
                      <a:pt x="22823608" y="4580224"/>
                    </a:lnTo>
                    <a:lnTo>
                      <a:pt x="22801745" y="4208612"/>
                    </a:lnTo>
                    <a:lnTo>
                      <a:pt x="22467909" y="3676066"/>
                    </a:lnTo>
                    <a:lnTo>
                      <a:pt x="22432138" y="3356137"/>
                    </a:lnTo>
                    <a:lnTo>
                      <a:pt x="22233428" y="2989507"/>
                    </a:lnTo>
                    <a:lnTo>
                      <a:pt x="22343715" y="2724236"/>
                    </a:lnTo>
                    <a:lnTo>
                      <a:pt x="22295333" y="2253326"/>
                    </a:lnTo>
                    <a:lnTo>
                      <a:pt x="21789305" y="2404954"/>
                    </a:lnTo>
                    <a:lnTo>
                      <a:pt x="21292853" y="2250294"/>
                    </a:lnTo>
                    <a:lnTo>
                      <a:pt x="20950737" y="2482123"/>
                    </a:lnTo>
                    <a:lnTo>
                      <a:pt x="20542385" y="2581478"/>
                    </a:lnTo>
                    <a:lnTo>
                      <a:pt x="20100915" y="2758001"/>
                    </a:lnTo>
                    <a:lnTo>
                      <a:pt x="19604463" y="3033880"/>
                    </a:lnTo>
                    <a:lnTo>
                      <a:pt x="18853995" y="3386927"/>
                    </a:lnTo>
                    <a:lnTo>
                      <a:pt x="18402240" y="3739974"/>
                    </a:lnTo>
                    <a:lnTo>
                      <a:pt x="17949837" y="3706855"/>
                    </a:lnTo>
                    <a:lnTo>
                      <a:pt x="17364962" y="3651874"/>
                    </a:lnTo>
                    <a:lnTo>
                      <a:pt x="17022846" y="3265708"/>
                    </a:lnTo>
                    <a:lnTo>
                      <a:pt x="17011591" y="2813306"/>
                    </a:lnTo>
                    <a:lnTo>
                      <a:pt x="16658867" y="2394025"/>
                    </a:lnTo>
                    <a:lnTo>
                      <a:pt x="16217397" y="1919436"/>
                    </a:lnTo>
                    <a:lnTo>
                      <a:pt x="15467253" y="1753844"/>
                    </a:lnTo>
                    <a:lnTo>
                      <a:pt x="14871445" y="1786963"/>
                    </a:lnTo>
                    <a:lnTo>
                      <a:pt x="14286570" y="1753844"/>
                    </a:lnTo>
                    <a:lnTo>
                      <a:pt x="13867286" y="1709794"/>
                    </a:lnTo>
                    <a:lnTo>
                      <a:pt x="13348970" y="1566389"/>
                    </a:lnTo>
                    <a:lnTo>
                      <a:pt x="12752840" y="1345816"/>
                    </a:lnTo>
                    <a:lnTo>
                      <a:pt x="12796890" y="904345"/>
                    </a:lnTo>
                    <a:lnTo>
                      <a:pt x="12631621" y="551298"/>
                    </a:lnTo>
                    <a:lnTo>
                      <a:pt x="12775026" y="308538"/>
                    </a:lnTo>
                    <a:lnTo>
                      <a:pt x="12620689" y="109828"/>
                    </a:lnTo>
                    <a:lnTo>
                      <a:pt x="12309556" y="95078"/>
                    </a:lnTo>
                    <a:lnTo>
                      <a:pt x="11995321" y="0"/>
                    </a:lnTo>
                    <a:close/>
                  </a:path>
                </a:pathLst>
              </a:custGeom>
              <a:grpFill/>
              <a:ln w="38100" cmpd="sng">
                <a:solidFill>
                  <a:srgbClr val="33497F">
                    <a:alpha val="49804"/>
                  </a:srgbClr>
                </a:solidFill>
                <a:prstDash val="solid"/>
                <a:round/>
                <a:headEnd/>
                <a:tailEnd/>
              </a:ln>
              <a:effectLst/>
            </p:spPr>
            <p:txBody>
              <a:bodyPr/>
              <a:lstStyle/>
              <a:p>
                <a:endParaRPr lang="zh-CN" altLang="en-US" sz="1067" kern="0">
                  <a:solidFill>
                    <a:srgbClr val="FFC000"/>
                  </a:solidFill>
                  <a:latin typeface="Times New Roman" panose="02020603050405020304" pitchFamily="18" charset="0"/>
                  <a:cs typeface="Times New Roman" panose="02020603050405020304" pitchFamily="18" charset="0"/>
                </a:endParaRPr>
              </a:p>
            </p:txBody>
          </p:sp>
          <p:sp>
            <p:nvSpPr>
              <p:cNvPr id="39" name="任意多边形 5">
                <a:extLst>
                  <a:ext uri="{FF2B5EF4-FFF2-40B4-BE49-F238E27FC236}">
                    <a16:creationId xmlns:a16="http://schemas.microsoft.com/office/drawing/2014/main" id="{13FDD80A-B450-38D0-C603-F285B6F46A4D}"/>
                  </a:ext>
                </a:extLst>
              </p:cNvPr>
              <p:cNvSpPr>
                <a:spLocks/>
              </p:cNvSpPr>
              <p:nvPr/>
            </p:nvSpPr>
            <p:spPr bwMode="auto">
              <a:xfrm>
                <a:off x="5528635" y="5562298"/>
                <a:ext cx="1573997" cy="2380056"/>
              </a:xfrm>
              <a:custGeom>
                <a:avLst/>
                <a:gdLst>
                  <a:gd name="T0" fmla="*/ 0 w 30211314"/>
                  <a:gd name="T1" fmla="*/ 0 h 43938769"/>
                  <a:gd name="T2" fmla="*/ 30211314 w 30211314"/>
                  <a:gd name="T3" fmla="*/ 43938769 h 43938769"/>
                </a:gdLst>
                <a:ahLst/>
                <a:cxnLst>
                  <a:cxn ang="0">
                    <a:pos x="24924738" y="10039357"/>
                  </a:cxn>
                  <a:cxn ang="0">
                    <a:pos x="22582127" y="10503557"/>
                  </a:cxn>
                  <a:cxn ang="0">
                    <a:pos x="21539547" y="8787988"/>
                  </a:cxn>
                  <a:cxn ang="0">
                    <a:pos x="19359100" y="8161625"/>
                  </a:cxn>
                  <a:cxn ang="0">
                    <a:pos x="18407728" y="6908897"/>
                  </a:cxn>
                  <a:cxn ang="0">
                    <a:pos x="18802332" y="5308869"/>
                  </a:cxn>
                  <a:cxn ang="0">
                    <a:pos x="16204988" y="3731813"/>
                  </a:cxn>
                  <a:cxn ang="0">
                    <a:pos x="14050911" y="2133144"/>
                  </a:cxn>
                  <a:cxn ang="0">
                    <a:pos x="12242095" y="1507460"/>
                  </a:cxn>
                  <a:cxn ang="0">
                    <a:pos x="10063007" y="788528"/>
                  </a:cxn>
                  <a:cxn ang="0">
                    <a:pos x="7627828" y="0"/>
                  </a:cxn>
                  <a:cxn ang="0">
                    <a:pos x="5471712" y="92568"/>
                  </a:cxn>
                  <a:cxn ang="0">
                    <a:pos x="4776432" y="1739220"/>
                  </a:cxn>
                  <a:cxn ang="0">
                    <a:pos x="5958884" y="3431816"/>
                  </a:cxn>
                  <a:cxn ang="0">
                    <a:pos x="6817687" y="6331875"/>
                  </a:cxn>
                  <a:cxn ang="0">
                    <a:pos x="7931222" y="8163663"/>
                  </a:cxn>
                  <a:cxn ang="0">
                    <a:pos x="5844023" y="8812999"/>
                  </a:cxn>
                  <a:cxn ang="0">
                    <a:pos x="3733172" y="8903529"/>
                  </a:cxn>
                  <a:cxn ang="0">
                    <a:pos x="3663576" y="10828564"/>
                  </a:cxn>
                  <a:cxn ang="0">
                    <a:pos x="3014919" y="12892113"/>
                  </a:cxn>
                  <a:cxn ang="0">
                    <a:pos x="2319639" y="15002285"/>
                  </a:cxn>
                  <a:cxn ang="0">
                    <a:pos x="116220" y="16022573"/>
                  </a:cxn>
                  <a:cxn ang="0">
                    <a:pos x="417575" y="17672891"/>
                  </a:cxn>
                  <a:cxn ang="0">
                    <a:pos x="417575" y="20382109"/>
                  </a:cxn>
                  <a:cxn ang="0">
                    <a:pos x="1576376" y="22558479"/>
                  </a:cxn>
                  <a:cxn ang="0">
                    <a:pos x="4150747" y="24390947"/>
                  </a:cxn>
                  <a:cxn ang="0">
                    <a:pos x="6237267" y="26640311"/>
                  </a:cxn>
                  <a:cxn ang="0">
                    <a:pos x="8347439" y="28518043"/>
                  </a:cxn>
                  <a:cxn ang="0">
                    <a:pos x="10573151" y="29329543"/>
                  </a:cxn>
                  <a:cxn ang="0">
                    <a:pos x="11662355" y="29885631"/>
                  </a:cxn>
                  <a:cxn ang="0">
                    <a:pos x="11987363" y="31764043"/>
                  </a:cxn>
                  <a:cxn ang="0">
                    <a:pos x="13029944" y="35055988"/>
                  </a:cxn>
                  <a:cxn ang="0">
                    <a:pos x="14305643" y="37467516"/>
                  </a:cxn>
                  <a:cxn ang="0">
                    <a:pos x="15140795" y="39044572"/>
                  </a:cxn>
                  <a:cxn ang="0">
                    <a:pos x="16322567" y="40783792"/>
                  </a:cxn>
                  <a:cxn ang="0">
                    <a:pos x="19313155" y="41942592"/>
                  </a:cxn>
                  <a:cxn ang="0">
                    <a:pos x="22767943" y="43032476"/>
                  </a:cxn>
                  <a:cxn ang="0">
                    <a:pos x="25434871" y="43938769"/>
                  </a:cxn>
                  <a:cxn ang="0">
                    <a:pos x="25365286" y="41387183"/>
                  </a:cxn>
                  <a:cxn ang="0">
                    <a:pos x="24901087" y="38861474"/>
                  </a:cxn>
                  <a:cxn ang="0">
                    <a:pos x="25527450" y="37215502"/>
                  </a:cxn>
                  <a:cxn ang="0">
                    <a:pos x="26246382" y="34919514"/>
                  </a:cxn>
                  <a:cxn ang="0">
                    <a:pos x="26478142" y="32066758"/>
                  </a:cxn>
                  <a:cxn ang="0">
                    <a:pos x="26283213" y="29448897"/>
                  </a:cxn>
                  <a:cxn ang="0">
                    <a:pos x="27660594" y="28425475"/>
                  </a:cxn>
                  <a:cxn ang="0">
                    <a:pos x="28008574" y="25874755"/>
                  </a:cxn>
                  <a:cxn ang="0">
                    <a:pos x="29121430" y="23974050"/>
                  </a:cxn>
                  <a:cxn ang="0">
                    <a:pos x="29863334" y="21632118"/>
                  </a:cxn>
                  <a:cxn ang="0">
                    <a:pos x="30072122" y="19476002"/>
                  </a:cxn>
                  <a:cxn ang="0">
                    <a:pos x="29423466" y="17319206"/>
                  </a:cxn>
                  <a:cxn ang="0">
                    <a:pos x="28171418" y="14958647"/>
                  </a:cxn>
                  <a:cxn ang="0">
                    <a:pos x="26446058" y="13157448"/>
                  </a:cxn>
                  <a:cxn ang="0">
                    <a:pos x="25822905" y="11094333"/>
                  </a:cxn>
                </a:cxnLst>
                <a:rect l="T0" t="T1" r="T2" b="T3"/>
                <a:pathLst>
                  <a:path w="30211314" h="43938769">
                    <a:moveTo>
                      <a:pt x="25822905" y="11094333"/>
                    </a:moveTo>
                    <a:lnTo>
                      <a:pt x="24924738" y="10039357"/>
                    </a:lnTo>
                    <a:lnTo>
                      <a:pt x="23649039" y="11292085"/>
                    </a:lnTo>
                    <a:lnTo>
                      <a:pt x="22582127" y="10503557"/>
                    </a:lnTo>
                    <a:lnTo>
                      <a:pt x="22513211" y="9692057"/>
                    </a:lnTo>
                    <a:lnTo>
                      <a:pt x="21539547" y="8787988"/>
                    </a:lnTo>
                    <a:lnTo>
                      <a:pt x="20426011" y="7859589"/>
                    </a:lnTo>
                    <a:lnTo>
                      <a:pt x="19359100" y="8161625"/>
                    </a:lnTo>
                    <a:lnTo>
                      <a:pt x="18571931" y="7744728"/>
                    </a:lnTo>
                    <a:lnTo>
                      <a:pt x="18407728" y="6908897"/>
                    </a:lnTo>
                    <a:lnTo>
                      <a:pt x="18802332" y="6236589"/>
                    </a:lnTo>
                    <a:lnTo>
                      <a:pt x="18802332" y="5308869"/>
                    </a:lnTo>
                    <a:lnTo>
                      <a:pt x="17642852" y="4450745"/>
                    </a:lnTo>
                    <a:lnTo>
                      <a:pt x="16204988" y="3731813"/>
                    </a:lnTo>
                    <a:lnTo>
                      <a:pt x="15557691" y="3060864"/>
                    </a:lnTo>
                    <a:lnTo>
                      <a:pt x="14050911" y="2133144"/>
                    </a:lnTo>
                    <a:lnTo>
                      <a:pt x="12751560" y="2133144"/>
                    </a:lnTo>
                    <a:lnTo>
                      <a:pt x="12242095" y="1507460"/>
                    </a:lnTo>
                    <a:lnTo>
                      <a:pt x="11361679" y="1066912"/>
                    </a:lnTo>
                    <a:lnTo>
                      <a:pt x="10063007" y="788528"/>
                    </a:lnTo>
                    <a:lnTo>
                      <a:pt x="8926499" y="695960"/>
                    </a:lnTo>
                    <a:lnTo>
                      <a:pt x="7627828" y="0"/>
                    </a:lnTo>
                    <a:lnTo>
                      <a:pt x="6469027" y="46624"/>
                    </a:lnTo>
                    <a:lnTo>
                      <a:pt x="5471712" y="92568"/>
                    </a:lnTo>
                    <a:lnTo>
                      <a:pt x="4351381" y="618889"/>
                    </a:lnTo>
                    <a:lnTo>
                      <a:pt x="4776432" y="1739220"/>
                    </a:lnTo>
                    <a:lnTo>
                      <a:pt x="5239952" y="3037892"/>
                    </a:lnTo>
                    <a:lnTo>
                      <a:pt x="5958884" y="3431816"/>
                    </a:lnTo>
                    <a:lnTo>
                      <a:pt x="6933907" y="4429811"/>
                    </a:lnTo>
                    <a:lnTo>
                      <a:pt x="6817687" y="6331875"/>
                    </a:lnTo>
                    <a:lnTo>
                      <a:pt x="7652838" y="6934587"/>
                    </a:lnTo>
                    <a:lnTo>
                      <a:pt x="7931222" y="8163663"/>
                    </a:lnTo>
                    <a:lnTo>
                      <a:pt x="7073099" y="8533936"/>
                    </a:lnTo>
                    <a:lnTo>
                      <a:pt x="5844023" y="8812999"/>
                    </a:lnTo>
                    <a:lnTo>
                      <a:pt x="4568323" y="9578555"/>
                    </a:lnTo>
                    <a:lnTo>
                      <a:pt x="3733172" y="8903529"/>
                    </a:lnTo>
                    <a:lnTo>
                      <a:pt x="3571008" y="9623140"/>
                    </a:lnTo>
                    <a:lnTo>
                      <a:pt x="3663576" y="10828564"/>
                    </a:lnTo>
                    <a:lnTo>
                      <a:pt x="3942639" y="11871825"/>
                    </a:lnTo>
                    <a:lnTo>
                      <a:pt x="3014919" y="12892113"/>
                    </a:lnTo>
                    <a:lnTo>
                      <a:pt x="2318960" y="13703613"/>
                    </a:lnTo>
                    <a:cubicBezTo>
                      <a:pt x="2319186" y="14136504"/>
                      <a:pt x="2319413" y="14569394"/>
                      <a:pt x="2319639" y="15002285"/>
                    </a:cubicBezTo>
                    <a:lnTo>
                      <a:pt x="1043940" y="15536080"/>
                    </a:lnTo>
                    <a:lnTo>
                      <a:pt x="116220" y="16022573"/>
                    </a:lnTo>
                    <a:lnTo>
                      <a:pt x="0" y="17112457"/>
                    </a:lnTo>
                    <a:lnTo>
                      <a:pt x="417575" y="17672891"/>
                    </a:lnTo>
                    <a:lnTo>
                      <a:pt x="440548" y="19134406"/>
                    </a:lnTo>
                    <a:lnTo>
                      <a:pt x="417575" y="20382109"/>
                    </a:lnTo>
                    <a:lnTo>
                      <a:pt x="353811" y="21987825"/>
                    </a:lnTo>
                    <a:lnTo>
                      <a:pt x="1576376" y="22558479"/>
                    </a:lnTo>
                    <a:lnTo>
                      <a:pt x="2829104" y="23486878"/>
                    </a:lnTo>
                    <a:lnTo>
                      <a:pt x="4150747" y="24390947"/>
                    </a:lnTo>
                    <a:lnTo>
                      <a:pt x="5263603" y="25620023"/>
                    </a:lnTo>
                    <a:lnTo>
                      <a:pt x="6237267" y="26640311"/>
                    </a:lnTo>
                    <a:lnTo>
                      <a:pt x="7280527" y="27961955"/>
                    </a:lnTo>
                    <a:lnTo>
                      <a:pt x="8347439" y="28518043"/>
                    </a:lnTo>
                    <a:lnTo>
                      <a:pt x="9738679" y="29097783"/>
                    </a:lnTo>
                    <a:lnTo>
                      <a:pt x="10573151" y="29329543"/>
                    </a:lnTo>
                    <a:lnTo>
                      <a:pt x="11384651" y="29422111"/>
                    </a:lnTo>
                    <a:lnTo>
                      <a:pt x="11662355" y="29885631"/>
                    </a:lnTo>
                    <a:lnTo>
                      <a:pt x="11244780" y="31207955"/>
                    </a:lnTo>
                    <a:lnTo>
                      <a:pt x="11987363" y="31764043"/>
                    </a:lnTo>
                    <a:lnTo>
                      <a:pt x="12984679" y="32761359"/>
                    </a:lnTo>
                    <a:lnTo>
                      <a:pt x="13029944" y="35055988"/>
                    </a:lnTo>
                    <a:lnTo>
                      <a:pt x="13586711" y="36516824"/>
                    </a:lnTo>
                    <a:lnTo>
                      <a:pt x="14305643" y="37467516"/>
                    </a:lnTo>
                    <a:lnTo>
                      <a:pt x="14166451" y="38256044"/>
                    </a:lnTo>
                    <a:lnTo>
                      <a:pt x="15140795" y="39044572"/>
                    </a:lnTo>
                    <a:lnTo>
                      <a:pt x="16174657" y="40025185"/>
                    </a:lnTo>
                    <a:lnTo>
                      <a:pt x="16322567" y="40783792"/>
                    </a:lnTo>
                    <a:lnTo>
                      <a:pt x="16832711" y="41734484"/>
                    </a:lnTo>
                    <a:lnTo>
                      <a:pt x="19313155" y="41942592"/>
                    </a:lnTo>
                    <a:lnTo>
                      <a:pt x="21005751" y="41988537"/>
                    </a:lnTo>
                    <a:lnTo>
                      <a:pt x="22767943" y="43032476"/>
                    </a:lnTo>
                    <a:lnTo>
                      <a:pt x="23997019" y="43403428"/>
                    </a:lnTo>
                    <a:lnTo>
                      <a:pt x="25434871" y="43938769"/>
                    </a:lnTo>
                    <a:cubicBezTo>
                      <a:pt x="25432063" y="43441976"/>
                      <a:pt x="25228902" y="43090080"/>
                      <a:pt x="25226094" y="42593287"/>
                    </a:cubicBezTo>
                    <a:lnTo>
                      <a:pt x="25365286" y="41387183"/>
                    </a:lnTo>
                    <a:lnTo>
                      <a:pt x="25249067" y="39835138"/>
                    </a:lnTo>
                    <a:lnTo>
                      <a:pt x="24901087" y="38861474"/>
                    </a:lnTo>
                    <a:lnTo>
                      <a:pt x="25109875" y="37679022"/>
                    </a:lnTo>
                    <a:lnTo>
                      <a:pt x="25527450" y="37215502"/>
                    </a:lnTo>
                    <a:lnTo>
                      <a:pt x="25597046" y="36055342"/>
                    </a:lnTo>
                    <a:lnTo>
                      <a:pt x="26246382" y="34919514"/>
                    </a:lnTo>
                    <a:lnTo>
                      <a:pt x="26408546" y="33435026"/>
                    </a:lnTo>
                    <a:lnTo>
                      <a:pt x="26478142" y="32066758"/>
                    </a:lnTo>
                    <a:lnTo>
                      <a:pt x="26338950" y="30860654"/>
                    </a:lnTo>
                    <a:lnTo>
                      <a:pt x="26283213" y="29448897"/>
                    </a:lnTo>
                    <a:lnTo>
                      <a:pt x="26941662" y="28518043"/>
                    </a:lnTo>
                    <a:lnTo>
                      <a:pt x="27660594" y="28425475"/>
                    </a:lnTo>
                    <a:lnTo>
                      <a:pt x="27869382" y="27289646"/>
                    </a:lnTo>
                    <a:lnTo>
                      <a:pt x="28008574" y="25874755"/>
                    </a:lnTo>
                    <a:lnTo>
                      <a:pt x="28286279" y="24599734"/>
                    </a:lnTo>
                    <a:lnTo>
                      <a:pt x="29121430" y="23974050"/>
                    </a:lnTo>
                    <a:lnTo>
                      <a:pt x="29561978" y="22883487"/>
                    </a:lnTo>
                    <a:lnTo>
                      <a:pt x="29863334" y="21632118"/>
                    </a:lnTo>
                    <a:lnTo>
                      <a:pt x="30211314" y="20681426"/>
                    </a:lnTo>
                    <a:lnTo>
                      <a:pt x="30072122" y="19476002"/>
                    </a:lnTo>
                    <a:lnTo>
                      <a:pt x="30026178" y="18339494"/>
                    </a:lnTo>
                    <a:lnTo>
                      <a:pt x="29423466" y="17319206"/>
                    </a:lnTo>
                    <a:lnTo>
                      <a:pt x="28704534" y="16415137"/>
                    </a:lnTo>
                    <a:lnTo>
                      <a:pt x="28171418" y="14958647"/>
                    </a:lnTo>
                    <a:lnTo>
                      <a:pt x="27256878" y="14038544"/>
                    </a:lnTo>
                    <a:lnTo>
                      <a:pt x="26446058" y="13157448"/>
                    </a:lnTo>
                    <a:lnTo>
                      <a:pt x="26051448" y="12114188"/>
                    </a:lnTo>
                    <a:lnTo>
                      <a:pt x="25822905" y="11094333"/>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48" name="任意多边形 8">
                <a:extLst>
                  <a:ext uri="{FF2B5EF4-FFF2-40B4-BE49-F238E27FC236}">
                    <a16:creationId xmlns:a16="http://schemas.microsoft.com/office/drawing/2014/main" id="{C2ECB22B-5817-DCF9-43D5-F3B481023E16}"/>
                  </a:ext>
                </a:extLst>
              </p:cNvPr>
              <p:cNvSpPr>
                <a:spLocks/>
              </p:cNvSpPr>
              <p:nvPr/>
            </p:nvSpPr>
            <p:spPr bwMode="auto">
              <a:xfrm>
                <a:off x="9940354" y="4914263"/>
                <a:ext cx="1238815" cy="1489301"/>
              </a:xfrm>
              <a:custGeom>
                <a:avLst/>
                <a:gdLst>
                  <a:gd name="T0" fmla="*/ 0 w 11323326"/>
                  <a:gd name="T1" fmla="*/ 0 h 13082146"/>
                  <a:gd name="T2" fmla="*/ 11323326 w 11323326"/>
                  <a:gd name="T3" fmla="*/ 13082146 h 13082146"/>
                </a:gdLst>
                <a:ahLst/>
                <a:cxnLst>
                  <a:cxn ang="0">
                    <a:pos x="45740" y="7959925"/>
                  </a:cxn>
                  <a:cxn ang="0">
                    <a:pos x="871757" y="9375415"/>
                  </a:cxn>
                  <a:cxn ang="0">
                    <a:pos x="1491237" y="9925102"/>
                  </a:cxn>
                  <a:cxn ang="0">
                    <a:pos x="1649457" y="10276337"/>
                  </a:cxn>
                  <a:cxn ang="0">
                    <a:pos x="1696159" y="10832235"/>
                  </a:cxn>
                  <a:cxn ang="0">
                    <a:pos x="1621643" y="11625589"/>
                  </a:cxn>
                  <a:cxn ang="0">
                    <a:pos x="2074238" y="12403544"/>
                  </a:cxn>
                  <a:cxn ang="0">
                    <a:pos x="2912805" y="12982793"/>
                  </a:cxn>
                  <a:cxn ang="0">
                    <a:pos x="4123955" y="12720496"/>
                  </a:cxn>
                  <a:cxn ang="0">
                    <a:pos x="4416069" y="11928630"/>
                  </a:cxn>
                  <a:cxn ang="0">
                    <a:pos x="4249896" y="11333212"/>
                  </a:cxn>
                  <a:cxn ang="0">
                    <a:pos x="4872093" y="11054292"/>
                  </a:cxn>
                  <a:cxn ang="0">
                    <a:pos x="5544746" y="12069707"/>
                  </a:cxn>
                  <a:cxn ang="0">
                    <a:pos x="6212417" y="12996698"/>
                  </a:cxn>
                  <a:cxn ang="0">
                    <a:pos x="7153316" y="12982791"/>
                  </a:cxn>
                  <a:cxn ang="0">
                    <a:pos x="7729784" y="12414528"/>
                  </a:cxn>
                  <a:cxn ang="0">
                    <a:pos x="8265110" y="11530954"/>
                  </a:cxn>
                  <a:cxn ang="0">
                    <a:pos x="7836642" y="11052548"/>
                  </a:cxn>
                  <a:cxn ang="0">
                    <a:pos x="7917370" y="10232610"/>
                  </a:cxn>
                  <a:cxn ang="0">
                    <a:pos x="8226367" y="9345854"/>
                  </a:cxn>
                  <a:cxn ang="0">
                    <a:pos x="8404958" y="8223128"/>
                  </a:cxn>
                  <a:cxn ang="0">
                    <a:pos x="9164222" y="7635016"/>
                  </a:cxn>
                  <a:cxn ang="0">
                    <a:pos x="9799422" y="7746210"/>
                  </a:cxn>
                  <a:cxn ang="0">
                    <a:pos x="9611643" y="6949622"/>
                  </a:cxn>
                  <a:cxn ang="0">
                    <a:pos x="10045092" y="6224575"/>
                  </a:cxn>
                  <a:cxn ang="0">
                    <a:pos x="11323326" y="5893647"/>
                  </a:cxn>
                  <a:cxn ang="0">
                    <a:pos x="10662774" y="5257351"/>
                  </a:cxn>
                  <a:cxn ang="0">
                    <a:pos x="10352345" y="4030031"/>
                  </a:cxn>
                  <a:cxn ang="0">
                    <a:pos x="9728142" y="2863837"/>
                  </a:cxn>
                  <a:cxn ang="0">
                    <a:pos x="9282600" y="2063108"/>
                  </a:cxn>
                  <a:cxn ang="0">
                    <a:pos x="9100705" y="1102743"/>
                  </a:cxn>
                  <a:cxn ang="0">
                    <a:pos x="8366458" y="25720"/>
                  </a:cxn>
                  <a:cxn ang="0">
                    <a:pos x="7450195" y="197171"/>
                  </a:cxn>
                  <a:cxn ang="0">
                    <a:pos x="6543278" y="882166"/>
                  </a:cxn>
                  <a:cxn ang="0">
                    <a:pos x="5775255" y="1069945"/>
                  </a:cxn>
                  <a:cxn ang="0">
                    <a:pos x="4672387" y="1062998"/>
                  </a:cxn>
                  <a:cxn ang="0">
                    <a:pos x="3661928" y="972582"/>
                  </a:cxn>
                  <a:cxn ang="0">
                    <a:pos x="2288579" y="627387"/>
                  </a:cxn>
                  <a:cxn ang="0">
                    <a:pos x="999210" y="652653"/>
                  </a:cxn>
                  <a:cxn ang="0">
                    <a:pos x="35197" y="840831"/>
                  </a:cxn>
                  <a:cxn ang="0">
                    <a:pos x="637015" y="2343709"/>
                  </a:cxn>
                  <a:cxn ang="0">
                    <a:pos x="986508" y="3158927"/>
                  </a:cxn>
                  <a:cxn ang="0">
                    <a:pos x="1371508" y="4162179"/>
                  </a:cxn>
                  <a:cxn ang="0">
                    <a:pos x="1287807" y="5260066"/>
                  </a:cxn>
                  <a:cxn ang="0">
                    <a:pos x="1104490" y="5907621"/>
                  </a:cxn>
                  <a:cxn ang="0">
                    <a:pos x="213079" y="6209570"/>
                  </a:cxn>
                  <a:cxn ang="0">
                    <a:pos x="254991" y="6950527"/>
                  </a:cxn>
                  <a:cxn ang="0">
                    <a:pos x="0" y="7244910"/>
                  </a:cxn>
                </a:cxnLst>
                <a:rect l="T0" t="T1" r="T2" b="T3"/>
                <a:pathLst>
                  <a:path w="11323326" h="13082146">
                    <a:moveTo>
                      <a:pt x="0" y="7244910"/>
                    </a:moveTo>
                    <a:lnTo>
                      <a:pt x="45740" y="7959925"/>
                    </a:lnTo>
                    <a:lnTo>
                      <a:pt x="605967" y="8611364"/>
                    </a:lnTo>
                    <a:lnTo>
                      <a:pt x="871757" y="9375415"/>
                    </a:lnTo>
                    <a:lnTo>
                      <a:pt x="1214777" y="9727878"/>
                    </a:lnTo>
                    <a:lnTo>
                      <a:pt x="1491237" y="9925102"/>
                    </a:lnTo>
                    <a:lnTo>
                      <a:pt x="1810908" y="10025946"/>
                    </a:lnTo>
                    <a:lnTo>
                      <a:pt x="1649457" y="10276337"/>
                    </a:lnTo>
                    <a:lnTo>
                      <a:pt x="1807935" y="10534170"/>
                    </a:lnTo>
                    <a:lnTo>
                      <a:pt x="1696159" y="10832235"/>
                    </a:lnTo>
                    <a:lnTo>
                      <a:pt x="1621643" y="11153653"/>
                    </a:lnTo>
                    <a:lnTo>
                      <a:pt x="1621643" y="11625589"/>
                    </a:lnTo>
                    <a:lnTo>
                      <a:pt x="1743638" y="11886780"/>
                    </a:lnTo>
                    <a:lnTo>
                      <a:pt x="2074238" y="12403544"/>
                    </a:lnTo>
                    <a:lnTo>
                      <a:pt x="2333557" y="12847667"/>
                    </a:lnTo>
                    <a:lnTo>
                      <a:pt x="2912805" y="12982793"/>
                    </a:lnTo>
                    <a:lnTo>
                      <a:pt x="3580477" y="13082146"/>
                    </a:lnTo>
                    <a:lnTo>
                      <a:pt x="4123955" y="12720496"/>
                    </a:lnTo>
                    <a:lnTo>
                      <a:pt x="4308758" y="12312144"/>
                    </a:lnTo>
                    <a:lnTo>
                      <a:pt x="4416069" y="11928630"/>
                    </a:lnTo>
                    <a:lnTo>
                      <a:pt x="4319689" y="11669311"/>
                    </a:lnTo>
                    <a:lnTo>
                      <a:pt x="4249896" y="11333212"/>
                    </a:lnTo>
                    <a:lnTo>
                      <a:pt x="4291875" y="11037410"/>
                    </a:lnTo>
                    <a:lnTo>
                      <a:pt x="4872093" y="11054292"/>
                    </a:lnTo>
                    <a:lnTo>
                      <a:pt x="5274495" y="11512322"/>
                    </a:lnTo>
                    <a:lnTo>
                      <a:pt x="5544746" y="12069707"/>
                    </a:lnTo>
                    <a:lnTo>
                      <a:pt x="5878582" y="12563507"/>
                    </a:lnTo>
                    <a:lnTo>
                      <a:pt x="6212417" y="12996698"/>
                    </a:lnTo>
                    <a:lnTo>
                      <a:pt x="6819480" y="13007630"/>
                    </a:lnTo>
                    <a:lnTo>
                      <a:pt x="7153316" y="12982791"/>
                    </a:lnTo>
                    <a:lnTo>
                      <a:pt x="7498083" y="12684725"/>
                    </a:lnTo>
                    <a:lnTo>
                      <a:pt x="7729784" y="12414528"/>
                    </a:lnTo>
                    <a:lnTo>
                      <a:pt x="7993373" y="12060264"/>
                    </a:lnTo>
                    <a:lnTo>
                      <a:pt x="8265110" y="11530954"/>
                    </a:lnTo>
                    <a:lnTo>
                      <a:pt x="8109869" y="11391106"/>
                    </a:lnTo>
                    <a:lnTo>
                      <a:pt x="7836642" y="11052548"/>
                    </a:lnTo>
                    <a:lnTo>
                      <a:pt x="7748218" y="10634753"/>
                    </a:lnTo>
                    <a:lnTo>
                      <a:pt x="7917370" y="10232610"/>
                    </a:lnTo>
                    <a:lnTo>
                      <a:pt x="8167244" y="9774322"/>
                    </a:lnTo>
                    <a:lnTo>
                      <a:pt x="8226367" y="9345854"/>
                    </a:lnTo>
                    <a:lnTo>
                      <a:pt x="8136522" y="8785167"/>
                    </a:lnTo>
                    <a:lnTo>
                      <a:pt x="8404958" y="8223128"/>
                    </a:lnTo>
                    <a:lnTo>
                      <a:pt x="8785496" y="7771307"/>
                    </a:lnTo>
                    <a:lnTo>
                      <a:pt x="9164222" y="7635016"/>
                    </a:lnTo>
                    <a:lnTo>
                      <a:pt x="9563455" y="7625250"/>
                    </a:lnTo>
                    <a:lnTo>
                      <a:pt x="9799422" y="7746210"/>
                    </a:lnTo>
                    <a:lnTo>
                      <a:pt x="9884870" y="7261853"/>
                    </a:lnTo>
                    <a:lnTo>
                      <a:pt x="9611643" y="6949622"/>
                    </a:lnTo>
                    <a:lnTo>
                      <a:pt x="9678464" y="6583249"/>
                    </a:lnTo>
                    <a:lnTo>
                      <a:pt x="10045092" y="6224575"/>
                    </a:lnTo>
                    <a:lnTo>
                      <a:pt x="10436304" y="6067586"/>
                    </a:lnTo>
                    <a:lnTo>
                      <a:pt x="11323326" y="5893647"/>
                    </a:lnTo>
                    <a:lnTo>
                      <a:pt x="10868008" y="5545713"/>
                    </a:lnTo>
                    <a:lnTo>
                      <a:pt x="10662774" y="5257351"/>
                    </a:lnTo>
                    <a:lnTo>
                      <a:pt x="10324531" y="4466456"/>
                    </a:lnTo>
                    <a:lnTo>
                      <a:pt x="10352345" y="4030031"/>
                    </a:lnTo>
                    <a:lnTo>
                      <a:pt x="10324880" y="3367017"/>
                    </a:lnTo>
                    <a:lnTo>
                      <a:pt x="9728142" y="2863837"/>
                    </a:lnTo>
                    <a:lnTo>
                      <a:pt x="9475031" y="2560791"/>
                    </a:lnTo>
                    <a:lnTo>
                      <a:pt x="9282600" y="2063108"/>
                    </a:lnTo>
                    <a:lnTo>
                      <a:pt x="9318368" y="1552164"/>
                    </a:lnTo>
                    <a:lnTo>
                      <a:pt x="9100705" y="1102743"/>
                    </a:lnTo>
                    <a:lnTo>
                      <a:pt x="8913701" y="0"/>
                    </a:lnTo>
                    <a:lnTo>
                      <a:pt x="8366458" y="25720"/>
                    </a:lnTo>
                    <a:lnTo>
                      <a:pt x="7790198" y="412209"/>
                    </a:lnTo>
                    <a:lnTo>
                      <a:pt x="7450195" y="197171"/>
                    </a:lnTo>
                    <a:lnTo>
                      <a:pt x="6911888" y="473814"/>
                    </a:lnTo>
                    <a:lnTo>
                      <a:pt x="6543278" y="882166"/>
                    </a:lnTo>
                    <a:lnTo>
                      <a:pt x="6165729" y="910977"/>
                    </a:lnTo>
                    <a:lnTo>
                      <a:pt x="5775255" y="1069945"/>
                    </a:lnTo>
                    <a:lnTo>
                      <a:pt x="5149292" y="685448"/>
                    </a:lnTo>
                    <a:lnTo>
                      <a:pt x="4672387" y="1062998"/>
                    </a:lnTo>
                    <a:lnTo>
                      <a:pt x="4182559" y="1230905"/>
                    </a:lnTo>
                    <a:lnTo>
                      <a:pt x="3661928" y="972582"/>
                    </a:lnTo>
                    <a:lnTo>
                      <a:pt x="2813450" y="871235"/>
                    </a:lnTo>
                    <a:lnTo>
                      <a:pt x="2288579" y="627387"/>
                    </a:lnTo>
                    <a:lnTo>
                      <a:pt x="1815915" y="612911"/>
                    </a:lnTo>
                    <a:lnTo>
                      <a:pt x="999210" y="652653"/>
                    </a:lnTo>
                    <a:lnTo>
                      <a:pt x="426883" y="754001"/>
                    </a:lnTo>
                    <a:lnTo>
                      <a:pt x="35197" y="840831"/>
                    </a:lnTo>
                    <a:lnTo>
                      <a:pt x="24135" y="1594728"/>
                    </a:lnTo>
                    <a:lnTo>
                      <a:pt x="637015" y="2343709"/>
                    </a:lnTo>
                    <a:lnTo>
                      <a:pt x="901057" y="2781622"/>
                    </a:lnTo>
                    <a:lnTo>
                      <a:pt x="986508" y="3158927"/>
                    </a:lnTo>
                    <a:lnTo>
                      <a:pt x="1171308" y="3745870"/>
                    </a:lnTo>
                    <a:lnTo>
                      <a:pt x="1371508" y="4162179"/>
                    </a:lnTo>
                    <a:lnTo>
                      <a:pt x="1461678" y="4711868"/>
                    </a:lnTo>
                    <a:lnTo>
                      <a:pt x="1287807" y="5260066"/>
                    </a:lnTo>
                    <a:lnTo>
                      <a:pt x="1409995" y="5649791"/>
                    </a:lnTo>
                    <a:lnTo>
                      <a:pt x="1104490" y="5907621"/>
                    </a:lnTo>
                    <a:lnTo>
                      <a:pt x="764445" y="6056657"/>
                    </a:lnTo>
                    <a:lnTo>
                      <a:pt x="213079" y="6209570"/>
                    </a:lnTo>
                    <a:lnTo>
                      <a:pt x="254991" y="6569666"/>
                    </a:lnTo>
                    <a:lnTo>
                      <a:pt x="254991" y="6950527"/>
                    </a:lnTo>
                    <a:lnTo>
                      <a:pt x="89399" y="7104864"/>
                    </a:lnTo>
                    <a:lnTo>
                      <a:pt x="0" y="7244910"/>
                    </a:lnTo>
                    <a:close/>
                  </a:path>
                </a:pathLst>
              </a:custGeom>
              <a:solidFill>
                <a:schemeClr val="accent3">
                  <a:lumMod val="60000"/>
                  <a:lumOff val="40000"/>
                </a:schemeClr>
              </a:solid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50" name="任意多边形 9">
                <a:extLst>
                  <a:ext uri="{FF2B5EF4-FFF2-40B4-BE49-F238E27FC236}">
                    <a16:creationId xmlns:a16="http://schemas.microsoft.com/office/drawing/2014/main" id="{5B2AFA41-102B-D8BE-49AC-7E2376EBC425}"/>
                  </a:ext>
                </a:extLst>
              </p:cNvPr>
              <p:cNvSpPr>
                <a:spLocks/>
              </p:cNvSpPr>
              <p:nvPr/>
            </p:nvSpPr>
            <p:spPr bwMode="auto">
              <a:xfrm>
                <a:off x="5655460" y="4617346"/>
                <a:ext cx="1700824" cy="1557640"/>
              </a:xfrm>
              <a:custGeom>
                <a:avLst/>
                <a:gdLst>
                  <a:gd name="T0" fmla="*/ 0 w 15543317"/>
                  <a:gd name="T1" fmla="*/ 0 h 13672844"/>
                  <a:gd name="T2" fmla="*/ 15543317 w 15543317"/>
                  <a:gd name="T3" fmla="*/ 13672844 h 13672844"/>
                </a:gdLst>
                <a:ahLst/>
                <a:cxnLst>
                  <a:cxn ang="0">
                    <a:pos x="6586999" y="1291291"/>
                  </a:cxn>
                  <a:cxn ang="0">
                    <a:pos x="6840691" y="2549466"/>
                  </a:cxn>
                  <a:cxn ang="0">
                    <a:pos x="6818827" y="3366170"/>
                  </a:cxn>
                  <a:cxn ang="0">
                    <a:pos x="6576067" y="4558108"/>
                  </a:cxn>
                  <a:cxn ang="0">
                    <a:pos x="5616281" y="4855203"/>
                  </a:cxn>
                  <a:cxn ang="0">
                    <a:pos x="4402480" y="5098287"/>
                  </a:cxn>
                  <a:cxn ang="0">
                    <a:pos x="3442370" y="4645885"/>
                  </a:cxn>
                  <a:cxn ang="0">
                    <a:pos x="2338856" y="4988000"/>
                  </a:cxn>
                  <a:cxn ang="0">
                    <a:pos x="1665880" y="4921117"/>
                  </a:cxn>
                  <a:cxn ang="0">
                    <a:pos x="1067155" y="5627662"/>
                  </a:cxn>
                  <a:cxn ang="0">
                    <a:pos x="0" y="6918180"/>
                  </a:cxn>
                  <a:cxn ang="0">
                    <a:pos x="308674" y="7690511"/>
                  </a:cxn>
                  <a:cxn ang="0">
                    <a:pos x="917272" y="8596674"/>
                  </a:cxn>
                  <a:cxn ang="0">
                    <a:pos x="2466025" y="8298418"/>
                  </a:cxn>
                  <a:cxn ang="0">
                    <a:pos x="3643151" y="8675723"/>
                  </a:cxn>
                  <a:cxn ang="0">
                    <a:pos x="4643169" y="8997138"/>
                  </a:cxn>
                  <a:cxn ang="0">
                    <a:pos x="5532904" y="9310857"/>
                  </a:cxn>
                  <a:cxn ang="0">
                    <a:pos x="6589069" y="10099747"/>
                  </a:cxn>
                  <a:cxn ang="0">
                    <a:pos x="7792262" y="10826539"/>
                  </a:cxn>
                  <a:cxn ang="0">
                    <a:pos x="7597046" y="11579661"/>
                  </a:cxn>
                  <a:cxn ang="0">
                    <a:pos x="8053848" y="12179026"/>
                  </a:cxn>
                  <a:cxn ang="0">
                    <a:pos x="9128124" y="12503677"/>
                  </a:cxn>
                  <a:cxn ang="0">
                    <a:pos x="9587899" y="13292567"/>
                  </a:cxn>
                  <a:cxn ang="0">
                    <a:pos x="10699695" y="13072249"/>
                  </a:cxn>
                  <a:cxn ang="0">
                    <a:pos x="11246407" y="13166881"/>
                  </a:cxn>
                  <a:cxn ang="0">
                    <a:pos x="11580240" y="12626379"/>
                  </a:cxn>
                  <a:cxn ang="0">
                    <a:pos x="11785420" y="11697643"/>
                  </a:cxn>
                  <a:cxn ang="0">
                    <a:pos x="12553936" y="11005133"/>
                  </a:cxn>
                  <a:cxn ang="0">
                    <a:pos x="12914357" y="10446004"/>
                  </a:cxn>
                  <a:cxn ang="0">
                    <a:pos x="13815472" y="9357364"/>
                  </a:cxn>
                  <a:cxn ang="0">
                    <a:pos x="13448906" y="8650623"/>
                  </a:cxn>
                  <a:cxn ang="0">
                    <a:pos x="14232815" y="7966392"/>
                  </a:cxn>
                  <a:cxn ang="0">
                    <a:pos x="14994214" y="7723632"/>
                  </a:cxn>
                  <a:cxn ang="0">
                    <a:pos x="15443962" y="7191083"/>
                  </a:cxn>
                  <a:cxn ang="0">
                    <a:pos x="15096219" y="6622767"/>
                  </a:cxn>
                  <a:cxn ang="0">
                    <a:pos x="15479732" y="5830901"/>
                  </a:cxn>
                  <a:cxn ang="0">
                    <a:pos x="15256183" y="4975451"/>
                  </a:cxn>
                  <a:cxn ang="0">
                    <a:pos x="15394284" y="4407135"/>
                  </a:cxn>
                  <a:cxn ang="0">
                    <a:pos x="14801129" y="4467744"/>
                  </a:cxn>
                  <a:cxn ang="0">
                    <a:pos x="14048010" y="4953588"/>
                  </a:cxn>
                  <a:cxn ang="0">
                    <a:pos x="12911377" y="4644591"/>
                  </a:cxn>
                  <a:cxn ang="0">
                    <a:pos x="12103599" y="4159717"/>
                  </a:cxn>
                  <a:cxn ang="0">
                    <a:pos x="11044458" y="3652010"/>
                  </a:cxn>
                  <a:cxn ang="0">
                    <a:pos x="10128398" y="3161185"/>
                  </a:cxn>
                  <a:cxn ang="0">
                    <a:pos x="10114491" y="2386202"/>
                  </a:cxn>
                  <a:cxn ang="0">
                    <a:pos x="10682808" y="1707599"/>
                  </a:cxn>
                  <a:cxn ang="0">
                    <a:pos x="10570195" y="849823"/>
                  </a:cxn>
                  <a:cxn ang="0">
                    <a:pos x="9367002" y="551757"/>
                  </a:cxn>
                  <a:cxn ang="0">
                    <a:pos x="8340656" y="110287"/>
                  </a:cxn>
                  <a:cxn ang="0">
                    <a:pos x="7292769" y="275876"/>
                  </a:cxn>
                </a:cxnLst>
                <a:rect l="T0" t="T1" r="T2" b="T3"/>
                <a:pathLst>
                  <a:path w="15543317" h="13672844">
                    <a:moveTo>
                      <a:pt x="6880652" y="498911"/>
                    </a:moveTo>
                    <a:lnTo>
                      <a:pt x="6586999" y="1291291"/>
                    </a:lnTo>
                    <a:lnTo>
                      <a:pt x="6586999" y="1964590"/>
                    </a:lnTo>
                    <a:lnTo>
                      <a:pt x="6840691" y="2549466"/>
                    </a:lnTo>
                    <a:lnTo>
                      <a:pt x="7249366" y="3024055"/>
                    </a:lnTo>
                    <a:lnTo>
                      <a:pt x="6818827" y="3366170"/>
                    </a:lnTo>
                    <a:lnTo>
                      <a:pt x="6553880" y="3884809"/>
                    </a:lnTo>
                    <a:lnTo>
                      <a:pt x="6576067" y="4558108"/>
                    </a:lnTo>
                    <a:lnTo>
                      <a:pt x="6289257" y="4734631"/>
                    </a:lnTo>
                    <a:lnTo>
                      <a:pt x="5616281" y="4855203"/>
                    </a:lnTo>
                    <a:lnTo>
                      <a:pt x="4987355" y="5252624"/>
                    </a:lnTo>
                    <a:lnTo>
                      <a:pt x="4402480" y="5098287"/>
                    </a:lnTo>
                    <a:lnTo>
                      <a:pt x="3916959" y="4767103"/>
                    </a:lnTo>
                    <a:lnTo>
                      <a:pt x="3442370" y="4645885"/>
                    </a:lnTo>
                    <a:lnTo>
                      <a:pt x="2879681" y="4601511"/>
                    </a:lnTo>
                    <a:lnTo>
                      <a:pt x="2338856" y="4988000"/>
                    </a:lnTo>
                    <a:lnTo>
                      <a:pt x="2063301" y="4722730"/>
                    </a:lnTo>
                    <a:lnTo>
                      <a:pt x="1665880" y="4921117"/>
                    </a:lnTo>
                    <a:lnTo>
                      <a:pt x="1875845" y="5219182"/>
                    </a:lnTo>
                    <a:lnTo>
                      <a:pt x="1067155" y="5627662"/>
                    </a:lnTo>
                    <a:lnTo>
                      <a:pt x="551757" y="6245205"/>
                    </a:lnTo>
                    <a:lnTo>
                      <a:pt x="0" y="6918180"/>
                    </a:lnTo>
                    <a:lnTo>
                      <a:pt x="54982" y="7238109"/>
                    </a:lnTo>
                    <a:lnTo>
                      <a:pt x="308674" y="7690511"/>
                    </a:lnTo>
                    <a:lnTo>
                      <a:pt x="595161" y="8297897"/>
                    </a:lnTo>
                    <a:lnTo>
                      <a:pt x="917272" y="8596674"/>
                    </a:lnTo>
                    <a:lnTo>
                      <a:pt x="1442657" y="8348093"/>
                    </a:lnTo>
                    <a:lnTo>
                      <a:pt x="2466025" y="8298418"/>
                    </a:lnTo>
                    <a:lnTo>
                      <a:pt x="3098310" y="8633289"/>
                    </a:lnTo>
                    <a:lnTo>
                      <a:pt x="3643151" y="8675723"/>
                    </a:lnTo>
                    <a:lnTo>
                      <a:pt x="4242518" y="8806126"/>
                    </a:lnTo>
                    <a:lnTo>
                      <a:pt x="4643169" y="8997138"/>
                    </a:lnTo>
                    <a:lnTo>
                      <a:pt x="4898739" y="9315577"/>
                    </a:lnTo>
                    <a:lnTo>
                      <a:pt x="5532904" y="9310857"/>
                    </a:lnTo>
                    <a:lnTo>
                      <a:pt x="6250511" y="9754980"/>
                    </a:lnTo>
                    <a:lnTo>
                      <a:pt x="6589069" y="10099747"/>
                    </a:lnTo>
                    <a:lnTo>
                      <a:pt x="7256741" y="10427372"/>
                    </a:lnTo>
                    <a:lnTo>
                      <a:pt x="7792262" y="10826539"/>
                    </a:lnTo>
                    <a:cubicBezTo>
                      <a:pt x="7793922" y="10964727"/>
                      <a:pt x="7795583" y="11102915"/>
                      <a:pt x="7797243" y="11241103"/>
                    </a:cubicBezTo>
                    <a:lnTo>
                      <a:pt x="7597046" y="11579661"/>
                    </a:lnTo>
                    <a:lnTo>
                      <a:pt x="7679261" y="11974104"/>
                    </a:lnTo>
                    <a:lnTo>
                      <a:pt x="8053848" y="12179026"/>
                    </a:lnTo>
                    <a:lnTo>
                      <a:pt x="8556572" y="12033224"/>
                    </a:lnTo>
                    <a:lnTo>
                      <a:pt x="9128124" y="12503677"/>
                    </a:lnTo>
                    <a:lnTo>
                      <a:pt x="9541197" y="12896633"/>
                    </a:lnTo>
                    <a:lnTo>
                      <a:pt x="9587899" y="13292567"/>
                    </a:lnTo>
                    <a:lnTo>
                      <a:pt x="10094119" y="13672844"/>
                    </a:lnTo>
                    <a:lnTo>
                      <a:pt x="10699695" y="13072249"/>
                    </a:lnTo>
                    <a:lnTo>
                      <a:pt x="11123050" y="13569671"/>
                    </a:lnTo>
                    <a:lnTo>
                      <a:pt x="11246407" y="13166881"/>
                    </a:lnTo>
                    <a:lnTo>
                      <a:pt x="11525840" y="12983567"/>
                    </a:lnTo>
                    <a:lnTo>
                      <a:pt x="11580240" y="12626379"/>
                    </a:lnTo>
                    <a:lnTo>
                      <a:pt x="11495053" y="12158909"/>
                    </a:lnTo>
                    <a:lnTo>
                      <a:pt x="11785420" y="11697643"/>
                    </a:lnTo>
                    <a:lnTo>
                      <a:pt x="12131676" y="11357599"/>
                    </a:lnTo>
                    <a:lnTo>
                      <a:pt x="12553936" y="11005133"/>
                    </a:lnTo>
                    <a:lnTo>
                      <a:pt x="13024383" y="10890124"/>
                    </a:lnTo>
                    <a:lnTo>
                      <a:pt x="12914357" y="10446004"/>
                    </a:lnTo>
                    <a:lnTo>
                      <a:pt x="13397223" y="9699091"/>
                    </a:lnTo>
                    <a:lnTo>
                      <a:pt x="13815472" y="9357364"/>
                    </a:lnTo>
                    <a:lnTo>
                      <a:pt x="13669803" y="9003670"/>
                    </a:lnTo>
                    <a:lnTo>
                      <a:pt x="13448906" y="8650623"/>
                    </a:lnTo>
                    <a:lnTo>
                      <a:pt x="13791345" y="8220084"/>
                    </a:lnTo>
                    <a:lnTo>
                      <a:pt x="14232815" y="7966392"/>
                    </a:lnTo>
                    <a:lnTo>
                      <a:pt x="14718336" y="7922342"/>
                    </a:lnTo>
                    <a:lnTo>
                      <a:pt x="14994214" y="7723632"/>
                    </a:lnTo>
                    <a:lnTo>
                      <a:pt x="15296997" y="7479174"/>
                    </a:lnTo>
                    <a:lnTo>
                      <a:pt x="15443962" y="7191083"/>
                    </a:lnTo>
                    <a:lnTo>
                      <a:pt x="15294929" y="6871154"/>
                    </a:lnTo>
                    <a:lnTo>
                      <a:pt x="15096219" y="6622767"/>
                    </a:lnTo>
                    <a:lnTo>
                      <a:pt x="15294929" y="6164737"/>
                    </a:lnTo>
                    <a:lnTo>
                      <a:pt x="15479732" y="5830901"/>
                    </a:lnTo>
                    <a:lnTo>
                      <a:pt x="15543317" y="5353984"/>
                    </a:lnTo>
                    <a:lnTo>
                      <a:pt x="15256183" y="4975451"/>
                    </a:lnTo>
                    <a:lnTo>
                      <a:pt x="15543317" y="4655523"/>
                    </a:lnTo>
                    <a:lnTo>
                      <a:pt x="15394284" y="4407135"/>
                    </a:lnTo>
                    <a:lnTo>
                      <a:pt x="15159804" y="4421042"/>
                    </a:lnTo>
                    <a:lnTo>
                      <a:pt x="14801129" y="4467744"/>
                    </a:lnTo>
                    <a:lnTo>
                      <a:pt x="14367938" y="4666454"/>
                    </a:lnTo>
                    <a:lnTo>
                      <a:pt x="14048010" y="4953588"/>
                    </a:lnTo>
                    <a:lnTo>
                      <a:pt x="13416109" y="4655523"/>
                    </a:lnTo>
                    <a:lnTo>
                      <a:pt x="12911377" y="4644591"/>
                    </a:lnTo>
                    <a:lnTo>
                      <a:pt x="12434459" y="4579001"/>
                    </a:lnTo>
                    <a:lnTo>
                      <a:pt x="12103599" y="4159717"/>
                    </a:lnTo>
                    <a:lnTo>
                      <a:pt x="11673383" y="3850720"/>
                    </a:lnTo>
                    <a:lnTo>
                      <a:pt x="11044458" y="3652010"/>
                    </a:lnTo>
                    <a:lnTo>
                      <a:pt x="10561589" y="3704663"/>
                    </a:lnTo>
                    <a:lnTo>
                      <a:pt x="10128398" y="3161185"/>
                    </a:lnTo>
                    <a:lnTo>
                      <a:pt x="9918756" y="2805486"/>
                    </a:lnTo>
                    <a:lnTo>
                      <a:pt x="10114491" y="2386202"/>
                    </a:lnTo>
                    <a:lnTo>
                      <a:pt x="10409581" y="2027528"/>
                    </a:lnTo>
                    <a:lnTo>
                      <a:pt x="10682808" y="1707599"/>
                    </a:lnTo>
                    <a:lnTo>
                      <a:pt x="10605702" y="1289935"/>
                    </a:lnTo>
                    <a:lnTo>
                      <a:pt x="10570195" y="849823"/>
                    </a:lnTo>
                    <a:lnTo>
                      <a:pt x="9907827" y="617994"/>
                    </a:lnTo>
                    <a:lnTo>
                      <a:pt x="9367002" y="551757"/>
                    </a:lnTo>
                    <a:lnTo>
                      <a:pt x="8870549" y="607062"/>
                    </a:lnTo>
                    <a:lnTo>
                      <a:pt x="8340656" y="110287"/>
                    </a:lnTo>
                    <a:lnTo>
                      <a:pt x="7700798" y="0"/>
                    </a:lnTo>
                    <a:lnTo>
                      <a:pt x="7292769" y="275876"/>
                    </a:lnTo>
                    <a:lnTo>
                      <a:pt x="6880652" y="498911"/>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86" name="任意多边形 10">
                <a:extLst>
                  <a:ext uri="{FF2B5EF4-FFF2-40B4-BE49-F238E27FC236}">
                    <a16:creationId xmlns:a16="http://schemas.microsoft.com/office/drawing/2014/main" id="{8414077C-1832-D17F-CEFA-5BB2FA70E8CB}"/>
                  </a:ext>
                </a:extLst>
              </p:cNvPr>
              <p:cNvSpPr>
                <a:spLocks/>
              </p:cNvSpPr>
              <p:nvPr/>
            </p:nvSpPr>
            <p:spPr bwMode="auto">
              <a:xfrm>
                <a:off x="6742536" y="3740731"/>
                <a:ext cx="1592115" cy="1769726"/>
              </a:xfrm>
              <a:custGeom>
                <a:avLst/>
                <a:gdLst>
                  <a:gd name="T0" fmla="*/ 0 w 14565684"/>
                  <a:gd name="T1" fmla="*/ 0 h 15545580"/>
                  <a:gd name="T2" fmla="*/ 14565684 w 14565684"/>
                  <a:gd name="T3" fmla="*/ 15545580 h 15545580"/>
                </a:gdLst>
                <a:ahLst/>
                <a:cxnLst>
                  <a:cxn ang="0">
                    <a:pos x="6631046" y="573229"/>
                  </a:cxn>
                  <a:cxn ang="0">
                    <a:pos x="7590832" y="959071"/>
                  </a:cxn>
                  <a:cxn ang="0">
                    <a:pos x="8594992" y="1764844"/>
                  </a:cxn>
                  <a:cxn ang="0">
                    <a:pos x="9643201" y="1621116"/>
                  </a:cxn>
                  <a:cxn ang="0">
                    <a:pos x="10801051" y="2381868"/>
                  </a:cxn>
                  <a:cxn ang="0">
                    <a:pos x="11507145" y="2723660"/>
                  </a:cxn>
                  <a:cxn ang="0">
                    <a:pos x="12279799" y="2900183"/>
                  </a:cxn>
                  <a:cxn ang="0">
                    <a:pos x="13460482" y="3209180"/>
                  </a:cxn>
                  <a:cxn ang="0">
                    <a:pos x="13614819" y="4456423"/>
                  </a:cxn>
                  <a:cxn ang="0">
                    <a:pos x="13714174" y="5460583"/>
                  </a:cxn>
                  <a:cxn ang="0">
                    <a:pos x="13857579" y="6520047"/>
                  </a:cxn>
                  <a:cxn ang="0">
                    <a:pos x="14288118" y="7502020"/>
                  </a:cxn>
                  <a:cxn ang="0">
                    <a:pos x="13692311" y="8339941"/>
                  </a:cxn>
                  <a:cxn ang="0">
                    <a:pos x="13306145" y="9498760"/>
                  </a:cxn>
                  <a:cxn ang="0">
                    <a:pos x="14089731" y="9995213"/>
                  </a:cxn>
                  <a:cxn ang="0">
                    <a:pos x="13714498" y="11231847"/>
                  </a:cxn>
                  <a:cxn ang="0">
                    <a:pos x="12721593" y="11242456"/>
                  </a:cxn>
                  <a:cxn ang="0">
                    <a:pos x="11761160" y="12235360"/>
                  </a:cxn>
                  <a:cxn ang="0">
                    <a:pos x="11485605" y="13129232"/>
                  </a:cxn>
                  <a:cxn ang="0">
                    <a:pos x="10834493" y="12522170"/>
                  </a:cxn>
                  <a:cxn ang="0">
                    <a:pos x="9764096" y="12014463"/>
                  </a:cxn>
                  <a:cxn ang="0">
                    <a:pos x="9024561" y="12499983"/>
                  </a:cxn>
                  <a:cxn ang="0">
                    <a:pos x="9356068" y="13084859"/>
                  </a:cxn>
                  <a:cxn ang="0">
                    <a:pos x="8385027" y="13890308"/>
                  </a:cxn>
                  <a:cxn ang="0">
                    <a:pos x="8142590" y="14740131"/>
                  </a:cxn>
                  <a:cxn ang="0">
                    <a:pos x="7403377" y="14629844"/>
                  </a:cxn>
                  <a:cxn ang="0">
                    <a:pos x="6840688" y="15335938"/>
                  </a:cxn>
                  <a:cxn ang="0">
                    <a:pos x="5847784" y="15424362"/>
                  </a:cxn>
                  <a:cxn ang="0">
                    <a:pos x="5525206" y="14891492"/>
                  </a:cxn>
                  <a:cxn ang="0">
                    <a:pos x="5177463" y="14323176"/>
                  </a:cxn>
                  <a:cxn ang="0">
                    <a:pos x="5560976" y="13531310"/>
                  </a:cxn>
                  <a:cxn ang="0">
                    <a:pos x="5337427" y="12675860"/>
                  </a:cxn>
                  <a:cxn ang="0">
                    <a:pos x="5475528" y="12107544"/>
                  </a:cxn>
                  <a:cxn ang="0">
                    <a:pos x="4882373" y="12168153"/>
                  </a:cxn>
                  <a:cxn ang="0">
                    <a:pos x="4129254" y="12653997"/>
                  </a:cxn>
                  <a:cxn ang="0">
                    <a:pos x="2992621" y="12345000"/>
                  </a:cxn>
                  <a:cxn ang="0">
                    <a:pos x="2184843" y="11860126"/>
                  </a:cxn>
                  <a:cxn ang="0">
                    <a:pos x="1125702" y="11352419"/>
                  </a:cxn>
                  <a:cxn ang="0">
                    <a:pos x="209642" y="10861594"/>
                  </a:cxn>
                  <a:cxn ang="0">
                    <a:pos x="195735" y="10086611"/>
                  </a:cxn>
                  <a:cxn ang="0">
                    <a:pos x="764052" y="9408008"/>
                  </a:cxn>
                  <a:cxn ang="0">
                    <a:pos x="1184947" y="9198559"/>
                  </a:cxn>
                  <a:cxn ang="0">
                    <a:pos x="2151721" y="8572739"/>
                  </a:cxn>
                  <a:cxn ang="0">
                    <a:pos x="2918422" y="8200674"/>
                  </a:cxn>
                  <a:cxn ang="0">
                    <a:pos x="3795738" y="7226465"/>
                  </a:cxn>
                  <a:cxn ang="0">
                    <a:pos x="4071294" y="6288865"/>
                  </a:cxn>
                  <a:cxn ang="0">
                    <a:pos x="3397994" y="5792413"/>
                  </a:cxn>
                  <a:cxn ang="0">
                    <a:pos x="3265844" y="5075064"/>
                  </a:cxn>
                  <a:cxn ang="0">
                    <a:pos x="2978711" y="4435207"/>
                  </a:cxn>
                  <a:cxn ang="0">
                    <a:pos x="3298963" y="3397929"/>
                  </a:cxn>
                  <a:cxn ang="0">
                    <a:pos x="3828857" y="2482193"/>
                  </a:cxn>
                  <a:cxn ang="0">
                    <a:pos x="4115020" y="2019183"/>
                  </a:cxn>
                  <a:cxn ang="0">
                    <a:pos x="4997961" y="1136242"/>
                  </a:cxn>
                  <a:cxn ang="0">
                    <a:pos x="5571905" y="617603"/>
                  </a:cxn>
                </a:cxnLst>
                <a:rect l="T0" t="T1" r="T2" b="T3"/>
                <a:pathLst>
                  <a:path w="14565684" h="15545580">
                    <a:moveTo>
                      <a:pt x="5995385" y="0"/>
                    </a:moveTo>
                    <a:lnTo>
                      <a:pt x="6631046" y="573229"/>
                    </a:lnTo>
                    <a:lnTo>
                      <a:pt x="7116244" y="1047495"/>
                    </a:lnTo>
                    <a:lnTo>
                      <a:pt x="7590832" y="959071"/>
                    </a:lnTo>
                    <a:lnTo>
                      <a:pt x="8153521" y="1367424"/>
                    </a:lnTo>
                    <a:lnTo>
                      <a:pt x="8594992" y="1764844"/>
                    </a:lnTo>
                    <a:lnTo>
                      <a:pt x="9113631" y="1654234"/>
                    </a:lnTo>
                    <a:lnTo>
                      <a:pt x="9643201" y="1621116"/>
                    </a:lnTo>
                    <a:lnTo>
                      <a:pt x="10228077" y="1886062"/>
                    </a:lnTo>
                    <a:lnTo>
                      <a:pt x="10801051" y="2381868"/>
                    </a:lnTo>
                    <a:lnTo>
                      <a:pt x="11087861" y="2734915"/>
                    </a:lnTo>
                    <a:lnTo>
                      <a:pt x="11507145" y="2723660"/>
                    </a:lnTo>
                    <a:lnTo>
                      <a:pt x="11716787" y="3043912"/>
                    </a:lnTo>
                    <a:lnTo>
                      <a:pt x="12279799" y="2900183"/>
                    </a:lnTo>
                    <a:lnTo>
                      <a:pt x="12941843" y="3098894"/>
                    </a:lnTo>
                    <a:lnTo>
                      <a:pt x="13460482" y="3209180"/>
                    </a:lnTo>
                    <a:lnTo>
                      <a:pt x="13736361" y="3650651"/>
                    </a:lnTo>
                    <a:lnTo>
                      <a:pt x="13614819" y="4456423"/>
                    </a:lnTo>
                    <a:lnTo>
                      <a:pt x="13780411" y="4996926"/>
                    </a:lnTo>
                    <a:lnTo>
                      <a:pt x="13714174" y="5460583"/>
                    </a:lnTo>
                    <a:lnTo>
                      <a:pt x="13979121" y="5968290"/>
                    </a:lnTo>
                    <a:lnTo>
                      <a:pt x="13857579" y="6520047"/>
                    </a:lnTo>
                    <a:lnTo>
                      <a:pt x="14565684" y="7175431"/>
                    </a:lnTo>
                    <a:lnTo>
                      <a:pt x="14288118" y="7502020"/>
                    </a:lnTo>
                    <a:lnTo>
                      <a:pt x="13802598" y="7666642"/>
                    </a:lnTo>
                    <a:lnTo>
                      <a:pt x="13692311" y="8339941"/>
                    </a:lnTo>
                    <a:lnTo>
                      <a:pt x="13217722" y="8880766"/>
                    </a:lnTo>
                    <a:lnTo>
                      <a:pt x="13306145" y="9498760"/>
                    </a:lnTo>
                    <a:lnTo>
                      <a:pt x="13780734" y="9498437"/>
                    </a:lnTo>
                    <a:lnTo>
                      <a:pt x="14089731" y="9995213"/>
                    </a:lnTo>
                    <a:lnTo>
                      <a:pt x="14100663" y="10712885"/>
                    </a:lnTo>
                    <a:lnTo>
                      <a:pt x="13714498" y="11231847"/>
                    </a:lnTo>
                    <a:lnTo>
                      <a:pt x="13284282" y="11143424"/>
                    </a:lnTo>
                    <a:lnTo>
                      <a:pt x="12721593" y="11242456"/>
                    </a:lnTo>
                    <a:lnTo>
                      <a:pt x="12136717" y="11893568"/>
                    </a:lnTo>
                    <a:lnTo>
                      <a:pt x="11761160" y="12235360"/>
                    </a:lnTo>
                    <a:lnTo>
                      <a:pt x="12004567" y="12865579"/>
                    </a:lnTo>
                    <a:lnTo>
                      <a:pt x="11485605" y="13129232"/>
                    </a:lnTo>
                    <a:lnTo>
                      <a:pt x="11110371" y="12864286"/>
                    </a:lnTo>
                    <a:lnTo>
                      <a:pt x="10834493" y="12522170"/>
                    </a:lnTo>
                    <a:lnTo>
                      <a:pt x="10183380" y="12246292"/>
                    </a:lnTo>
                    <a:lnTo>
                      <a:pt x="9764096" y="12014463"/>
                    </a:lnTo>
                    <a:lnTo>
                      <a:pt x="9256389" y="12124750"/>
                    </a:lnTo>
                    <a:lnTo>
                      <a:pt x="9024561" y="12499983"/>
                    </a:lnTo>
                    <a:lnTo>
                      <a:pt x="9168289" y="12775862"/>
                    </a:lnTo>
                    <a:lnTo>
                      <a:pt x="9356068" y="13084859"/>
                    </a:lnTo>
                    <a:lnTo>
                      <a:pt x="8773907" y="13415975"/>
                    </a:lnTo>
                    <a:lnTo>
                      <a:pt x="8385027" y="13890308"/>
                    </a:lnTo>
                    <a:lnTo>
                      <a:pt x="8594992" y="14530489"/>
                    </a:lnTo>
                    <a:lnTo>
                      <a:pt x="8142590" y="14740131"/>
                    </a:lnTo>
                    <a:lnTo>
                      <a:pt x="7844848" y="15038196"/>
                    </a:lnTo>
                    <a:lnTo>
                      <a:pt x="7403377" y="14629844"/>
                    </a:lnTo>
                    <a:lnTo>
                      <a:pt x="7039075" y="14684826"/>
                    </a:lnTo>
                    <a:lnTo>
                      <a:pt x="6840688" y="15335938"/>
                    </a:lnTo>
                    <a:lnTo>
                      <a:pt x="6399541" y="15545580"/>
                    </a:lnTo>
                    <a:lnTo>
                      <a:pt x="5847784" y="15424362"/>
                    </a:lnTo>
                    <a:lnTo>
                      <a:pt x="5378241" y="15179583"/>
                    </a:lnTo>
                    <a:lnTo>
                      <a:pt x="5525206" y="14891492"/>
                    </a:lnTo>
                    <a:lnTo>
                      <a:pt x="5376173" y="14571563"/>
                    </a:lnTo>
                    <a:lnTo>
                      <a:pt x="5177463" y="14323176"/>
                    </a:lnTo>
                    <a:lnTo>
                      <a:pt x="5376173" y="13865146"/>
                    </a:lnTo>
                    <a:lnTo>
                      <a:pt x="5560976" y="13531310"/>
                    </a:lnTo>
                    <a:lnTo>
                      <a:pt x="5624561" y="13054393"/>
                    </a:lnTo>
                    <a:lnTo>
                      <a:pt x="5337427" y="12675860"/>
                    </a:lnTo>
                    <a:lnTo>
                      <a:pt x="5624561" y="12355932"/>
                    </a:lnTo>
                    <a:lnTo>
                      <a:pt x="5475528" y="12107544"/>
                    </a:lnTo>
                    <a:lnTo>
                      <a:pt x="5241048" y="12121451"/>
                    </a:lnTo>
                    <a:lnTo>
                      <a:pt x="4882373" y="12168153"/>
                    </a:lnTo>
                    <a:lnTo>
                      <a:pt x="4449182" y="12366863"/>
                    </a:lnTo>
                    <a:lnTo>
                      <a:pt x="4129254" y="12653997"/>
                    </a:lnTo>
                    <a:lnTo>
                      <a:pt x="3497353" y="12355932"/>
                    </a:lnTo>
                    <a:lnTo>
                      <a:pt x="2992621" y="12345000"/>
                    </a:lnTo>
                    <a:lnTo>
                      <a:pt x="2515703" y="12279410"/>
                    </a:lnTo>
                    <a:lnTo>
                      <a:pt x="2184843" y="11860126"/>
                    </a:lnTo>
                    <a:lnTo>
                      <a:pt x="1754627" y="11551129"/>
                    </a:lnTo>
                    <a:lnTo>
                      <a:pt x="1125702" y="11352419"/>
                    </a:lnTo>
                    <a:lnTo>
                      <a:pt x="642833" y="11405072"/>
                    </a:lnTo>
                    <a:lnTo>
                      <a:pt x="209642" y="10861594"/>
                    </a:lnTo>
                    <a:lnTo>
                      <a:pt x="0" y="10505895"/>
                    </a:lnTo>
                    <a:lnTo>
                      <a:pt x="195735" y="10086611"/>
                    </a:lnTo>
                    <a:lnTo>
                      <a:pt x="490825" y="9727937"/>
                    </a:lnTo>
                    <a:lnTo>
                      <a:pt x="764052" y="9408008"/>
                    </a:lnTo>
                    <a:lnTo>
                      <a:pt x="686946" y="8990344"/>
                    </a:lnTo>
                    <a:lnTo>
                      <a:pt x="1184947" y="9198559"/>
                    </a:lnTo>
                    <a:lnTo>
                      <a:pt x="1622151" y="8992023"/>
                    </a:lnTo>
                    <a:lnTo>
                      <a:pt x="2151721" y="8572739"/>
                    </a:lnTo>
                    <a:lnTo>
                      <a:pt x="2802834" y="8661163"/>
                    </a:lnTo>
                    <a:lnTo>
                      <a:pt x="2918422" y="8200674"/>
                    </a:lnTo>
                    <a:lnTo>
                      <a:pt x="3442691" y="7888509"/>
                    </a:lnTo>
                    <a:lnTo>
                      <a:pt x="3795738" y="7226465"/>
                    </a:lnTo>
                    <a:lnTo>
                      <a:pt x="4181904" y="6752199"/>
                    </a:lnTo>
                    <a:lnTo>
                      <a:pt x="4071294" y="6288865"/>
                    </a:lnTo>
                    <a:lnTo>
                      <a:pt x="3773228" y="6101410"/>
                    </a:lnTo>
                    <a:lnTo>
                      <a:pt x="3397994" y="5792413"/>
                    </a:lnTo>
                    <a:lnTo>
                      <a:pt x="3232726" y="5560585"/>
                    </a:lnTo>
                    <a:lnTo>
                      <a:pt x="3265844" y="5075064"/>
                    </a:lnTo>
                    <a:lnTo>
                      <a:pt x="3475486" y="4711085"/>
                    </a:lnTo>
                    <a:lnTo>
                      <a:pt x="2978711" y="4435207"/>
                    </a:lnTo>
                    <a:lnTo>
                      <a:pt x="3321149" y="3916568"/>
                    </a:lnTo>
                    <a:lnTo>
                      <a:pt x="3298963" y="3397929"/>
                    </a:lnTo>
                    <a:lnTo>
                      <a:pt x="3166489" y="2813053"/>
                    </a:lnTo>
                    <a:lnTo>
                      <a:pt x="3828857" y="2482193"/>
                    </a:lnTo>
                    <a:lnTo>
                      <a:pt x="4225630" y="2460653"/>
                    </a:lnTo>
                    <a:lnTo>
                      <a:pt x="4115020" y="2019183"/>
                    </a:lnTo>
                    <a:lnTo>
                      <a:pt x="4644914" y="1677067"/>
                    </a:lnTo>
                    <a:lnTo>
                      <a:pt x="4997961" y="1136242"/>
                    </a:lnTo>
                    <a:lnTo>
                      <a:pt x="5373195" y="1114378"/>
                    </a:lnTo>
                    <a:lnTo>
                      <a:pt x="5571905" y="617603"/>
                    </a:lnTo>
                    <a:lnTo>
                      <a:pt x="5995385" y="0"/>
                    </a:lnTo>
                    <a:close/>
                  </a:path>
                </a:pathLst>
              </a:custGeom>
              <a:solidFill>
                <a:srgbClr val="92D050"/>
              </a:solid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87" name="任意多边形 12">
                <a:extLst>
                  <a:ext uri="{FF2B5EF4-FFF2-40B4-BE49-F238E27FC236}">
                    <a16:creationId xmlns:a16="http://schemas.microsoft.com/office/drawing/2014/main" id="{322E33D9-B292-6241-41F8-7A720F8D15CF}"/>
                  </a:ext>
                </a:extLst>
              </p:cNvPr>
              <p:cNvSpPr>
                <a:spLocks/>
              </p:cNvSpPr>
              <p:nvPr/>
            </p:nvSpPr>
            <p:spPr bwMode="auto">
              <a:xfrm>
                <a:off x="4792594" y="4937829"/>
                <a:ext cx="1150490" cy="1816854"/>
              </a:xfrm>
              <a:custGeom>
                <a:avLst/>
                <a:gdLst>
                  <a:gd name="T0" fmla="*/ 0 w 10523674"/>
                  <a:gd name="T1" fmla="*/ 0 h 15953258"/>
                  <a:gd name="T2" fmla="*/ 10523674 w 10523674"/>
                  <a:gd name="T3" fmla="*/ 15953258 h 15953258"/>
                </a:gdLst>
                <a:ahLst/>
                <a:cxnLst>
                  <a:cxn ang="0">
                    <a:pos x="2129531" y="1907994"/>
                  </a:cxn>
                  <a:cxn ang="0">
                    <a:pos x="2074226" y="2878712"/>
                  </a:cxn>
                  <a:cxn ang="0">
                    <a:pos x="2482578" y="4170005"/>
                  </a:cxn>
                  <a:cxn ang="0">
                    <a:pos x="2946235" y="5052946"/>
                  </a:cxn>
                  <a:cxn ang="0">
                    <a:pos x="2709366" y="5982265"/>
                  </a:cxn>
                  <a:cxn ang="0">
                    <a:pos x="3134014" y="6863201"/>
                  </a:cxn>
                  <a:cxn ang="0">
                    <a:pos x="3288027" y="7845174"/>
                  </a:cxn>
                  <a:cxn ang="0">
                    <a:pos x="4071937" y="8915570"/>
                  </a:cxn>
                  <a:cxn ang="0">
                    <a:pos x="3189319" y="8838402"/>
                  </a:cxn>
                  <a:cxn ang="0">
                    <a:pos x="2295446" y="8585033"/>
                  </a:cxn>
                  <a:cxn ang="0">
                    <a:pos x="1804299" y="8784844"/>
                  </a:cxn>
                  <a:cxn ang="0">
                    <a:pos x="1447114" y="9437122"/>
                  </a:cxn>
                  <a:cxn ang="0">
                    <a:pos x="1054413" y="10236683"/>
                  </a:cxn>
                  <a:cxn ang="0">
                    <a:pos x="1217353" y="11268271"/>
                  </a:cxn>
                  <a:cxn ang="0">
                    <a:pos x="517147" y="12060133"/>
                  </a:cxn>
                  <a:cxn ang="0">
                    <a:pos x="4720" y="12676641"/>
                  </a:cxn>
                  <a:cxn ang="0">
                    <a:pos x="0" y="13369151"/>
                  </a:cxn>
                  <a:cxn ang="0">
                    <a:pos x="114746" y="13841346"/>
                  </a:cxn>
                  <a:cxn ang="0">
                    <a:pos x="589916" y="14155066"/>
                  </a:cxn>
                  <a:cxn ang="0">
                    <a:pos x="1412691" y="14603202"/>
                  </a:cxn>
                  <a:cxn ang="0">
                    <a:pos x="2086968" y="14833669"/>
                  </a:cxn>
                  <a:cxn ang="0">
                    <a:pos x="2610332" y="15124037"/>
                  </a:cxn>
                  <a:cxn ang="0">
                    <a:pos x="4051497" y="15495132"/>
                  </a:cxn>
                  <a:cxn ang="0">
                    <a:pos x="5039356" y="15434520"/>
                  </a:cxn>
                  <a:cxn ang="0">
                    <a:pos x="6910830" y="15953258"/>
                  </a:cxn>
                  <a:cxn ang="0">
                    <a:pos x="6940167" y="13898978"/>
                  </a:cxn>
                  <a:cxn ang="0">
                    <a:pos x="6794243" y="13108346"/>
                  </a:cxn>
                  <a:cxn ang="0">
                    <a:pos x="7849890" y="12626964"/>
                  </a:cxn>
                  <a:cxn ang="0">
                    <a:pos x="8621639" y="11126675"/>
                  </a:cxn>
                  <a:cxn ang="0">
                    <a:pos x="8444792" y="10095607"/>
                  </a:cxn>
                  <a:cxn ang="0">
                    <a:pos x="8919963" y="10044184"/>
                  </a:cxn>
                  <a:cxn ang="0">
                    <a:pos x="10097086" y="9548895"/>
                  </a:cxn>
                  <a:cxn ang="0">
                    <a:pos x="10381247" y="8789564"/>
                  </a:cxn>
                  <a:cxn ang="0">
                    <a:pos x="10040683" y="7589088"/>
                  </a:cxn>
                  <a:cxn ang="0">
                    <a:pos x="9232196" y="6936813"/>
                  </a:cxn>
                  <a:cxn ang="0">
                    <a:pos x="8494470" y="5483226"/>
                  </a:cxn>
                  <a:cxn ang="0">
                    <a:pos x="7949506" y="4419623"/>
                  </a:cxn>
                  <a:cxn ang="0">
                    <a:pos x="8956513" y="2817766"/>
                  </a:cxn>
                  <a:cxn ang="0">
                    <a:pos x="8186636" y="2328248"/>
                  </a:cxn>
                  <a:cxn ang="0">
                    <a:pos x="7712047" y="1698999"/>
                  </a:cxn>
                  <a:cxn ang="0">
                    <a:pos x="7171545" y="2052369"/>
                  </a:cxn>
                  <a:cxn ang="0">
                    <a:pos x="6167062" y="1577780"/>
                  </a:cxn>
                  <a:cxn ang="0">
                    <a:pos x="5682512" y="926991"/>
                  </a:cxn>
                  <a:cxn ang="0">
                    <a:pos x="5141363" y="518962"/>
                  </a:cxn>
                  <a:cxn ang="0">
                    <a:pos x="4645234" y="275879"/>
                  </a:cxn>
                  <a:cxn ang="0">
                    <a:pos x="4064429" y="662949"/>
                  </a:cxn>
                  <a:cxn ang="0">
                    <a:pos x="3034659" y="816381"/>
                  </a:cxn>
                  <a:cxn ang="0">
                    <a:pos x="2074550" y="915736"/>
                  </a:cxn>
                </a:cxnLst>
                <a:rect l="T0" t="T1" r="T2" b="T3"/>
                <a:pathLst>
                  <a:path w="10523674" h="15953258">
                    <a:moveTo>
                      <a:pt x="2368015" y="1443455"/>
                    </a:moveTo>
                    <a:lnTo>
                      <a:pt x="2129531" y="1907994"/>
                    </a:lnTo>
                    <a:lnTo>
                      <a:pt x="1963939" y="2294159"/>
                    </a:lnTo>
                    <a:lnTo>
                      <a:pt x="2074226" y="2878712"/>
                    </a:lnTo>
                    <a:lnTo>
                      <a:pt x="2504765" y="3441724"/>
                    </a:lnTo>
                    <a:lnTo>
                      <a:pt x="2482578" y="4170005"/>
                    </a:lnTo>
                    <a:lnTo>
                      <a:pt x="2615052" y="4644594"/>
                    </a:lnTo>
                    <a:lnTo>
                      <a:pt x="2946235" y="5052946"/>
                    </a:lnTo>
                    <a:lnTo>
                      <a:pt x="2758457" y="5483485"/>
                    </a:lnTo>
                    <a:lnTo>
                      <a:pt x="2709366" y="5982265"/>
                    </a:lnTo>
                    <a:lnTo>
                      <a:pt x="2990286" y="6399544"/>
                    </a:lnTo>
                    <a:lnTo>
                      <a:pt x="3134014" y="6863201"/>
                    </a:lnTo>
                    <a:lnTo>
                      <a:pt x="2868744" y="7171875"/>
                    </a:lnTo>
                    <a:lnTo>
                      <a:pt x="3288027" y="7845174"/>
                    </a:lnTo>
                    <a:lnTo>
                      <a:pt x="3762616" y="8176034"/>
                    </a:lnTo>
                    <a:lnTo>
                      <a:pt x="4071937" y="8915570"/>
                    </a:lnTo>
                    <a:lnTo>
                      <a:pt x="3685771" y="8882452"/>
                    </a:lnTo>
                    <a:lnTo>
                      <a:pt x="3189319" y="8838402"/>
                    </a:lnTo>
                    <a:lnTo>
                      <a:pt x="2582257" y="8860588"/>
                    </a:lnTo>
                    <a:lnTo>
                      <a:pt x="2295446" y="8585033"/>
                    </a:lnTo>
                    <a:lnTo>
                      <a:pt x="1919553" y="8213466"/>
                    </a:lnTo>
                    <a:lnTo>
                      <a:pt x="1804299" y="8784844"/>
                    </a:lnTo>
                    <a:lnTo>
                      <a:pt x="1588448" y="9121913"/>
                    </a:lnTo>
                    <a:lnTo>
                      <a:pt x="1447114" y="9437122"/>
                    </a:lnTo>
                    <a:lnTo>
                      <a:pt x="1249890" y="9775678"/>
                    </a:lnTo>
                    <a:lnTo>
                      <a:pt x="1054413" y="10236683"/>
                    </a:lnTo>
                    <a:lnTo>
                      <a:pt x="1351754" y="10572915"/>
                    </a:lnTo>
                    <a:lnTo>
                      <a:pt x="1217353" y="11268271"/>
                    </a:lnTo>
                    <a:lnTo>
                      <a:pt x="883520" y="11614524"/>
                    </a:lnTo>
                    <a:lnTo>
                      <a:pt x="517147" y="12060133"/>
                    </a:lnTo>
                    <a:lnTo>
                      <a:pt x="219397" y="12315706"/>
                    </a:lnTo>
                    <a:lnTo>
                      <a:pt x="4720" y="12676641"/>
                    </a:lnTo>
                    <a:lnTo>
                      <a:pt x="16880" y="13008988"/>
                    </a:lnTo>
                    <a:lnTo>
                      <a:pt x="0" y="13369151"/>
                    </a:lnTo>
                    <a:lnTo>
                      <a:pt x="201938" y="13549232"/>
                    </a:lnTo>
                    <a:lnTo>
                      <a:pt x="114746" y="13841346"/>
                    </a:lnTo>
                    <a:lnTo>
                      <a:pt x="179363" y="14239090"/>
                    </a:lnTo>
                    <a:lnTo>
                      <a:pt x="589916" y="14155066"/>
                    </a:lnTo>
                    <a:lnTo>
                      <a:pt x="1071295" y="14341356"/>
                    </a:lnTo>
                    <a:lnTo>
                      <a:pt x="1412691" y="14603202"/>
                    </a:lnTo>
                    <a:lnTo>
                      <a:pt x="1829138" y="14703266"/>
                    </a:lnTo>
                    <a:lnTo>
                      <a:pt x="2086968" y="14833669"/>
                    </a:lnTo>
                    <a:lnTo>
                      <a:pt x="2276874" y="15160845"/>
                    </a:lnTo>
                    <a:lnTo>
                      <a:pt x="2610332" y="15124037"/>
                    </a:lnTo>
                    <a:lnTo>
                      <a:pt x="3728593" y="15158318"/>
                    </a:lnTo>
                    <a:lnTo>
                      <a:pt x="4051497" y="15495132"/>
                    </a:lnTo>
                    <a:lnTo>
                      <a:pt x="4509527" y="15555741"/>
                    </a:lnTo>
                    <a:lnTo>
                      <a:pt x="5039356" y="15434520"/>
                    </a:lnTo>
                    <a:lnTo>
                      <a:pt x="5511292" y="15634977"/>
                    </a:lnTo>
                    <a:lnTo>
                      <a:pt x="6910830" y="15953258"/>
                    </a:lnTo>
                    <a:lnTo>
                      <a:pt x="6955433" y="14821251"/>
                    </a:lnTo>
                    <a:lnTo>
                      <a:pt x="6940167" y="13898978"/>
                    </a:lnTo>
                    <a:lnTo>
                      <a:pt x="6738096" y="13639403"/>
                    </a:lnTo>
                    <a:lnTo>
                      <a:pt x="6794243" y="13108346"/>
                    </a:lnTo>
                    <a:lnTo>
                      <a:pt x="7236618" y="12881561"/>
                    </a:lnTo>
                    <a:lnTo>
                      <a:pt x="7849890" y="12626964"/>
                    </a:lnTo>
                    <a:lnTo>
                      <a:pt x="7850148" y="12001013"/>
                    </a:lnTo>
                    <a:lnTo>
                      <a:pt x="8621639" y="11126675"/>
                    </a:lnTo>
                    <a:lnTo>
                      <a:pt x="8488318" y="10634041"/>
                    </a:lnTo>
                    <a:lnTo>
                      <a:pt x="8444792" y="10095607"/>
                    </a:lnTo>
                    <a:lnTo>
                      <a:pt x="8513673" y="9712745"/>
                    </a:lnTo>
                    <a:lnTo>
                      <a:pt x="8919963" y="10044184"/>
                    </a:lnTo>
                    <a:lnTo>
                      <a:pt x="9516354" y="9676325"/>
                    </a:lnTo>
                    <a:lnTo>
                      <a:pt x="10097086" y="9548895"/>
                    </a:lnTo>
                    <a:lnTo>
                      <a:pt x="10523674" y="9372181"/>
                    </a:lnTo>
                    <a:lnTo>
                      <a:pt x="10381247" y="8789564"/>
                    </a:lnTo>
                    <a:lnTo>
                      <a:pt x="9983827" y="8508381"/>
                    </a:lnTo>
                    <a:lnTo>
                      <a:pt x="10040683" y="7589088"/>
                    </a:lnTo>
                    <a:lnTo>
                      <a:pt x="9578450" y="7120129"/>
                    </a:lnTo>
                    <a:lnTo>
                      <a:pt x="9232196" y="6936813"/>
                    </a:lnTo>
                    <a:lnTo>
                      <a:pt x="8816529" y="5777474"/>
                    </a:lnTo>
                    <a:lnTo>
                      <a:pt x="8494470" y="5483226"/>
                    </a:lnTo>
                    <a:lnTo>
                      <a:pt x="8224219" y="4896280"/>
                    </a:lnTo>
                    <a:lnTo>
                      <a:pt x="7949506" y="4419623"/>
                    </a:lnTo>
                    <a:lnTo>
                      <a:pt x="7901573" y="4104157"/>
                    </a:lnTo>
                    <a:lnTo>
                      <a:pt x="8956513" y="2817766"/>
                    </a:lnTo>
                    <a:lnTo>
                      <a:pt x="8451583" y="2637245"/>
                    </a:lnTo>
                    <a:lnTo>
                      <a:pt x="8186636" y="2328248"/>
                    </a:lnTo>
                    <a:lnTo>
                      <a:pt x="8219754" y="1930827"/>
                    </a:lnTo>
                    <a:lnTo>
                      <a:pt x="7712047" y="1698999"/>
                    </a:lnTo>
                    <a:lnTo>
                      <a:pt x="7425237" y="1963946"/>
                    </a:lnTo>
                    <a:lnTo>
                      <a:pt x="7171545" y="2052369"/>
                    </a:lnTo>
                    <a:lnTo>
                      <a:pt x="6707888" y="1654949"/>
                    </a:lnTo>
                    <a:lnTo>
                      <a:pt x="6167062" y="1577780"/>
                    </a:lnTo>
                    <a:lnTo>
                      <a:pt x="5714660" y="1368138"/>
                    </a:lnTo>
                    <a:lnTo>
                      <a:pt x="5682512" y="926991"/>
                    </a:lnTo>
                    <a:lnTo>
                      <a:pt x="5185736" y="872009"/>
                    </a:lnTo>
                    <a:lnTo>
                      <a:pt x="5141363" y="518962"/>
                    </a:lnTo>
                    <a:lnTo>
                      <a:pt x="5163873" y="0"/>
                    </a:lnTo>
                    <a:lnTo>
                      <a:pt x="4645234" y="275879"/>
                    </a:lnTo>
                    <a:lnTo>
                      <a:pt x="4336237" y="518639"/>
                    </a:lnTo>
                    <a:lnTo>
                      <a:pt x="4064429" y="662949"/>
                    </a:lnTo>
                    <a:lnTo>
                      <a:pt x="3742367" y="827639"/>
                    </a:lnTo>
                    <a:lnTo>
                      <a:pt x="3034659" y="816381"/>
                    </a:lnTo>
                    <a:lnTo>
                      <a:pt x="2493833" y="904804"/>
                    </a:lnTo>
                    <a:lnTo>
                      <a:pt x="2074550" y="915736"/>
                    </a:lnTo>
                    <a:lnTo>
                      <a:pt x="2368015" y="1443455"/>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88" name="任意多边形 13">
                <a:extLst>
                  <a:ext uri="{FF2B5EF4-FFF2-40B4-BE49-F238E27FC236}">
                    <a16:creationId xmlns:a16="http://schemas.microsoft.com/office/drawing/2014/main" id="{A28892B6-53F1-2DB5-11F2-CFA109B6AB91}"/>
                  </a:ext>
                </a:extLst>
              </p:cNvPr>
              <p:cNvSpPr>
                <a:spLocks/>
              </p:cNvSpPr>
              <p:nvPr/>
            </p:nvSpPr>
            <p:spPr bwMode="auto">
              <a:xfrm>
                <a:off x="4219613" y="4376984"/>
                <a:ext cx="1019136" cy="1576493"/>
              </a:xfrm>
              <a:custGeom>
                <a:avLst/>
                <a:gdLst>
                  <a:gd name="T0" fmla="*/ 0 w 9315102"/>
                  <a:gd name="T1" fmla="*/ 0 h 13844528"/>
                  <a:gd name="T2" fmla="*/ 9315102 w 9315102"/>
                  <a:gd name="T3" fmla="*/ 13844528 h 13844528"/>
                </a:gdLst>
                <a:ahLst/>
                <a:cxnLst>
                  <a:cxn ang="0">
                    <a:pos x="7372697" y="6836952"/>
                  </a:cxn>
                  <a:cxn ang="0">
                    <a:pos x="7317392" y="7807670"/>
                  </a:cxn>
                  <a:cxn ang="0">
                    <a:pos x="7725744" y="9098963"/>
                  </a:cxn>
                  <a:cxn ang="0">
                    <a:pos x="8189401" y="9981904"/>
                  </a:cxn>
                  <a:cxn ang="0">
                    <a:pos x="7952532" y="10911223"/>
                  </a:cxn>
                  <a:cxn ang="0">
                    <a:pos x="8377180" y="11792159"/>
                  </a:cxn>
                  <a:cxn ang="0">
                    <a:pos x="8531193" y="12774132"/>
                  </a:cxn>
                  <a:cxn ang="0">
                    <a:pos x="9315103" y="13844528"/>
                  </a:cxn>
                  <a:cxn ang="0">
                    <a:pos x="8432485" y="13767360"/>
                  </a:cxn>
                  <a:cxn ang="0">
                    <a:pos x="7538612" y="13513991"/>
                  </a:cxn>
                  <a:cxn ang="0">
                    <a:pos x="6923267" y="12558542"/>
                  </a:cxn>
                  <a:cxn ang="0">
                    <a:pos x="6390721" y="11990225"/>
                  </a:cxn>
                  <a:cxn ang="0">
                    <a:pos x="5882811" y="11166983"/>
                  </a:cxn>
                  <a:cxn ang="0">
                    <a:pos x="6037998" y="9819290"/>
                  </a:cxn>
                  <a:cxn ang="0">
                    <a:pos x="5519359" y="9176457"/>
                  </a:cxn>
                  <a:cxn ang="0">
                    <a:pos x="5246132" y="8594233"/>
                  </a:cxn>
                  <a:cxn ang="0">
                    <a:pos x="4628138" y="8558463"/>
                  </a:cxn>
                  <a:cxn ang="0">
                    <a:pos x="4090611" y="7800363"/>
                  </a:cxn>
                  <a:cxn ang="0">
                    <a:pos x="3213298" y="7676169"/>
                  </a:cxn>
                  <a:cxn ang="0">
                    <a:pos x="2598279" y="7557926"/>
                  </a:cxn>
                  <a:cxn ang="0">
                    <a:pos x="1969354" y="6843552"/>
                  </a:cxn>
                  <a:cxn ang="0">
                    <a:pos x="1869999" y="5988102"/>
                  </a:cxn>
                  <a:cxn ang="0">
                    <a:pos x="1095016" y="5472438"/>
                  </a:cxn>
                  <a:cxn ang="0">
                    <a:pos x="424369" y="4647778"/>
                  </a:cxn>
                  <a:cxn ang="0">
                    <a:pos x="565445" y="4079461"/>
                  </a:cxn>
                  <a:cxn ang="0">
                    <a:pos x="0" y="3613439"/>
                  </a:cxn>
                  <a:cxn ang="0">
                    <a:pos x="554193" y="3252472"/>
                  </a:cxn>
                  <a:cxn ang="0">
                    <a:pos x="642293" y="2512936"/>
                  </a:cxn>
                  <a:cxn ang="0">
                    <a:pos x="1436810" y="2082721"/>
                  </a:cxn>
                  <a:cxn ang="0">
                    <a:pos x="2694662" y="1564405"/>
                  </a:cxn>
                  <a:cxn ang="0">
                    <a:pos x="3543838" y="2116486"/>
                  </a:cxn>
                  <a:cxn ang="0">
                    <a:pos x="4150577" y="1774371"/>
                  </a:cxn>
                  <a:cxn ang="0">
                    <a:pos x="5199109" y="1399137"/>
                  </a:cxn>
                  <a:cxn ang="0">
                    <a:pos x="5419683" y="681788"/>
                  </a:cxn>
                  <a:cxn ang="0">
                    <a:pos x="6026745" y="306554"/>
                  </a:cxn>
                  <a:cxn ang="0">
                    <a:pos x="6732839" y="317162"/>
                  </a:cxn>
                  <a:cxn ang="0">
                    <a:pos x="6810008" y="1310390"/>
                  </a:cxn>
                  <a:cxn ang="0">
                    <a:pos x="7174310" y="2126771"/>
                  </a:cxn>
                  <a:cxn ang="0">
                    <a:pos x="7930081" y="3252149"/>
                  </a:cxn>
                  <a:cxn ang="0">
                    <a:pos x="8233451" y="3892006"/>
                  </a:cxn>
                  <a:cxn ang="0">
                    <a:pos x="8851445" y="4763692"/>
                  </a:cxn>
                  <a:cxn ang="0">
                    <a:pos x="8985533" y="5756597"/>
                  </a:cxn>
                  <a:cxn ang="0">
                    <a:pos x="7736999" y="5833762"/>
                  </a:cxn>
                  <a:cxn ang="0">
                    <a:pos x="7611181" y="6372413"/>
                  </a:cxn>
                </a:cxnLst>
                <a:rect l="T0" t="T1" r="T2" b="T3"/>
                <a:pathLst>
                  <a:path w="9315102" h="13844528">
                    <a:moveTo>
                      <a:pt x="7611181" y="6372413"/>
                    </a:moveTo>
                    <a:lnTo>
                      <a:pt x="7372697" y="6836952"/>
                    </a:lnTo>
                    <a:lnTo>
                      <a:pt x="7207105" y="7223117"/>
                    </a:lnTo>
                    <a:lnTo>
                      <a:pt x="7317392" y="7807670"/>
                    </a:lnTo>
                    <a:lnTo>
                      <a:pt x="7747931" y="8370682"/>
                    </a:lnTo>
                    <a:lnTo>
                      <a:pt x="7725744" y="9098963"/>
                    </a:lnTo>
                    <a:lnTo>
                      <a:pt x="7858218" y="9573552"/>
                    </a:lnTo>
                    <a:lnTo>
                      <a:pt x="8189401" y="9981904"/>
                    </a:lnTo>
                    <a:lnTo>
                      <a:pt x="8001623" y="10412443"/>
                    </a:lnTo>
                    <a:lnTo>
                      <a:pt x="7952532" y="10911223"/>
                    </a:lnTo>
                    <a:lnTo>
                      <a:pt x="8233452" y="11328502"/>
                    </a:lnTo>
                    <a:lnTo>
                      <a:pt x="8377180" y="11792159"/>
                    </a:lnTo>
                    <a:lnTo>
                      <a:pt x="8111910" y="12100833"/>
                    </a:lnTo>
                    <a:lnTo>
                      <a:pt x="8531193" y="12774132"/>
                    </a:lnTo>
                    <a:lnTo>
                      <a:pt x="9005782" y="13104992"/>
                    </a:lnTo>
                    <a:lnTo>
                      <a:pt x="9315103" y="13844528"/>
                    </a:lnTo>
                    <a:lnTo>
                      <a:pt x="8928937" y="13811410"/>
                    </a:lnTo>
                    <a:lnTo>
                      <a:pt x="8432485" y="13767360"/>
                    </a:lnTo>
                    <a:lnTo>
                      <a:pt x="7825423" y="13789546"/>
                    </a:lnTo>
                    <a:lnTo>
                      <a:pt x="7538612" y="13513991"/>
                    </a:lnTo>
                    <a:lnTo>
                      <a:pt x="7162719" y="13142424"/>
                    </a:lnTo>
                    <a:lnTo>
                      <a:pt x="6923267" y="12558542"/>
                    </a:lnTo>
                    <a:lnTo>
                      <a:pt x="6688787" y="12175028"/>
                    </a:lnTo>
                    <a:lnTo>
                      <a:pt x="6390721" y="11990225"/>
                    </a:lnTo>
                    <a:lnTo>
                      <a:pt x="6145309" y="11535171"/>
                    </a:lnTo>
                    <a:lnTo>
                      <a:pt x="5882811" y="11166983"/>
                    </a:lnTo>
                    <a:lnTo>
                      <a:pt x="6033077" y="10468720"/>
                    </a:lnTo>
                    <a:cubicBezTo>
                      <a:pt x="6034717" y="10252243"/>
                      <a:pt x="6036358" y="10035767"/>
                      <a:pt x="6037998" y="9819290"/>
                    </a:cubicBezTo>
                    <a:lnTo>
                      <a:pt x="5977388" y="9386099"/>
                    </a:lnTo>
                    <a:lnTo>
                      <a:pt x="5519359" y="9176457"/>
                    </a:lnTo>
                    <a:lnTo>
                      <a:pt x="5132870" y="8928069"/>
                    </a:lnTo>
                    <a:lnTo>
                      <a:pt x="5246132" y="8594233"/>
                    </a:lnTo>
                    <a:lnTo>
                      <a:pt x="5100075" y="8285236"/>
                    </a:lnTo>
                    <a:lnTo>
                      <a:pt x="4628138" y="8558463"/>
                    </a:lnTo>
                    <a:lnTo>
                      <a:pt x="4368819" y="8249466"/>
                    </a:lnTo>
                    <a:lnTo>
                      <a:pt x="4090611" y="7800363"/>
                    </a:lnTo>
                    <a:lnTo>
                      <a:pt x="3547134" y="7477459"/>
                    </a:lnTo>
                    <a:lnTo>
                      <a:pt x="3213298" y="7676169"/>
                    </a:lnTo>
                    <a:lnTo>
                      <a:pt x="3017563" y="7814270"/>
                    </a:lnTo>
                    <a:lnTo>
                      <a:pt x="2598279" y="7557926"/>
                    </a:lnTo>
                    <a:lnTo>
                      <a:pt x="2314121" y="7210183"/>
                    </a:lnTo>
                    <a:lnTo>
                      <a:pt x="1969354" y="6843552"/>
                    </a:lnTo>
                    <a:lnTo>
                      <a:pt x="1806414" y="6311006"/>
                    </a:lnTo>
                    <a:lnTo>
                      <a:pt x="1869999" y="5988102"/>
                    </a:lnTo>
                    <a:lnTo>
                      <a:pt x="1588816" y="5781435"/>
                    </a:lnTo>
                    <a:lnTo>
                      <a:pt x="1095016" y="5472438"/>
                    </a:lnTo>
                    <a:lnTo>
                      <a:pt x="637951" y="5175925"/>
                    </a:lnTo>
                    <a:lnTo>
                      <a:pt x="424369" y="4647778"/>
                    </a:lnTo>
                    <a:lnTo>
                      <a:pt x="835696" y="4289103"/>
                    </a:lnTo>
                    <a:lnTo>
                      <a:pt x="565445" y="4079461"/>
                    </a:lnTo>
                    <a:lnTo>
                      <a:pt x="235550" y="3899185"/>
                    </a:lnTo>
                    <a:lnTo>
                      <a:pt x="0" y="3613439"/>
                    </a:lnTo>
                    <a:lnTo>
                      <a:pt x="234264" y="3263404"/>
                    </a:lnTo>
                    <a:lnTo>
                      <a:pt x="554193" y="3252472"/>
                    </a:lnTo>
                    <a:lnTo>
                      <a:pt x="532006" y="2954407"/>
                    </a:lnTo>
                    <a:lnTo>
                      <a:pt x="642293" y="2512936"/>
                    </a:lnTo>
                    <a:lnTo>
                      <a:pt x="1370897" y="2457955"/>
                    </a:lnTo>
                    <a:lnTo>
                      <a:pt x="1436810" y="2082721"/>
                    </a:lnTo>
                    <a:lnTo>
                      <a:pt x="1900468" y="1696556"/>
                    </a:lnTo>
                    <a:lnTo>
                      <a:pt x="2694662" y="1564405"/>
                    </a:lnTo>
                    <a:lnTo>
                      <a:pt x="3102367" y="1774371"/>
                    </a:lnTo>
                    <a:lnTo>
                      <a:pt x="3543838" y="2116486"/>
                    </a:lnTo>
                    <a:lnTo>
                      <a:pt x="3797530" y="1663760"/>
                    </a:lnTo>
                    <a:lnTo>
                      <a:pt x="4150577" y="1774371"/>
                    </a:lnTo>
                    <a:lnTo>
                      <a:pt x="4658284" y="1376950"/>
                    </a:lnTo>
                    <a:lnTo>
                      <a:pt x="5199109" y="1399137"/>
                    </a:lnTo>
                    <a:lnTo>
                      <a:pt x="5441870" y="1034835"/>
                    </a:lnTo>
                    <a:lnTo>
                      <a:pt x="5419683" y="681788"/>
                    </a:lnTo>
                    <a:lnTo>
                      <a:pt x="5651511" y="251249"/>
                    </a:lnTo>
                    <a:lnTo>
                      <a:pt x="6026745" y="306554"/>
                    </a:lnTo>
                    <a:lnTo>
                      <a:pt x="6554764" y="0"/>
                    </a:lnTo>
                    <a:lnTo>
                      <a:pt x="6732839" y="317162"/>
                    </a:lnTo>
                    <a:lnTo>
                      <a:pt x="6876244" y="835801"/>
                    </a:lnTo>
                    <a:lnTo>
                      <a:pt x="6810008" y="1310390"/>
                    </a:lnTo>
                    <a:lnTo>
                      <a:pt x="6865313" y="1751537"/>
                    </a:lnTo>
                    <a:lnTo>
                      <a:pt x="7174310" y="2126771"/>
                    </a:lnTo>
                    <a:lnTo>
                      <a:pt x="7714812" y="2711000"/>
                    </a:lnTo>
                    <a:lnTo>
                      <a:pt x="7930081" y="3252149"/>
                    </a:lnTo>
                    <a:lnTo>
                      <a:pt x="8050450" y="3454932"/>
                    </a:lnTo>
                    <a:lnTo>
                      <a:pt x="8233451" y="3892006"/>
                    </a:lnTo>
                    <a:lnTo>
                      <a:pt x="8415279" y="4471254"/>
                    </a:lnTo>
                    <a:lnTo>
                      <a:pt x="8851445" y="4763692"/>
                    </a:lnTo>
                    <a:lnTo>
                      <a:pt x="9006105" y="5161436"/>
                    </a:lnTo>
                    <a:lnTo>
                      <a:pt x="8985533" y="5756597"/>
                    </a:lnTo>
                    <a:lnTo>
                      <a:pt x="8277825" y="5745339"/>
                    </a:lnTo>
                    <a:lnTo>
                      <a:pt x="7736999" y="5833762"/>
                    </a:lnTo>
                    <a:lnTo>
                      <a:pt x="7317716" y="5844694"/>
                    </a:lnTo>
                    <a:lnTo>
                      <a:pt x="7611181" y="6372413"/>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89" name="任意多边形 16">
                <a:extLst>
                  <a:ext uri="{FF2B5EF4-FFF2-40B4-BE49-F238E27FC236}">
                    <a16:creationId xmlns:a16="http://schemas.microsoft.com/office/drawing/2014/main" id="{E490FCFC-301A-AD22-0C8D-C50484D576D6}"/>
                  </a:ext>
                </a:extLst>
              </p:cNvPr>
              <p:cNvSpPr>
                <a:spLocks/>
              </p:cNvSpPr>
              <p:nvPr/>
            </p:nvSpPr>
            <p:spPr bwMode="auto">
              <a:xfrm>
                <a:off x="4993023" y="4150975"/>
                <a:ext cx="1512850" cy="1131115"/>
              </a:xfrm>
              <a:custGeom>
                <a:avLst/>
                <a:gdLst>
                  <a:gd name="T0" fmla="*/ 0 w 13843483"/>
                  <a:gd name="T1" fmla="*/ 0 h 9929365"/>
                  <a:gd name="T2" fmla="*/ 13843483 w 13843483"/>
                  <a:gd name="T3" fmla="*/ 9929365 h 9929365"/>
                </a:gdLst>
                <a:ahLst/>
                <a:cxnLst>
                  <a:cxn ang="0">
                    <a:pos x="193148" y="2525466"/>
                  </a:cxn>
                  <a:cxn ang="0">
                    <a:pos x="259969" y="3536419"/>
                  </a:cxn>
                  <a:cxn ang="0">
                    <a:pos x="704091" y="4404548"/>
                  </a:cxn>
                  <a:cxn ang="0">
                    <a:pos x="1387738" y="5460001"/>
                  </a:cxn>
                  <a:cxn ang="0">
                    <a:pos x="1683994" y="6073987"/>
                  </a:cxn>
                  <a:cxn ang="0">
                    <a:pos x="2312919" y="6960743"/>
                  </a:cxn>
                  <a:cxn ang="0">
                    <a:pos x="2431611" y="7933010"/>
                  </a:cxn>
                  <a:cxn ang="0">
                    <a:pos x="3327106" y="7398654"/>
                  </a:cxn>
                  <a:cxn ang="0">
                    <a:pos x="3839533" y="7633138"/>
                  </a:cxn>
                  <a:cxn ang="0">
                    <a:pos x="4378291" y="8043234"/>
                  </a:cxn>
                  <a:cxn ang="0">
                    <a:pos x="4856697" y="8686067"/>
                  </a:cxn>
                  <a:cxn ang="0">
                    <a:pos x="5872370" y="9162727"/>
                  </a:cxn>
                  <a:cxn ang="0">
                    <a:pos x="6408150" y="8819706"/>
                  </a:cxn>
                  <a:cxn ang="0">
                    <a:pos x="6881834" y="9439187"/>
                  </a:cxn>
                  <a:cxn ang="0">
                    <a:pos x="7649755" y="9929365"/>
                  </a:cxn>
                  <a:cxn ang="0">
                    <a:pos x="8268602" y="9223594"/>
                  </a:cxn>
                  <a:cxn ang="0">
                    <a:pos x="8943507" y="9289442"/>
                  </a:cxn>
                  <a:cxn ang="0">
                    <a:pos x="10051301" y="8950112"/>
                  </a:cxn>
                  <a:cxn ang="0">
                    <a:pos x="11015808" y="9412864"/>
                  </a:cxn>
                  <a:cxn ang="0">
                    <a:pos x="12186725" y="9172175"/>
                  </a:cxn>
                  <a:cxn ang="0">
                    <a:pos x="13169402" y="8873911"/>
                  </a:cxn>
                  <a:cxn ang="0">
                    <a:pos x="13412039" y="7675120"/>
                  </a:cxn>
                  <a:cxn ang="0">
                    <a:pos x="13436878" y="6850460"/>
                  </a:cxn>
                  <a:cxn ang="0">
                    <a:pos x="13183770" y="5625145"/>
                  </a:cxn>
                  <a:cxn ang="0">
                    <a:pos x="12940425" y="4446530"/>
                  </a:cxn>
                  <a:cxn ang="0">
                    <a:pos x="11969384" y="3839467"/>
                  </a:cxn>
                  <a:cxn ang="0">
                    <a:pos x="11163612" y="3486420"/>
                  </a:cxn>
                  <a:cxn ang="0">
                    <a:pos x="11064257" y="2493193"/>
                  </a:cxn>
                  <a:cxn ang="0">
                    <a:pos x="10557519" y="1688067"/>
                  </a:cxn>
                  <a:cxn ang="0">
                    <a:pos x="9155939" y="1610898"/>
                  </a:cxn>
                  <a:cxn ang="0">
                    <a:pos x="8295508" y="1677135"/>
                  </a:cxn>
                  <a:cxn ang="0">
                    <a:pos x="7699378" y="772331"/>
                  </a:cxn>
                  <a:cxn ang="0">
                    <a:pos x="6938302" y="728281"/>
                  </a:cxn>
                  <a:cxn ang="0">
                    <a:pos x="6287513" y="0"/>
                  </a:cxn>
                  <a:cxn ang="0">
                    <a:pos x="5846042" y="662044"/>
                  </a:cxn>
                  <a:cxn ang="0">
                    <a:pos x="4731596" y="507384"/>
                  </a:cxn>
                  <a:cxn ang="0">
                    <a:pos x="3981452" y="1092260"/>
                  </a:cxn>
                  <a:cxn ang="0">
                    <a:pos x="2756719" y="1301901"/>
                  </a:cxn>
                  <a:cxn ang="0">
                    <a:pos x="1918151" y="1831795"/>
                  </a:cxn>
                  <a:cxn ang="0">
                    <a:pos x="1167683" y="1401256"/>
                  </a:cxn>
                  <a:cxn ang="0">
                    <a:pos x="516571" y="2162979"/>
                  </a:cxn>
                  <a:cxn ang="0">
                    <a:pos x="0" y="2179864"/>
                  </a:cxn>
                </a:cxnLst>
                <a:rect l="T0" t="T1" r="T2" b="T3"/>
                <a:pathLst>
                  <a:path w="13843483" h="9929365">
                    <a:moveTo>
                      <a:pt x="0" y="2179864"/>
                    </a:moveTo>
                    <a:lnTo>
                      <a:pt x="193148" y="2525466"/>
                    </a:lnTo>
                    <a:lnTo>
                      <a:pt x="323553" y="3022502"/>
                    </a:lnTo>
                    <a:lnTo>
                      <a:pt x="259969" y="3536419"/>
                    </a:lnTo>
                    <a:lnTo>
                      <a:pt x="319092" y="3944771"/>
                    </a:lnTo>
                    <a:lnTo>
                      <a:pt x="704091" y="4404548"/>
                    </a:lnTo>
                    <a:lnTo>
                      <a:pt x="1155912" y="4890652"/>
                    </a:lnTo>
                    <a:lnTo>
                      <a:pt x="1387738" y="5460001"/>
                    </a:lnTo>
                    <a:lnTo>
                      <a:pt x="1510125" y="5673331"/>
                    </a:lnTo>
                    <a:lnTo>
                      <a:pt x="1683994" y="6073987"/>
                    </a:lnTo>
                    <a:lnTo>
                      <a:pt x="1861101" y="6660931"/>
                    </a:lnTo>
                    <a:lnTo>
                      <a:pt x="2312919" y="6960743"/>
                    </a:lnTo>
                    <a:lnTo>
                      <a:pt x="2455743" y="7336559"/>
                    </a:lnTo>
                    <a:lnTo>
                      <a:pt x="2431611" y="7933010"/>
                    </a:lnTo>
                    <a:lnTo>
                      <a:pt x="3014872" y="7651765"/>
                    </a:lnTo>
                    <a:lnTo>
                      <a:pt x="3327106" y="7398654"/>
                    </a:lnTo>
                    <a:lnTo>
                      <a:pt x="3859394" y="7119480"/>
                    </a:lnTo>
                    <a:lnTo>
                      <a:pt x="3839533" y="7633138"/>
                    </a:lnTo>
                    <a:lnTo>
                      <a:pt x="3881515" y="7985601"/>
                    </a:lnTo>
                    <a:lnTo>
                      <a:pt x="4378291" y="8043234"/>
                    </a:lnTo>
                    <a:lnTo>
                      <a:pt x="4422278" y="8488846"/>
                    </a:lnTo>
                    <a:lnTo>
                      <a:pt x="4856697" y="8686067"/>
                    </a:lnTo>
                    <a:lnTo>
                      <a:pt x="5412593" y="8771515"/>
                    </a:lnTo>
                    <a:lnTo>
                      <a:pt x="5872370" y="9162727"/>
                    </a:lnTo>
                    <a:lnTo>
                      <a:pt x="6106851" y="9086721"/>
                    </a:lnTo>
                    <a:lnTo>
                      <a:pt x="6408150" y="8819706"/>
                    </a:lnTo>
                    <a:lnTo>
                      <a:pt x="6916498" y="9050304"/>
                    </a:lnTo>
                    <a:lnTo>
                      <a:pt x="6881834" y="9439187"/>
                    </a:lnTo>
                    <a:lnTo>
                      <a:pt x="7153574" y="9759118"/>
                    </a:lnTo>
                    <a:lnTo>
                      <a:pt x="7649755" y="9929365"/>
                    </a:lnTo>
                    <a:lnTo>
                      <a:pt x="8476494" y="9529357"/>
                    </a:lnTo>
                    <a:lnTo>
                      <a:pt x="8268602" y="9223594"/>
                    </a:lnTo>
                    <a:lnTo>
                      <a:pt x="8658322" y="9029351"/>
                    </a:lnTo>
                    <a:lnTo>
                      <a:pt x="8943507" y="9289442"/>
                    </a:lnTo>
                    <a:lnTo>
                      <a:pt x="9484471" y="8909880"/>
                    </a:lnTo>
                    <a:lnTo>
                      <a:pt x="10051301" y="8950112"/>
                    </a:lnTo>
                    <a:lnTo>
                      <a:pt x="10518774" y="9072817"/>
                    </a:lnTo>
                    <a:lnTo>
                      <a:pt x="11015808" y="9412864"/>
                    </a:lnTo>
                    <a:lnTo>
                      <a:pt x="11590333" y="9558661"/>
                    </a:lnTo>
                    <a:lnTo>
                      <a:pt x="12186725" y="9172175"/>
                    </a:lnTo>
                    <a:lnTo>
                      <a:pt x="12883958" y="9043258"/>
                    </a:lnTo>
                    <a:lnTo>
                      <a:pt x="13169402" y="8873911"/>
                    </a:lnTo>
                    <a:lnTo>
                      <a:pt x="13154206" y="8198479"/>
                    </a:lnTo>
                    <a:lnTo>
                      <a:pt x="13412039" y="7675120"/>
                    </a:lnTo>
                    <a:lnTo>
                      <a:pt x="13843483" y="7339537"/>
                    </a:lnTo>
                    <a:lnTo>
                      <a:pt x="13436878" y="6850460"/>
                    </a:lnTo>
                    <a:lnTo>
                      <a:pt x="13189977" y="6277420"/>
                    </a:lnTo>
                    <a:lnTo>
                      <a:pt x="13183770" y="5625145"/>
                    </a:lnTo>
                    <a:lnTo>
                      <a:pt x="13476917" y="4800273"/>
                    </a:lnTo>
                    <a:lnTo>
                      <a:pt x="12940425" y="4446530"/>
                    </a:lnTo>
                    <a:lnTo>
                      <a:pt x="12267126" y="4247819"/>
                    </a:lnTo>
                    <a:lnTo>
                      <a:pt x="11969384" y="3839467"/>
                    </a:lnTo>
                    <a:lnTo>
                      <a:pt x="11273898" y="3927891"/>
                    </a:lnTo>
                    <a:lnTo>
                      <a:pt x="11163612" y="3486420"/>
                    </a:lnTo>
                    <a:lnTo>
                      <a:pt x="10865546" y="2967781"/>
                    </a:lnTo>
                    <a:lnTo>
                      <a:pt x="11064257" y="2493193"/>
                    </a:lnTo>
                    <a:lnTo>
                      <a:pt x="11098022" y="2118606"/>
                    </a:lnTo>
                    <a:lnTo>
                      <a:pt x="10557519" y="1688067"/>
                    </a:lnTo>
                    <a:lnTo>
                      <a:pt x="9906407" y="1588712"/>
                    </a:lnTo>
                    <a:lnTo>
                      <a:pt x="9155939" y="1610898"/>
                    </a:lnTo>
                    <a:lnTo>
                      <a:pt x="8571387" y="1279715"/>
                    </a:lnTo>
                    <a:lnTo>
                      <a:pt x="8295508" y="1677135"/>
                    </a:lnTo>
                    <a:lnTo>
                      <a:pt x="7555973" y="1401580"/>
                    </a:lnTo>
                    <a:lnTo>
                      <a:pt x="7699378" y="772331"/>
                    </a:lnTo>
                    <a:lnTo>
                      <a:pt x="7280417" y="463334"/>
                    </a:lnTo>
                    <a:lnTo>
                      <a:pt x="6938302" y="728281"/>
                    </a:lnTo>
                    <a:lnTo>
                      <a:pt x="6563068" y="364302"/>
                    </a:lnTo>
                    <a:lnTo>
                      <a:pt x="6287513" y="0"/>
                    </a:lnTo>
                    <a:lnTo>
                      <a:pt x="5923211" y="198387"/>
                    </a:lnTo>
                    <a:lnTo>
                      <a:pt x="5846042" y="662044"/>
                    </a:lnTo>
                    <a:lnTo>
                      <a:pt x="5173066" y="397097"/>
                    </a:lnTo>
                    <a:lnTo>
                      <a:pt x="4731596" y="507384"/>
                    </a:lnTo>
                    <a:lnTo>
                      <a:pt x="4367617" y="783263"/>
                    </a:lnTo>
                    <a:lnTo>
                      <a:pt x="3981452" y="1092260"/>
                    </a:lnTo>
                    <a:lnTo>
                      <a:pt x="3308476" y="1224733"/>
                    </a:lnTo>
                    <a:lnTo>
                      <a:pt x="2756719" y="1301901"/>
                    </a:lnTo>
                    <a:lnTo>
                      <a:pt x="2119576" y="1397245"/>
                    </a:lnTo>
                    <a:lnTo>
                      <a:pt x="1918151" y="1831795"/>
                    </a:lnTo>
                    <a:lnTo>
                      <a:pt x="1576036" y="1655271"/>
                    </a:lnTo>
                    <a:lnTo>
                      <a:pt x="1167683" y="1401256"/>
                    </a:lnTo>
                    <a:lnTo>
                      <a:pt x="947110" y="1809608"/>
                    </a:lnTo>
                    <a:lnTo>
                      <a:pt x="516571" y="2162979"/>
                    </a:lnTo>
                    <a:lnTo>
                      <a:pt x="174779" y="1919895"/>
                    </a:lnTo>
                    <a:lnTo>
                      <a:pt x="0" y="2179864"/>
                    </a:lnTo>
                    <a:close/>
                  </a:path>
                </a:pathLst>
              </a:custGeom>
              <a:solidFill>
                <a:srgbClr val="92D050"/>
              </a:solid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0" name="任意多边形 19">
                <a:extLst>
                  <a:ext uri="{FF2B5EF4-FFF2-40B4-BE49-F238E27FC236}">
                    <a16:creationId xmlns:a16="http://schemas.microsoft.com/office/drawing/2014/main" id="{FB697AF5-30D6-D3B7-B667-C3B13866C97B}"/>
                  </a:ext>
                </a:extLst>
              </p:cNvPr>
              <p:cNvSpPr>
                <a:spLocks/>
              </p:cNvSpPr>
              <p:nvPr/>
            </p:nvSpPr>
            <p:spPr bwMode="auto">
              <a:xfrm>
                <a:off x="10997612" y="4321608"/>
                <a:ext cx="2393835" cy="1687246"/>
              </a:xfrm>
              <a:custGeom>
                <a:avLst/>
                <a:gdLst>
                  <a:gd name="T0" fmla="*/ 0 w 21894363"/>
                  <a:gd name="T1" fmla="*/ 0 h 14831711"/>
                  <a:gd name="T2" fmla="*/ 21894363 w 21894363"/>
                  <a:gd name="T3" fmla="*/ 14831711 h 14831711"/>
                </a:gdLst>
                <a:ahLst/>
                <a:cxnLst>
                  <a:cxn ang="0">
                    <a:pos x="1964457" y="9847218"/>
                  </a:cxn>
                  <a:cxn ang="0">
                    <a:pos x="1630621" y="9278902"/>
                  </a:cxn>
                  <a:cxn ang="0">
                    <a:pos x="1445818" y="8368793"/>
                  </a:cxn>
                  <a:cxn ang="0">
                    <a:pos x="816892" y="7160620"/>
                  </a:cxn>
                  <a:cxn ang="0">
                    <a:pos x="372769" y="6332984"/>
                  </a:cxn>
                  <a:cxn ang="0">
                    <a:pos x="198898" y="5405993"/>
                  </a:cxn>
                  <a:cxn ang="0">
                    <a:pos x="0" y="4297492"/>
                  </a:cxn>
                  <a:cxn ang="0">
                    <a:pos x="358862" y="3773554"/>
                  </a:cxn>
                  <a:cxn ang="0">
                    <a:pos x="1448793" y="3577819"/>
                  </a:cxn>
                  <a:cxn ang="0">
                    <a:pos x="2419511" y="3279754"/>
                  </a:cxn>
                  <a:cxn ang="0">
                    <a:pos x="2675855" y="2675667"/>
                  </a:cxn>
                  <a:cxn ang="0">
                    <a:pos x="2910336" y="1922547"/>
                  </a:cxn>
                  <a:cxn ang="0">
                    <a:pos x="3724064" y="1392976"/>
                  </a:cxn>
                  <a:cxn ang="0">
                    <a:pos x="4452345" y="813728"/>
                  </a:cxn>
                  <a:cxn ang="0">
                    <a:pos x="4981916" y="259319"/>
                  </a:cxn>
                  <a:cxn ang="0">
                    <a:pos x="6065896" y="88423"/>
                  </a:cxn>
                  <a:cxn ang="0">
                    <a:pos x="7425108" y="482868"/>
                  </a:cxn>
                  <a:cxn ang="0">
                    <a:pos x="8473317" y="916059"/>
                  </a:cxn>
                  <a:cxn ang="0">
                    <a:pos x="9240344" y="777958"/>
                  </a:cxn>
                  <a:cxn ang="0">
                    <a:pos x="10081887" y="270251"/>
                  </a:cxn>
                  <a:cxn ang="0">
                    <a:pos x="11083395" y="419284"/>
                  </a:cxn>
                  <a:cxn ang="0">
                    <a:pos x="11313155" y="1419302"/>
                  </a:cxn>
                  <a:cxn ang="0">
                    <a:pos x="10817866" y="3010989"/>
                  </a:cxn>
                  <a:cxn ang="0">
                    <a:pos x="10230920" y="4790716"/>
                  </a:cxn>
                  <a:cxn ang="0">
                    <a:pos x="9847409" y="6040872"/>
                  </a:cxn>
                  <a:cxn ang="0">
                    <a:pos x="10255500" y="6952467"/>
                  </a:cxn>
                  <a:cxn ang="0">
                    <a:pos x="9423924" y="7631391"/>
                  </a:cxn>
                  <a:cxn ang="0">
                    <a:pos x="10625628" y="9359758"/>
                  </a:cxn>
                  <a:cxn ang="0">
                    <a:pos x="12162652" y="8581411"/>
                  </a:cxn>
                  <a:cxn ang="0">
                    <a:pos x="13645541" y="8323839"/>
                  </a:cxn>
                  <a:cxn ang="0">
                    <a:pos x="14934441" y="8213294"/>
                  </a:cxn>
                  <a:cxn ang="0">
                    <a:pos x="15381872" y="7103698"/>
                  </a:cxn>
                  <a:cxn ang="0">
                    <a:pos x="17109394" y="7013462"/>
                  </a:cxn>
                  <a:cxn ang="0">
                    <a:pos x="17832504" y="7824930"/>
                  </a:cxn>
                  <a:cxn ang="0">
                    <a:pos x="19016022" y="8379728"/>
                  </a:cxn>
                  <a:cxn ang="0">
                    <a:pos x="20879449" y="9797541"/>
                  </a:cxn>
                  <a:cxn ang="0">
                    <a:pos x="21624871" y="11086440"/>
                  </a:cxn>
                  <a:cxn ang="0">
                    <a:pos x="20627828" y="12086461"/>
                  </a:cxn>
                  <a:cxn ang="0">
                    <a:pos x="19071911" y="11291620"/>
                  </a:cxn>
                  <a:cxn ang="0">
                    <a:pos x="18185288" y="11874426"/>
                  </a:cxn>
                  <a:cxn ang="0">
                    <a:pos x="17351049" y="12142606"/>
                  </a:cxn>
                  <a:cxn ang="0">
                    <a:pos x="16273276" y="13190557"/>
                  </a:cxn>
                  <a:cxn ang="0">
                    <a:pos x="15520933" y="12908146"/>
                  </a:cxn>
                  <a:cxn ang="0">
                    <a:pos x="15114599" y="14306235"/>
                  </a:cxn>
                  <a:cxn ang="0">
                    <a:pos x="13228148" y="14831711"/>
                  </a:cxn>
                  <a:cxn ang="0">
                    <a:pos x="12597593" y="14332168"/>
                  </a:cxn>
                  <a:cxn ang="0">
                    <a:pos x="12203148" y="13589980"/>
                  </a:cxn>
                  <a:cxn ang="0">
                    <a:pos x="11485798" y="13565141"/>
                  </a:cxn>
                  <a:cxn ang="0">
                    <a:pos x="10683001" y="13650589"/>
                  </a:cxn>
                  <a:cxn ang="0">
                    <a:pos x="9924901" y="14210950"/>
                  </a:cxn>
                  <a:cxn ang="0">
                    <a:pos x="8912462" y="14133458"/>
                  </a:cxn>
                  <a:cxn ang="0">
                    <a:pos x="8123572" y="14359982"/>
                  </a:cxn>
                  <a:cxn ang="0">
                    <a:pos x="7831394" y="13569799"/>
                  </a:cxn>
                  <a:cxn ang="0">
                    <a:pos x="7011777" y="13226325"/>
                  </a:cxn>
                  <a:cxn ang="0">
                    <a:pos x="6976007" y="12263563"/>
                  </a:cxn>
                  <a:cxn ang="0">
                    <a:pos x="6520953" y="11880050"/>
                  </a:cxn>
                  <a:cxn ang="0">
                    <a:pos x="5930773" y="11460766"/>
                  </a:cxn>
                  <a:cxn ang="0">
                    <a:pos x="5067366" y="11030551"/>
                  </a:cxn>
                  <a:cxn ang="0">
                    <a:pos x="4306290" y="10807002"/>
                  </a:cxn>
                  <a:cxn ang="0">
                    <a:pos x="3542239" y="10622199"/>
                  </a:cxn>
                  <a:cxn ang="0">
                    <a:pos x="2844620" y="10804673"/>
                  </a:cxn>
                  <a:cxn ang="0">
                    <a:pos x="2281796" y="10645679"/>
                  </a:cxn>
                </a:cxnLst>
                <a:rect l="T0" t="T1" r="T2" b="T3"/>
                <a:pathLst>
                  <a:path w="21894363" h="14831711">
                    <a:moveTo>
                      <a:pt x="2419897" y="10189334"/>
                    </a:moveTo>
                    <a:lnTo>
                      <a:pt x="1964457" y="9847218"/>
                    </a:lnTo>
                    <a:lnTo>
                      <a:pt x="1740908" y="9538221"/>
                    </a:lnTo>
                    <a:lnTo>
                      <a:pt x="1630621" y="9278902"/>
                    </a:lnTo>
                    <a:lnTo>
                      <a:pt x="1407072" y="8735424"/>
                    </a:lnTo>
                    <a:lnTo>
                      <a:pt x="1445818" y="8368793"/>
                    </a:lnTo>
                    <a:lnTo>
                      <a:pt x="1414840" y="7661080"/>
                    </a:lnTo>
                    <a:lnTo>
                      <a:pt x="816892" y="7160620"/>
                    </a:lnTo>
                    <a:lnTo>
                      <a:pt x="557573" y="6840691"/>
                    </a:lnTo>
                    <a:lnTo>
                      <a:pt x="372769" y="6332984"/>
                    </a:lnTo>
                    <a:lnTo>
                      <a:pt x="408540" y="5847140"/>
                    </a:lnTo>
                    <a:lnTo>
                      <a:pt x="198898" y="5405993"/>
                    </a:lnTo>
                    <a:lnTo>
                      <a:pt x="88611" y="4840652"/>
                    </a:lnTo>
                    <a:lnTo>
                      <a:pt x="0" y="4297492"/>
                    </a:lnTo>
                    <a:lnTo>
                      <a:pt x="174059" y="4057712"/>
                    </a:lnTo>
                    <a:lnTo>
                      <a:pt x="358862" y="3773554"/>
                    </a:lnTo>
                    <a:lnTo>
                      <a:pt x="866570" y="3514234"/>
                    </a:lnTo>
                    <a:lnTo>
                      <a:pt x="1448793" y="3577819"/>
                    </a:lnTo>
                    <a:lnTo>
                      <a:pt x="1939618" y="3528141"/>
                    </a:lnTo>
                    <a:lnTo>
                      <a:pt x="2419511" y="3279754"/>
                    </a:lnTo>
                    <a:lnTo>
                      <a:pt x="2689762" y="3009502"/>
                    </a:lnTo>
                    <a:lnTo>
                      <a:pt x="2675855" y="2675667"/>
                    </a:lnTo>
                    <a:lnTo>
                      <a:pt x="2789117" y="2316992"/>
                    </a:lnTo>
                    <a:lnTo>
                      <a:pt x="2910336" y="1922547"/>
                    </a:lnTo>
                    <a:lnTo>
                      <a:pt x="3233115" y="1787938"/>
                    </a:lnTo>
                    <a:lnTo>
                      <a:pt x="3724064" y="1392976"/>
                    </a:lnTo>
                    <a:lnTo>
                      <a:pt x="4168187" y="1147564"/>
                    </a:lnTo>
                    <a:lnTo>
                      <a:pt x="4452345" y="813728"/>
                    </a:lnTo>
                    <a:lnTo>
                      <a:pt x="4672919" y="568316"/>
                    </a:lnTo>
                    <a:lnTo>
                      <a:pt x="4981916" y="259319"/>
                    </a:lnTo>
                    <a:lnTo>
                      <a:pt x="5351522" y="0"/>
                    </a:lnTo>
                    <a:lnTo>
                      <a:pt x="6065896" y="88423"/>
                    </a:lnTo>
                    <a:lnTo>
                      <a:pt x="6882600" y="187779"/>
                    </a:lnTo>
                    <a:lnTo>
                      <a:pt x="7425108" y="482868"/>
                    </a:lnTo>
                    <a:lnTo>
                      <a:pt x="7957654" y="816704"/>
                    </a:lnTo>
                    <a:lnTo>
                      <a:pt x="8473317" y="916059"/>
                    </a:lnTo>
                    <a:lnTo>
                      <a:pt x="8845899" y="1076024"/>
                    </a:lnTo>
                    <a:lnTo>
                      <a:pt x="9240344" y="777958"/>
                    </a:lnTo>
                    <a:lnTo>
                      <a:pt x="9698374" y="543478"/>
                    </a:lnTo>
                    <a:lnTo>
                      <a:pt x="10081887" y="270251"/>
                    </a:lnTo>
                    <a:lnTo>
                      <a:pt x="10610425" y="279694"/>
                    </a:lnTo>
                    <a:lnTo>
                      <a:pt x="11083395" y="419284"/>
                    </a:lnTo>
                    <a:lnTo>
                      <a:pt x="11359537" y="951181"/>
                    </a:lnTo>
                    <a:lnTo>
                      <a:pt x="11313155" y="1419302"/>
                    </a:lnTo>
                    <a:lnTo>
                      <a:pt x="11052347" y="1979923"/>
                    </a:lnTo>
                    <a:lnTo>
                      <a:pt x="10817866" y="3010989"/>
                    </a:lnTo>
                    <a:lnTo>
                      <a:pt x="10665597" y="3972267"/>
                    </a:lnTo>
                    <a:lnTo>
                      <a:pt x="10230920" y="4790716"/>
                    </a:lnTo>
                    <a:lnTo>
                      <a:pt x="10308876" y="5584649"/>
                    </a:lnTo>
                    <a:lnTo>
                      <a:pt x="9847409" y="6040872"/>
                    </a:lnTo>
                    <a:lnTo>
                      <a:pt x="9980787" y="6682216"/>
                    </a:lnTo>
                    <a:lnTo>
                      <a:pt x="10255500" y="6952467"/>
                    </a:lnTo>
                    <a:lnTo>
                      <a:pt x="9870501" y="7235136"/>
                    </a:lnTo>
                    <a:lnTo>
                      <a:pt x="9423924" y="7631391"/>
                    </a:lnTo>
                    <a:lnTo>
                      <a:pt x="9566224" y="8320605"/>
                    </a:lnTo>
                    <a:lnTo>
                      <a:pt x="10625628" y="9359758"/>
                    </a:lnTo>
                    <a:lnTo>
                      <a:pt x="11066512" y="8556833"/>
                    </a:lnTo>
                    <a:lnTo>
                      <a:pt x="12162652" y="8581411"/>
                    </a:lnTo>
                    <a:lnTo>
                      <a:pt x="12848956" y="8157665"/>
                    </a:lnTo>
                    <a:lnTo>
                      <a:pt x="13645541" y="8323839"/>
                    </a:lnTo>
                    <a:lnTo>
                      <a:pt x="14355195" y="8798751"/>
                    </a:lnTo>
                    <a:lnTo>
                      <a:pt x="14934441" y="8213294"/>
                    </a:lnTo>
                    <a:lnTo>
                      <a:pt x="15006240" y="7452476"/>
                    </a:lnTo>
                    <a:lnTo>
                      <a:pt x="15381872" y="7103698"/>
                    </a:lnTo>
                    <a:lnTo>
                      <a:pt x="16220625" y="6964885"/>
                    </a:lnTo>
                    <a:lnTo>
                      <a:pt x="17109394" y="7013462"/>
                    </a:lnTo>
                    <a:lnTo>
                      <a:pt x="17391540" y="7446267"/>
                    </a:lnTo>
                    <a:lnTo>
                      <a:pt x="17832504" y="7824930"/>
                    </a:lnTo>
                    <a:lnTo>
                      <a:pt x="18424095" y="8005399"/>
                    </a:lnTo>
                    <a:lnTo>
                      <a:pt x="19016022" y="8379728"/>
                    </a:lnTo>
                    <a:lnTo>
                      <a:pt x="19793667" y="8994744"/>
                    </a:lnTo>
                    <a:lnTo>
                      <a:pt x="20879449" y="9797541"/>
                    </a:lnTo>
                    <a:lnTo>
                      <a:pt x="21497443" y="10479378"/>
                    </a:lnTo>
                    <a:lnTo>
                      <a:pt x="21624871" y="11086440"/>
                    </a:lnTo>
                    <a:lnTo>
                      <a:pt x="21894363" y="11598802"/>
                    </a:lnTo>
                    <a:lnTo>
                      <a:pt x="20627828" y="12086461"/>
                    </a:lnTo>
                    <a:lnTo>
                      <a:pt x="19618620" y="12033550"/>
                    </a:lnTo>
                    <a:lnTo>
                      <a:pt x="19071911" y="11291620"/>
                    </a:lnTo>
                    <a:lnTo>
                      <a:pt x="18768862" y="11828628"/>
                    </a:lnTo>
                    <a:lnTo>
                      <a:pt x="18185288" y="11874426"/>
                    </a:lnTo>
                    <a:lnTo>
                      <a:pt x="17916390" y="12221587"/>
                    </a:lnTo>
                    <a:lnTo>
                      <a:pt x="17351049" y="12142606"/>
                    </a:lnTo>
                    <a:lnTo>
                      <a:pt x="16925814" y="12650313"/>
                    </a:lnTo>
                    <a:lnTo>
                      <a:pt x="16273276" y="13190557"/>
                    </a:lnTo>
                    <a:lnTo>
                      <a:pt x="15964281" y="12897215"/>
                    </a:lnTo>
                    <a:lnTo>
                      <a:pt x="15520933" y="12908146"/>
                    </a:lnTo>
                    <a:lnTo>
                      <a:pt x="15217371" y="13675173"/>
                    </a:lnTo>
                    <a:lnTo>
                      <a:pt x="15114599" y="14306235"/>
                    </a:lnTo>
                    <a:lnTo>
                      <a:pt x="13996776" y="14096204"/>
                    </a:lnTo>
                    <a:lnTo>
                      <a:pt x="13228148" y="14831711"/>
                    </a:lnTo>
                    <a:lnTo>
                      <a:pt x="12732718" y="14641165"/>
                    </a:lnTo>
                    <a:lnTo>
                      <a:pt x="12597593" y="14332168"/>
                    </a:lnTo>
                    <a:lnTo>
                      <a:pt x="12374044" y="13973494"/>
                    </a:lnTo>
                    <a:lnTo>
                      <a:pt x="12203148" y="13589980"/>
                    </a:lnTo>
                    <a:lnTo>
                      <a:pt x="11745118" y="13341592"/>
                    </a:lnTo>
                    <a:lnTo>
                      <a:pt x="11485798" y="13565141"/>
                    </a:lnTo>
                    <a:lnTo>
                      <a:pt x="11127124" y="13526396"/>
                    </a:lnTo>
                    <a:lnTo>
                      <a:pt x="10683001" y="13650589"/>
                    </a:lnTo>
                    <a:lnTo>
                      <a:pt x="10285581" y="14009264"/>
                    </a:lnTo>
                    <a:lnTo>
                      <a:pt x="9924901" y="14210950"/>
                    </a:lnTo>
                    <a:lnTo>
                      <a:pt x="9458915" y="14048010"/>
                    </a:lnTo>
                    <a:lnTo>
                      <a:pt x="8912462" y="14133458"/>
                    </a:lnTo>
                    <a:lnTo>
                      <a:pt x="8471314" y="14481201"/>
                    </a:lnTo>
                    <a:lnTo>
                      <a:pt x="8123572" y="14359982"/>
                    </a:lnTo>
                    <a:lnTo>
                      <a:pt x="8035148" y="13990376"/>
                    </a:lnTo>
                    <a:lnTo>
                      <a:pt x="7831394" y="13569799"/>
                    </a:lnTo>
                    <a:lnTo>
                      <a:pt x="7505577" y="13432991"/>
                    </a:lnTo>
                    <a:lnTo>
                      <a:pt x="7011777" y="13226325"/>
                    </a:lnTo>
                    <a:lnTo>
                      <a:pt x="6926329" y="12796109"/>
                    </a:lnTo>
                    <a:lnTo>
                      <a:pt x="6976007" y="12263563"/>
                    </a:lnTo>
                    <a:lnTo>
                      <a:pt x="6843857" y="11929728"/>
                    </a:lnTo>
                    <a:lnTo>
                      <a:pt x="6520953" y="11880050"/>
                    </a:lnTo>
                    <a:lnTo>
                      <a:pt x="6225863" y="11695247"/>
                    </a:lnTo>
                    <a:lnTo>
                      <a:pt x="5930773" y="11460766"/>
                    </a:lnTo>
                    <a:lnTo>
                      <a:pt x="5514464" y="11314709"/>
                    </a:lnTo>
                    <a:lnTo>
                      <a:pt x="5067366" y="11030551"/>
                    </a:lnTo>
                    <a:lnTo>
                      <a:pt x="4775252" y="10807002"/>
                    </a:lnTo>
                    <a:lnTo>
                      <a:pt x="4306290" y="10807002"/>
                    </a:lnTo>
                    <a:lnTo>
                      <a:pt x="3933709" y="10895425"/>
                    </a:lnTo>
                    <a:lnTo>
                      <a:pt x="3542239" y="10622199"/>
                    </a:lnTo>
                    <a:lnTo>
                      <a:pt x="3109048" y="10633131"/>
                    </a:lnTo>
                    <a:lnTo>
                      <a:pt x="2844620" y="10804673"/>
                    </a:lnTo>
                    <a:lnTo>
                      <a:pt x="2551663" y="11019619"/>
                    </a:lnTo>
                    <a:lnTo>
                      <a:pt x="2281796" y="10645679"/>
                    </a:lnTo>
                    <a:lnTo>
                      <a:pt x="2419897" y="10189334"/>
                    </a:lnTo>
                    <a:close/>
                  </a:path>
                </a:pathLst>
              </a:custGeom>
              <a:solidFill>
                <a:schemeClr val="accent3">
                  <a:lumMod val="60000"/>
                  <a:lumOff val="40000"/>
                </a:schemeClr>
              </a:solidFill>
              <a:ln w="38100" cmpd="sng">
                <a:solidFill>
                  <a:srgbClr val="33497F">
                    <a:alpha val="49804"/>
                  </a:srgbClr>
                </a:solidFill>
                <a:prstDash val="solid"/>
                <a:round/>
                <a:headEnd/>
                <a:tailEnd/>
              </a:ln>
              <a:effectLst/>
            </p:spPr>
            <p:txBody>
              <a:bodyPr/>
              <a:lstStyle/>
              <a:p>
                <a:endParaRPr lang="zh-CN" altLang="en-US" sz="1067" b="1" kern="0" dirty="0">
                  <a:solidFill>
                    <a:srgbClr val="FFC000"/>
                  </a:solidFill>
                  <a:latin typeface="Times New Roman" panose="02020603050405020304" pitchFamily="18" charset="0"/>
                  <a:cs typeface="Times New Roman" panose="02020603050405020304" pitchFamily="18" charset="0"/>
                </a:endParaRPr>
              </a:p>
            </p:txBody>
          </p:sp>
          <p:sp>
            <p:nvSpPr>
              <p:cNvPr id="91" name="任意多边形 21">
                <a:extLst>
                  <a:ext uri="{FF2B5EF4-FFF2-40B4-BE49-F238E27FC236}">
                    <a16:creationId xmlns:a16="http://schemas.microsoft.com/office/drawing/2014/main" id="{4597E5BF-65AA-6AD8-5174-2F7802EBAF1A}"/>
                  </a:ext>
                </a:extLst>
              </p:cNvPr>
              <p:cNvSpPr>
                <a:spLocks/>
              </p:cNvSpPr>
              <p:nvPr/>
            </p:nvSpPr>
            <p:spPr bwMode="auto">
              <a:xfrm>
                <a:off x="8570187" y="6151421"/>
                <a:ext cx="1467554" cy="1149968"/>
              </a:xfrm>
              <a:custGeom>
                <a:avLst/>
                <a:gdLst>
                  <a:gd name="T0" fmla="*/ 0 w 13403178"/>
                  <a:gd name="T1" fmla="*/ 0 h 10092947"/>
                  <a:gd name="T2" fmla="*/ 13403178 w 13403178"/>
                  <a:gd name="T3" fmla="*/ 10092947 h 10092947"/>
                </a:gdLst>
                <a:ahLst/>
                <a:cxnLst>
                  <a:cxn ang="0">
                    <a:pos x="579246" y="5958393"/>
                  </a:cxn>
                  <a:cxn ang="0">
                    <a:pos x="344765" y="5428822"/>
                  </a:cxn>
                  <a:cxn ang="0">
                    <a:pos x="0" y="4711473"/>
                  </a:cxn>
                  <a:cxn ang="0">
                    <a:pos x="576275" y="4052728"/>
                  </a:cxn>
                  <a:cxn ang="0">
                    <a:pos x="1403911" y="3834222"/>
                  </a:cxn>
                  <a:cxn ang="0">
                    <a:pos x="1588714" y="2979680"/>
                  </a:cxn>
                  <a:cxn ang="0">
                    <a:pos x="2256386" y="2510718"/>
                  </a:cxn>
                  <a:cxn ang="0">
                    <a:pos x="2714416" y="1815233"/>
                  </a:cxn>
                  <a:cxn ang="0">
                    <a:pos x="2967784" y="1083977"/>
                  </a:cxn>
                  <a:cxn ang="0">
                    <a:pos x="3539076" y="667671"/>
                  </a:cxn>
                  <a:cxn ang="0">
                    <a:pos x="4275313" y="827635"/>
                  </a:cxn>
                  <a:cxn ang="0">
                    <a:pos x="4965430" y="811465"/>
                  </a:cxn>
                  <a:cxn ang="0">
                    <a:pos x="5398039" y="85448"/>
                  </a:cxn>
                  <a:cxn ang="0">
                    <a:pos x="6137252" y="212620"/>
                  </a:cxn>
                  <a:cxn ang="0">
                    <a:pos x="6901303" y="568319"/>
                  </a:cxn>
                  <a:cxn ang="0">
                    <a:pos x="7803455" y="458032"/>
                  </a:cxn>
                  <a:cxn ang="0">
                    <a:pos x="8735425" y="617997"/>
                  </a:cxn>
                  <a:cxn ang="0">
                    <a:pos x="10061842" y="998534"/>
                  </a:cxn>
                  <a:cxn ang="0">
                    <a:pos x="10779191" y="515666"/>
                  </a:cxn>
                  <a:cxn ang="0">
                    <a:pos x="11659480" y="529573"/>
                  </a:cxn>
                  <a:cxn ang="0">
                    <a:pos x="12058582" y="847238"/>
                  </a:cxn>
                  <a:cxn ang="0">
                    <a:pos x="12384788" y="1872872"/>
                  </a:cxn>
                  <a:cxn ang="0">
                    <a:pos x="12012206" y="2592289"/>
                  </a:cxn>
                  <a:cxn ang="0">
                    <a:pos x="12663830" y="3265977"/>
                  </a:cxn>
                  <a:cxn ang="0">
                    <a:pos x="13080274" y="4018968"/>
                  </a:cxn>
                  <a:cxn ang="0">
                    <a:pos x="12991851" y="5450691"/>
                  </a:cxn>
                  <a:cxn ang="0">
                    <a:pos x="13403178" y="6200835"/>
                  </a:cxn>
                  <a:cxn ang="0">
                    <a:pos x="12815001" y="6868506"/>
                  </a:cxn>
                  <a:cxn ang="0">
                    <a:pos x="12260591" y="7276858"/>
                  </a:cxn>
                  <a:cxn ang="0">
                    <a:pos x="11468726" y="7436823"/>
                  </a:cxn>
                  <a:cxn ang="0">
                    <a:pos x="11151773" y="8186967"/>
                  </a:cxn>
                  <a:cxn ang="0">
                    <a:pos x="10487074" y="8757927"/>
                  </a:cxn>
                  <a:cxn ang="0">
                    <a:pos x="9648506" y="8835096"/>
                  </a:cxn>
                  <a:cxn ang="0">
                    <a:pos x="8798684" y="9110974"/>
                  </a:cxn>
                  <a:cxn ang="0">
                    <a:pos x="7551764" y="9739900"/>
                  </a:cxn>
                  <a:cxn ang="0">
                    <a:pos x="6647606" y="10059828"/>
                  </a:cxn>
                  <a:cxn ang="0">
                    <a:pos x="5720615" y="9618681"/>
                  </a:cxn>
                  <a:cxn ang="0">
                    <a:pos x="5356636" y="8746998"/>
                  </a:cxn>
                  <a:cxn ang="0">
                    <a:pos x="4165022" y="8106817"/>
                  </a:cxn>
                  <a:cxn ang="0">
                    <a:pos x="2984339" y="8106817"/>
                  </a:cxn>
                  <a:cxn ang="0">
                    <a:pos x="2046739" y="7919362"/>
                  </a:cxn>
                  <a:cxn ang="0">
                    <a:pos x="1494659" y="7257318"/>
                  </a:cxn>
                  <a:cxn ang="0">
                    <a:pos x="1472795" y="6661511"/>
                  </a:cxn>
                  <a:cxn ang="0">
                    <a:pos x="1007325" y="6448051"/>
                  </a:cxn>
                </a:cxnLst>
                <a:rect l="T0" t="T1" r="T2" b="T3"/>
                <a:pathLst>
                  <a:path w="13403178" h="10092947">
                    <a:moveTo>
                      <a:pt x="693090" y="6352973"/>
                    </a:moveTo>
                    <a:lnTo>
                      <a:pt x="579246" y="5958393"/>
                    </a:lnTo>
                    <a:lnTo>
                      <a:pt x="604085" y="5500363"/>
                    </a:lnTo>
                    <a:lnTo>
                      <a:pt x="344765" y="5428822"/>
                    </a:lnTo>
                    <a:lnTo>
                      <a:pt x="85448" y="5105918"/>
                    </a:lnTo>
                    <a:lnTo>
                      <a:pt x="0" y="4711473"/>
                    </a:lnTo>
                    <a:lnTo>
                      <a:pt x="273229" y="4380613"/>
                    </a:lnTo>
                    <a:lnTo>
                      <a:pt x="576275" y="4052728"/>
                    </a:lnTo>
                    <a:lnTo>
                      <a:pt x="970720" y="3859061"/>
                    </a:lnTo>
                    <a:lnTo>
                      <a:pt x="1403911" y="3834222"/>
                    </a:lnTo>
                    <a:lnTo>
                      <a:pt x="1425775" y="3387124"/>
                    </a:lnTo>
                    <a:lnTo>
                      <a:pt x="1588714" y="2979680"/>
                    </a:lnTo>
                    <a:lnTo>
                      <a:pt x="1947389" y="2447134"/>
                    </a:lnTo>
                    <a:lnTo>
                      <a:pt x="2256386" y="2510718"/>
                    </a:lnTo>
                    <a:lnTo>
                      <a:pt x="2604129" y="2187814"/>
                    </a:lnTo>
                    <a:lnTo>
                      <a:pt x="2714416" y="1815233"/>
                    </a:lnTo>
                    <a:lnTo>
                      <a:pt x="2736084" y="1382496"/>
                    </a:lnTo>
                    <a:lnTo>
                      <a:pt x="2967784" y="1083977"/>
                    </a:lnTo>
                    <a:lnTo>
                      <a:pt x="3279757" y="838567"/>
                    </a:lnTo>
                    <a:lnTo>
                      <a:pt x="3539076" y="667671"/>
                    </a:lnTo>
                    <a:lnTo>
                      <a:pt x="3853054" y="728280"/>
                    </a:lnTo>
                    <a:lnTo>
                      <a:pt x="4275313" y="827635"/>
                    </a:lnTo>
                    <a:lnTo>
                      <a:pt x="4772673" y="1070784"/>
                    </a:lnTo>
                    <a:lnTo>
                      <a:pt x="4965430" y="811465"/>
                    </a:lnTo>
                    <a:lnTo>
                      <a:pt x="5089042" y="430215"/>
                    </a:lnTo>
                    <a:lnTo>
                      <a:pt x="5398039" y="85448"/>
                    </a:lnTo>
                    <a:lnTo>
                      <a:pt x="5792484" y="0"/>
                    </a:lnTo>
                    <a:lnTo>
                      <a:pt x="6137252" y="212620"/>
                    </a:lnTo>
                    <a:lnTo>
                      <a:pt x="6492951" y="471939"/>
                    </a:lnTo>
                    <a:lnTo>
                      <a:pt x="6901303" y="568319"/>
                    </a:lnTo>
                    <a:lnTo>
                      <a:pt x="7309655" y="394448"/>
                    </a:lnTo>
                    <a:lnTo>
                      <a:pt x="7803455" y="458032"/>
                    </a:lnTo>
                    <a:lnTo>
                      <a:pt x="8297256" y="607065"/>
                    </a:lnTo>
                    <a:lnTo>
                      <a:pt x="8735425" y="617997"/>
                    </a:lnTo>
                    <a:lnTo>
                      <a:pt x="9297790" y="1026349"/>
                    </a:lnTo>
                    <a:lnTo>
                      <a:pt x="10061842" y="998534"/>
                    </a:lnTo>
                    <a:lnTo>
                      <a:pt x="10257577" y="725308"/>
                    </a:lnTo>
                    <a:lnTo>
                      <a:pt x="10779191" y="515666"/>
                    </a:lnTo>
                    <a:lnTo>
                      <a:pt x="11262059" y="554412"/>
                    </a:lnTo>
                    <a:lnTo>
                      <a:pt x="11659480" y="529573"/>
                    </a:lnTo>
                    <a:lnTo>
                      <a:pt x="12004247" y="604089"/>
                    </a:lnTo>
                    <a:lnTo>
                      <a:pt x="12058582" y="847238"/>
                    </a:lnTo>
                    <a:lnTo>
                      <a:pt x="12383176" y="1383599"/>
                    </a:lnTo>
                    <a:cubicBezTo>
                      <a:pt x="12383713" y="1546690"/>
                      <a:pt x="12384251" y="1709781"/>
                      <a:pt x="12384788" y="1872872"/>
                    </a:cubicBezTo>
                    <a:lnTo>
                      <a:pt x="12240413" y="2205542"/>
                    </a:lnTo>
                    <a:lnTo>
                      <a:pt x="12012206" y="2592289"/>
                    </a:lnTo>
                    <a:lnTo>
                      <a:pt x="12249662" y="3039387"/>
                    </a:lnTo>
                    <a:lnTo>
                      <a:pt x="12663830" y="3265977"/>
                    </a:lnTo>
                    <a:lnTo>
                      <a:pt x="13019665" y="3337390"/>
                    </a:lnTo>
                    <a:lnTo>
                      <a:pt x="13080274" y="4018968"/>
                    </a:lnTo>
                    <a:lnTo>
                      <a:pt x="13055435" y="4772088"/>
                    </a:lnTo>
                    <a:lnTo>
                      <a:pt x="12991851" y="5450691"/>
                    </a:lnTo>
                    <a:lnTo>
                      <a:pt x="13080274" y="5831229"/>
                    </a:lnTo>
                    <a:lnTo>
                      <a:pt x="13403178" y="6200835"/>
                    </a:lnTo>
                    <a:lnTo>
                      <a:pt x="12914356" y="6435316"/>
                    </a:lnTo>
                    <a:lnTo>
                      <a:pt x="12815001" y="6868506"/>
                    </a:lnTo>
                    <a:lnTo>
                      <a:pt x="12842815" y="7216249"/>
                    </a:lnTo>
                    <a:lnTo>
                      <a:pt x="12260591" y="7276858"/>
                    </a:lnTo>
                    <a:lnTo>
                      <a:pt x="11852239" y="7351375"/>
                    </a:lnTo>
                    <a:lnTo>
                      <a:pt x="11468726" y="7436823"/>
                    </a:lnTo>
                    <a:lnTo>
                      <a:pt x="11358439" y="7781590"/>
                    </a:lnTo>
                    <a:lnTo>
                      <a:pt x="11151773" y="8186967"/>
                    </a:lnTo>
                    <a:lnTo>
                      <a:pt x="10993102" y="8606299"/>
                    </a:lnTo>
                    <a:lnTo>
                      <a:pt x="10487074" y="8757927"/>
                    </a:lnTo>
                    <a:lnTo>
                      <a:pt x="9990622" y="8603267"/>
                    </a:lnTo>
                    <a:lnTo>
                      <a:pt x="9648506" y="8835096"/>
                    </a:lnTo>
                    <a:lnTo>
                      <a:pt x="9240154" y="8934451"/>
                    </a:lnTo>
                    <a:lnTo>
                      <a:pt x="8798684" y="9110974"/>
                    </a:lnTo>
                    <a:lnTo>
                      <a:pt x="8302232" y="9386853"/>
                    </a:lnTo>
                    <a:lnTo>
                      <a:pt x="7551764" y="9739900"/>
                    </a:lnTo>
                    <a:lnTo>
                      <a:pt x="7100009" y="10092947"/>
                    </a:lnTo>
                    <a:lnTo>
                      <a:pt x="6647606" y="10059828"/>
                    </a:lnTo>
                    <a:lnTo>
                      <a:pt x="6062731" y="10004847"/>
                    </a:lnTo>
                    <a:lnTo>
                      <a:pt x="5720615" y="9618681"/>
                    </a:lnTo>
                    <a:lnTo>
                      <a:pt x="5709360" y="9166279"/>
                    </a:lnTo>
                    <a:lnTo>
                      <a:pt x="5356636" y="8746998"/>
                    </a:lnTo>
                    <a:lnTo>
                      <a:pt x="4915166" y="8272409"/>
                    </a:lnTo>
                    <a:lnTo>
                      <a:pt x="4165022" y="8106817"/>
                    </a:lnTo>
                    <a:lnTo>
                      <a:pt x="3569214" y="8139936"/>
                    </a:lnTo>
                    <a:lnTo>
                      <a:pt x="2984339" y="8106817"/>
                    </a:lnTo>
                    <a:lnTo>
                      <a:pt x="2565055" y="8062767"/>
                    </a:lnTo>
                    <a:lnTo>
                      <a:pt x="2046739" y="7919362"/>
                    </a:lnTo>
                    <a:lnTo>
                      <a:pt x="1450609" y="7698789"/>
                    </a:lnTo>
                    <a:lnTo>
                      <a:pt x="1494659" y="7257318"/>
                    </a:lnTo>
                    <a:lnTo>
                      <a:pt x="1329390" y="6904271"/>
                    </a:lnTo>
                    <a:lnTo>
                      <a:pt x="1472795" y="6661511"/>
                    </a:lnTo>
                    <a:lnTo>
                      <a:pt x="1318458" y="6462801"/>
                    </a:lnTo>
                    <a:lnTo>
                      <a:pt x="1007325" y="6448051"/>
                    </a:lnTo>
                    <a:lnTo>
                      <a:pt x="693090" y="6352973"/>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2" name="任意多边形 22">
                <a:extLst>
                  <a:ext uri="{FF2B5EF4-FFF2-40B4-BE49-F238E27FC236}">
                    <a16:creationId xmlns:a16="http://schemas.microsoft.com/office/drawing/2014/main" id="{AFC4C80F-2FA6-5612-AE1D-0293638244F4}"/>
                  </a:ext>
                </a:extLst>
              </p:cNvPr>
              <p:cNvSpPr>
                <a:spLocks/>
              </p:cNvSpPr>
              <p:nvPr/>
            </p:nvSpPr>
            <p:spPr bwMode="auto">
              <a:xfrm>
                <a:off x="7127543" y="5109852"/>
                <a:ext cx="1492467" cy="1053351"/>
              </a:xfrm>
              <a:custGeom>
                <a:avLst/>
                <a:gdLst>
                  <a:gd name="T0" fmla="*/ 0 w 13631894"/>
                  <a:gd name="T1" fmla="*/ 0 h 9260725"/>
                  <a:gd name="T2" fmla="*/ 13631894 w 13631894"/>
                  <a:gd name="T3" fmla="*/ 9260725 h 9260725"/>
                </a:gdLst>
                <a:ahLst/>
                <a:cxnLst>
                  <a:cxn ang="0">
                    <a:pos x="5671004" y="815218"/>
                  </a:cxn>
                  <a:cxn ang="0">
                    <a:pos x="5244022" y="1399186"/>
                  </a:cxn>
                  <a:cxn ang="0">
                    <a:pos x="5065170" y="2512211"/>
                  </a:cxn>
                  <a:cxn ang="0">
                    <a:pos x="4315287" y="3017201"/>
                  </a:cxn>
                  <a:cxn ang="0">
                    <a:pos x="3506278" y="2666482"/>
                  </a:cxn>
                  <a:cxn ang="0">
                    <a:pos x="2866421" y="3534351"/>
                  </a:cxn>
                  <a:cxn ang="0">
                    <a:pos x="1842075" y="3169983"/>
                  </a:cxn>
                  <a:cxn ang="0">
                    <a:pos x="777700" y="3647874"/>
                  </a:cxn>
                  <a:cxn ang="0">
                    <a:pos x="0" y="4334175"/>
                  </a:cxn>
                  <a:cxn ang="0">
                    <a:pos x="356403" y="5034446"/>
                  </a:cxn>
                  <a:cxn ang="0">
                    <a:pos x="1023952" y="5203209"/>
                  </a:cxn>
                  <a:cxn ang="0">
                    <a:pos x="1456306" y="5916675"/>
                  </a:cxn>
                  <a:cxn ang="0">
                    <a:pos x="2372623" y="5898048"/>
                  </a:cxn>
                  <a:cxn ang="0">
                    <a:pos x="3156791" y="5582839"/>
                  </a:cxn>
                  <a:cxn ang="0">
                    <a:pos x="3420833" y="6076642"/>
                  </a:cxn>
                  <a:cxn ang="0">
                    <a:pos x="3841603" y="6811129"/>
                  </a:cxn>
                  <a:cxn ang="0">
                    <a:pos x="3851567" y="7693165"/>
                  </a:cxn>
                  <a:cxn ang="0">
                    <a:pos x="4785737" y="7489993"/>
                  </a:cxn>
                  <a:cxn ang="0">
                    <a:pos x="5123065" y="8140521"/>
                  </a:cxn>
                  <a:cxn ang="0">
                    <a:pos x="5896301" y="8626623"/>
                  </a:cxn>
                  <a:cxn ang="0">
                    <a:pos x="7434553" y="8973847"/>
                  </a:cxn>
                  <a:cxn ang="0">
                    <a:pos x="8412713" y="9136531"/>
                  </a:cxn>
                  <a:cxn ang="0">
                    <a:pos x="8791310" y="8586391"/>
                  </a:cxn>
                  <a:cxn ang="0">
                    <a:pos x="9892173" y="8636068"/>
                  </a:cxn>
                  <a:cxn ang="0">
                    <a:pos x="10373547" y="8505600"/>
                  </a:cxn>
                  <a:cxn ang="0">
                    <a:pos x="10923500" y="7690189"/>
                  </a:cxn>
                  <a:cxn ang="0">
                    <a:pos x="10572781" y="7022518"/>
                  </a:cxn>
                  <a:cxn ang="0">
                    <a:pos x="11342783" y="7160619"/>
                  </a:cxn>
                  <a:cxn ang="0">
                    <a:pos x="12010455" y="7593810"/>
                  </a:cxn>
                  <a:cxn ang="0">
                    <a:pos x="12741711" y="7902807"/>
                  </a:cxn>
                  <a:cxn ang="0">
                    <a:pos x="13631894" y="7428591"/>
                  </a:cxn>
                  <a:cxn ang="0">
                    <a:pos x="13086992" y="6895022"/>
                  </a:cxn>
                  <a:cxn ang="0">
                    <a:pos x="12518160" y="6346890"/>
                  </a:cxn>
                  <a:cxn ang="0">
                    <a:pos x="11959286" y="5557677"/>
                  </a:cxn>
                  <a:cxn ang="0">
                    <a:pos x="11348731" y="5017498"/>
                  </a:cxn>
                  <a:cxn ang="0">
                    <a:pos x="11351707" y="4065668"/>
                  </a:cxn>
                  <a:cxn ang="0">
                    <a:pos x="10573748" y="3820256"/>
                  </a:cxn>
                  <a:cxn ang="0">
                    <a:pos x="9955754" y="3130721"/>
                  </a:cxn>
                  <a:cxn ang="0">
                    <a:pos x="9621919" y="2035809"/>
                  </a:cxn>
                  <a:cxn ang="0">
                    <a:pos x="9315897" y="1627457"/>
                  </a:cxn>
                  <a:cxn ang="0">
                    <a:pos x="8725717" y="1108818"/>
                  </a:cxn>
                  <a:cxn ang="0">
                    <a:pos x="7949248" y="1111794"/>
                  </a:cxn>
                  <a:cxn ang="0">
                    <a:pos x="7295226" y="512430"/>
                  </a:cxn>
                  <a:cxn ang="0">
                    <a:pos x="6230134" y="0"/>
                  </a:cxn>
                  <a:cxn ang="0">
                    <a:pos x="5486965" y="485523"/>
                  </a:cxn>
                </a:cxnLst>
                <a:rect l="T0" t="T1" r="T2" b="T3"/>
                <a:pathLst>
                  <a:path w="13631894" h="9260725">
                    <a:moveTo>
                      <a:pt x="5486965" y="485523"/>
                    </a:moveTo>
                    <a:lnTo>
                      <a:pt x="5671004" y="815218"/>
                    </a:lnTo>
                    <a:lnTo>
                      <a:pt x="5821523" y="1074537"/>
                    </a:lnTo>
                    <a:lnTo>
                      <a:pt x="5244022" y="1399186"/>
                    </a:lnTo>
                    <a:lnTo>
                      <a:pt x="4852814" y="1875845"/>
                    </a:lnTo>
                    <a:lnTo>
                      <a:pt x="5065170" y="2512211"/>
                    </a:lnTo>
                    <a:lnTo>
                      <a:pt x="4604165" y="2736279"/>
                    </a:lnTo>
                    <a:lnTo>
                      <a:pt x="4315287" y="3017201"/>
                    </a:lnTo>
                    <a:lnTo>
                      <a:pt x="3864952" y="2618291"/>
                    </a:lnTo>
                    <a:lnTo>
                      <a:pt x="3506278" y="2666482"/>
                    </a:lnTo>
                    <a:lnTo>
                      <a:pt x="3299611" y="3323222"/>
                    </a:lnTo>
                    <a:lnTo>
                      <a:pt x="2866421" y="3534351"/>
                    </a:lnTo>
                    <a:lnTo>
                      <a:pt x="2326176" y="3419344"/>
                    </a:lnTo>
                    <a:lnTo>
                      <a:pt x="1842075" y="3169983"/>
                    </a:lnTo>
                    <a:lnTo>
                      <a:pt x="1277712" y="3594960"/>
                    </a:lnTo>
                    <a:lnTo>
                      <a:pt x="777700" y="3647874"/>
                    </a:lnTo>
                    <a:lnTo>
                      <a:pt x="333578" y="3900984"/>
                    </a:lnTo>
                    <a:lnTo>
                      <a:pt x="0" y="4334175"/>
                    </a:lnTo>
                    <a:lnTo>
                      <a:pt x="224780" y="4702292"/>
                    </a:lnTo>
                    <a:lnTo>
                      <a:pt x="356403" y="5034446"/>
                    </a:lnTo>
                    <a:lnTo>
                      <a:pt x="748141" y="5022221"/>
                    </a:lnTo>
                    <a:lnTo>
                      <a:pt x="1023952" y="5203209"/>
                    </a:lnTo>
                    <a:lnTo>
                      <a:pt x="1077515" y="5564209"/>
                    </a:lnTo>
                    <a:lnTo>
                      <a:pt x="1456306" y="5916675"/>
                    </a:lnTo>
                    <a:lnTo>
                      <a:pt x="2004506" y="6093522"/>
                    </a:lnTo>
                    <a:lnTo>
                      <a:pt x="2372623" y="5898048"/>
                    </a:lnTo>
                    <a:lnTo>
                      <a:pt x="2785698" y="5773854"/>
                    </a:lnTo>
                    <a:lnTo>
                      <a:pt x="3156791" y="5582839"/>
                    </a:lnTo>
                    <a:lnTo>
                      <a:pt x="3445411" y="5744550"/>
                    </a:lnTo>
                    <a:lnTo>
                      <a:pt x="3420833" y="6076642"/>
                    </a:lnTo>
                    <a:lnTo>
                      <a:pt x="3729830" y="6483502"/>
                    </a:lnTo>
                    <a:lnTo>
                      <a:pt x="3841603" y="6811129"/>
                    </a:lnTo>
                    <a:cubicBezTo>
                      <a:pt x="3840483" y="6973185"/>
                      <a:pt x="3866076" y="7170945"/>
                      <a:pt x="3864956" y="7333001"/>
                    </a:cubicBezTo>
                    <a:lnTo>
                      <a:pt x="3851567" y="7693165"/>
                    </a:lnTo>
                    <a:lnTo>
                      <a:pt x="4222141" y="7536437"/>
                    </a:lnTo>
                    <a:lnTo>
                      <a:pt x="4785737" y="7489993"/>
                    </a:lnTo>
                    <a:lnTo>
                      <a:pt x="5130505" y="7770915"/>
                    </a:lnTo>
                    <a:lnTo>
                      <a:pt x="5123065" y="8140521"/>
                    </a:lnTo>
                    <a:lnTo>
                      <a:pt x="5410199" y="8443309"/>
                    </a:lnTo>
                    <a:lnTo>
                      <a:pt x="5896301" y="8626623"/>
                    </a:lnTo>
                    <a:lnTo>
                      <a:pt x="6717728" y="8761751"/>
                    </a:lnTo>
                    <a:lnTo>
                      <a:pt x="7434553" y="8973847"/>
                    </a:lnTo>
                    <a:lnTo>
                      <a:pt x="7983984" y="9260725"/>
                    </a:lnTo>
                    <a:lnTo>
                      <a:pt x="8412713" y="9136531"/>
                    </a:lnTo>
                    <a:lnTo>
                      <a:pt x="8606507" y="8870549"/>
                    </a:lnTo>
                    <a:lnTo>
                      <a:pt x="8791310" y="8586391"/>
                    </a:lnTo>
                    <a:lnTo>
                      <a:pt x="9334788" y="8600298"/>
                    </a:lnTo>
                    <a:lnTo>
                      <a:pt x="9892173" y="8636068"/>
                    </a:lnTo>
                    <a:lnTo>
                      <a:pt x="10236940" y="8934133"/>
                    </a:lnTo>
                    <a:lnTo>
                      <a:pt x="10373547" y="8505600"/>
                    </a:lnTo>
                    <a:lnTo>
                      <a:pt x="10788374" y="8010118"/>
                    </a:lnTo>
                    <a:lnTo>
                      <a:pt x="10923500" y="7690189"/>
                    </a:lnTo>
                    <a:lnTo>
                      <a:pt x="10835076" y="7331515"/>
                    </a:lnTo>
                    <a:lnTo>
                      <a:pt x="10572781" y="7022518"/>
                    </a:lnTo>
                    <a:lnTo>
                      <a:pt x="10984109" y="6812876"/>
                    </a:lnTo>
                    <a:lnTo>
                      <a:pt x="11342783" y="7160619"/>
                    </a:lnTo>
                    <a:lnTo>
                      <a:pt x="11925007" y="7270906"/>
                    </a:lnTo>
                    <a:lnTo>
                      <a:pt x="12010455" y="7593810"/>
                    </a:lnTo>
                    <a:lnTo>
                      <a:pt x="12244936" y="7778613"/>
                    </a:lnTo>
                    <a:lnTo>
                      <a:pt x="12741711" y="7902807"/>
                    </a:lnTo>
                    <a:lnTo>
                      <a:pt x="13235511" y="7853129"/>
                    </a:lnTo>
                    <a:lnTo>
                      <a:pt x="13631894" y="7428591"/>
                    </a:lnTo>
                    <a:lnTo>
                      <a:pt x="13345796" y="7086100"/>
                    </a:lnTo>
                    <a:lnTo>
                      <a:pt x="13086992" y="6895022"/>
                    </a:lnTo>
                    <a:lnTo>
                      <a:pt x="12894233" y="6613840"/>
                    </a:lnTo>
                    <a:lnTo>
                      <a:pt x="12518160" y="6346890"/>
                    </a:lnTo>
                    <a:lnTo>
                      <a:pt x="12493321" y="5811369"/>
                    </a:lnTo>
                    <a:lnTo>
                      <a:pt x="11959286" y="5557677"/>
                    </a:lnTo>
                    <a:lnTo>
                      <a:pt x="11701455" y="5342407"/>
                    </a:lnTo>
                    <a:lnTo>
                      <a:pt x="11348731" y="5017498"/>
                    </a:lnTo>
                    <a:lnTo>
                      <a:pt x="11235469" y="4548537"/>
                    </a:lnTo>
                    <a:lnTo>
                      <a:pt x="11351707" y="4065668"/>
                    </a:lnTo>
                    <a:lnTo>
                      <a:pt x="10957262" y="3955381"/>
                    </a:lnTo>
                    <a:lnTo>
                      <a:pt x="10573748" y="3820256"/>
                    </a:lnTo>
                    <a:lnTo>
                      <a:pt x="10215074" y="3536098"/>
                    </a:lnTo>
                    <a:lnTo>
                      <a:pt x="9955754" y="3130721"/>
                    </a:lnTo>
                    <a:lnTo>
                      <a:pt x="9746112" y="2650828"/>
                    </a:lnTo>
                    <a:lnTo>
                      <a:pt x="9621919" y="2035809"/>
                    </a:lnTo>
                    <a:lnTo>
                      <a:pt x="9713317" y="1464518"/>
                    </a:lnTo>
                    <a:lnTo>
                      <a:pt x="9315897" y="1627457"/>
                    </a:lnTo>
                    <a:lnTo>
                      <a:pt x="9031739" y="1191291"/>
                    </a:lnTo>
                    <a:lnTo>
                      <a:pt x="8725717" y="1108818"/>
                    </a:lnTo>
                    <a:lnTo>
                      <a:pt x="8471246" y="854480"/>
                    </a:lnTo>
                    <a:lnTo>
                      <a:pt x="7949248" y="1111794"/>
                    </a:lnTo>
                    <a:lnTo>
                      <a:pt x="7571947" y="840057"/>
                    </a:lnTo>
                    <a:lnTo>
                      <a:pt x="7295226" y="512430"/>
                    </a:lnTo>
                    <a:lnTo>
                      <a:pt x="6605949" y="204922"/>
                    </a:lnTo>
                    <a:lnTo>
                      <a:pt x="6230134" y="0"/>
                    </a:lnTo>
                    <a:lnTo>
                      <a:pt x="5711495" y="110289"/>
                    </a:lnTo>
                    <a:lnTo>
                      <a:pt x="5486965" y="485523"/>
                    </a:lnTo>
                    <a:close/>
                  </a:path>
                </a:pathLst>
              </a:custGeom>
              <a:solidFill>
                <a:srgbClr val="92D050"/>
              </a:solidFill>
              <a:ln w="38100" cmpd="sng">
                <a:solidFill>
                  <a:srgbClr val="33497F">
                    <a:alpha val="49804"/>
                  </a:srgbClr>
                </a:solidFill>
                <a:prstDash val="solid"/>
                <a:round/>
                <a:headEnd/>
                <a:tailEnd/>
              </a:ln>
              <a:effectLst/>
            </p:spPr>
            <p:txBody>
              <a:bodyPr/>
              <a:lstStyle/>
              <a:p>
                <a:endParaRPr lang="zh-CN" altLang="en-US" sz="1067" b="1" kern="0" dirty="0">
                  <a:solidFill>
                    <a:srgbClr val="FFC000"/>
                  </a:solidFill>
                  <a:latin typeface="Times New Roman" panose="02020603050405020304" pitchFamily="18" charset="0"/>
                  <a:cs typeface="Times New Roman" panose="02020603050405020304" pitchFamily="18" charset="0"/>
                </a:endParaRPr>
              </a:p>
            </p:txBody>
          </p:sp>
          <p:sp>
            <p:nvSpPr>
              <p:cNvPr id="93" name="任意多边形 23">
                <a:extLst>
                  <a:ext uri="{FF2B5EF4-FFF2-40B4-BE49-F238E27FC236}">
                    <a16:creationId xmlns:a16="http://schemas.microsoft.com/office/drawing/2014/main" id="{54845213-EF55-DD74-7CF2-46BE9F9596C9}"/>
                  </a:ext>
                </a:extLst>
              </p:cNvPr>
              <p:cNvSpPr>
                <a:spLocks/>
              </p:cNvSpPr>
              <p:nvPr/>
            </p:nvSpPr>
            <p:spPr bwMode="auto">
              <a:xfrm>
                <a:off x="8028912" y="4558433"/>
                <a:ext cx="869661" cy="1409181"/>
              </a:xfrm>
              <a:custGeom>
                <a:avLst/>
                <a:gdLst>
                  <a:gd name="T0" fmla="*/ 0 w 7947767"/>
                  <a:gd name="T1" fmla="*/ 0 h 12384588"/>
                  <a:gd name="T2" fmla="*/ 7947767 w 7947767"/>
                  <a:gd name="T3" fmla="*/ 12384588 h 12384588"/>
                </a:gdLst>
                <a:ahLst/>
                <a:cxnLst>
                  <a:cxn ang="0">
                    <a:pos x="3177685" y="242241"/>
                  </a:cxn>
                  <a:cxn ang="0">
                    <a:pos x="3795679" y="551238"/>
                  </a:cxn>
                  <a:cxn ang="0">
                    <a:pos x="4427581" y="437976"/>
                  </a:cxn>
                  <a:cxn ang="0">
                    <a:pos x="5106184" y="1045038"/>
                  </a:cxn>
                  <a:cxn ang="0">
                    <a:pos x="5884142" y="771811"/>
                  </a:cxn>
                  <a:cxn ang="0">
                    <a:pos x="6353104" y="1119554"/>
                  </a:cxn>
                  <a:cxn ang="0">
                    <a:pos x="7194647" y="1248729"/>
                  </a:cxn>
                  <a:cxn ang="0">
                    <a:pos x="7255254" y="2082316"/>
                  </a:cxn>
                  <a:cxn ang="0">
                    <a:pos x="7564251" y="2625793"/>
                  </a:cxn>
                  <a:cxn ang="0">
                    <a:pos x="7826546" y="3221924"/>
                  </a:cxn>
                  <a:cxn ang="0">
                    <a:pos x="7528481" y="3740563"/>
                  </a:cxn>
                  <a:cxn ang="0">
                    <a:pos x="6985003" y="3939273"/>
                  </a:cxn>
                  <a:cxn ang="0">
                    <a:pos x="6317331" y="4308879"/>
                  </a:cxn>
                  <a:cxn ang="0">
                    <a:pos x="5735107" y="4838450"/>
                  </a:cxn>
                  <a:cxn ang="0">
                    <a:pos x="5839443" y="5712788"/>
                  </a:cxn>
                  <a:cxn ang="0">
                    <a:pos x="6676006" y="6017839"/>
                  </a:cxn>
                  <a:cxn ang="0">
                    <a:pos x="7280093" y="6177804"/>
                  </a:cxn>
                  <a:cxn ang="0">
                    <a:pos x="7155899" y="6749096"/>
                  </a:cxn>
                  <a:cxn ang="0">
                    <a:pos x="7453964" y="7466445"/>
                  </a:cxn>
                  <a:cxn ang="0">
                    <a:pos x="7194645" y="8023830"/>
                  </a:cxn>
                  <a:cxn ang="0">
                    <a:pos x="6783317" y="8517630"/>
                  </a:cxn>
                  <a:cxn ang="0">
                    <a:pos x="7141541" y="9056773"/>
                  </a:cxn>
                  <a:cxn ang="0">
                    <a:pos x="7649699" y="9245911"/>
                  </a:cxn>
                  <a:cxn ang="0">
                    <a:pos x="7947767" y="10078527"/>
                  </a:cxn>
                  <a:cxn ang="0">
                    <a:pos x="7453966" y="10522650"/>
                  </a:cxn>
                  <a:cxn ang="0">
                    <a:pos x="6888625" y="10632937"/>
                  </a:cxn>
                  <a:cxn ang="0">
                    <a:pos x="6179232" y="11247955"/>
                  </a:cxn>
                  <a:cxn ang="0">
                    <a:pos x="6231885" y="11766594"/>
                  </a:cxn>
                  <a:cxn ang="0">
                    <a:pos x="6248768" y="12384588"/>
                  </a:cxn>
                  <a:cxn ang="0">
                    <a:pos x="5409167" y="12266071"/>
                  </a:cxn>
                  <a:cxn ang="0">
                    <a:pos x="4864265" y="11732502"/>
                  </a:cxn>
                  <a:cxn ang="0">
                    <a:pos x="4295433" y="11184370"/>
                  </a:cxn>
                  <a:cxn ang="0">
                    <a:pos x="3736559" y="10395157"/>
                  </a:cxn>
                  <a:cxn ang="0">
                    <a:pos x="3126004" y="9854978"/>
                  </a:cxn>
                  <a:cxn ang="0">
                    <a:pos x="3128980" y="8903148"/>
                  </a:cxn>
                  <a:cxn ang="0">
                    <a:pos x="2351021" y="8657736"/>
                  </a:cxn>
                  <a:cxn ang="0">
                    <a:pos x="1733027" y="7968201"/>
                  </a:cxn>
                  <a:cxn ang="0">
                    <a:pos x="1399192" y="6873289"/>
                  </a:cxn>
                  <a:cxn ang="0">
                    <a:pos x="1093170" y="6464937"/>
                  </a:cxn>
                  <a:cxn ang="0">
                    <a:pos x="502990" y="5946298"/>
                  </a:cxn>
                  <a:cxn ang="0">
                    <a:pos x="0" y="5062518"/>
                  </a:cxn>
                  <a:cxn ang="0">
                    <a:pos x="959528" y="4071942"/>
                  </a:cxn>
                  <a:cxn ang="0">
                    <a:pos x="1945384" y="4052796"/>
                  </a:cxn>
                  <a:cxn ang="0">
                    <a:pos x="2332131" y="2818553"/>
                  </a:cxn>
                  <a:cxn ang="0">
                    <a:pos x="1554433" y="2326242"/>
                  </a:cxn>
                  <a:cxn ang="0">
                    <a:pos x="1928502" y="1161539"/>
                  </a:cxn>
                  <a:cxn ang="0">
                    <a:pos x="2531102" y="324458"/>
                  </a:cxn>
                </a:cxnLst>
                <a:rect l="T0" t="T1" r="T2" b="T3"/>
                <a:pathLst>
                  <a:path w="7947767" h="12384588">
                    <a:moveTo>
                      <a:pt x="2811041" y="0"/>
                    </a:moveTo>
                    <a:lnTo>
                      <a:pt x="3177685" y="242241"/>
                    </a:lnTo>
                    <a:lnTo>
                      <a:pt x="3502076" y="377883"/>
                    </a:lnTo>
                    <a:lnTo>
                      <a:pt x="3795679" y="551238"/>
                    </a:lnTo>
                    <a:lnTo>
                      <a:pt x="3975502" y="427044"/>
                    </a:lnTo>
                    <a:lnTo>
                      <a:pt x="4427581" y="437976"/>
                    </a:lnTo>
                    <a:lnTo>
                      <a:pt x="4747509" y="824464"/>
                    </a:lnTo>
                    <a:lnTo>
                      <a:pt x="5106184" y="1045038"/>
                    </a:lnTo>
                    <a:lnTo>
                      <a:pt x="5525468" y="970522"/>
                    </a:lnTo>
                    <a:lnTo>
                      <a:pt x="5884142" y="771811"/>
                    </a:lnTo>
                    <a:lnTo>
                      <a:pt x="6118623" y="945683"/>
                    </a:lnTo>
                    <a:lnTo>
                      <a:pt x="6353104" y="1119554"/>
                    </a:lnTo>
                    <a:lnTo>
                      <a:pt x="7012756" y="908616"/>
                    </a:lnTo>
                    <a:lnTo>
                      <a:pt x="7194647" y="1248729"/>
                    </a:lnTo>
                    <a:lnTo>
                      <a:pt x="7304931" y="1574609"/>
                    </a:lnTo>
                    <a:lnTo>
                      <a:pt x="7255254" y="2082316"/>
                    </a:lnTo>
                    <a:lnTo>
                      <a:pt x="7379448" y="2479736"/>
                    </a:lnTo>
                    <a:lnTo>
                      <a:pt x="7564251" y="2625793"/>
                    </a:lnTo>
                    <a:lnTo>
                      <a:pt x="7812639" y="2909952"/>
                    </a:lnTo>
                    <a:lnTo>
                      <a:pt x="7826546" y="3221924"/>
                    </a:lnTo>
                    <a:lnTo>
                      <a:pt x="7528481" y="3343143"/>
                    </a:lnTo>
                    <a:lnTo>
                      <a:pt x="7528481" y="3740563"/>
                    </a:lnTo>
                    <a:lnTo>
                      <a:pt x="7318839" y="3914434"/>
                    </a:lnTo>
                    <a:lnTo>
                      <a:pt x="6985003" y="3939273"/>
                    </a:lnTo>
                    <a:lnTo>
                      <a:pt x="6601489" y="3922391"/>
                    </a:lnTo>
                    <a:lnTo>
                      <a:pt x="6317331" y="4308879"/>
                    </a:lnTo>
                    <a:lnTo>
                      <a:pt x="6082850" y="4419166"/>
                    </a:lnTo>
                    <a:lnTo>
                      <a:pt x="5735107" y="4838450"/>
                    </a:lnTo>
                    <a:lnTo>
                      <a:pt x="5759946" y="5282573"/>
                    </a:lnTo>
                    <a:lnTo>
                      <a:pt x="5839443" y="5712788"/>
                    </a:lnTo>
                    <a:lnTo>
                      <a:pt x="6253746" y="5982069"/>
                    </a:lnTo>
                    <a:lnTo>
                      <a:pt x="6676006" y="6017839"/>
                    </a:lnTo>
                    <a:lnTo>
                      <a:pt x="7084358" y="5943323"/>
                    </a:lnTo>
                    <a:lnTo>
                      <a:pt x="7280093" y="6177804"/>
                    </a:lnTo>
                    <a:lnTo>
                      <a:pt x="7404287" y="6451030"/>
                    </a:lnTo>
                    <a:lnTo>
                      <a:pt x="7155899" y="6749096"/>
                    </a:lnTo>
                    <a:lnTo>
                      <a:pt x="7313863" y="7069413"/>
                    </a:lnTo>
                    <a:lnTo>
                      <a:pt x="7453964" y="7466445"/>
                    </a:lnTo>
                    <a:lnTo>
                      <a:pt x="7354609" y="7750603"/>
                    </a:lnTo>
                    <a:lnTo>
                      <a:pt x="7194645" y="8023830"/>
                    </a:lnTo>
                    <a:lnTo>
                      <a:pt x="6871740" y="8208633"/>
                    </a:lnTo>
                    <a:lnTo>
                      <a:pt x="6783317" y="8517630"/>
                    </a:lnTo>
                    <a:lnTo>
                      <a:pt x="6932350" y="8776949"/>
                    </a:lnTo>
                    <a:lnTo>
                      <a:pt x="7141541" y="9056773"/>
                    </a:lnTo>
                    <a:lnTo>
                      <a:pt x="7415218" y="9124692"/>
                    </a:lnTo>
                    <a:lnTo>
                      <a:pt x="7649699" y="9245911"/>
                    </a:lnTo>
                    <a:lnTo>
                      <a:pt x="7848409" y="9665194"/>
                    </a:lnTo>
                    <a:lnTo>
                      <a:pt x="7947767" y="10078527"/>
                    </a:lnTo>
                    <a:lnTo>
                      <a:pt x="7812641" y="10451109"/>
                    </a:lnTo>
                    <a:lnTo>
                      <a:pt x="7453966" y="10522650"/>
                    </a:lnTo>
                    <a:lnTo>
                      <a:pt x="7208554" y="10795876"/>
                    </a:lnTo>
                    <a:lnTo>
                      <a:pt x="6888625" y="10632937"/>
                    </a:lnTo>
                    <a:lnTo>
                      <a:pt x="6430596" y="10952865"/>
                    </a:lnTo>
                    <a:lnTo>
                      <a:pt x="6179232" y="11247955"/>
                    </a:lnTo>
                    <a:lnTo>
                      <a:pt x="6505112" y="11592723"/>
                    </a:lnTo>
                    <a:lnTo>
                      <a:pt x="6231885" y="11766594"/>
                    </a:lnTo>
                    <a:lnTo>
                      <a:pt x="6207047" y="12050752"/>
                    </a:lnTo>
                    <a:lnTo>
                      <a:pt x="6248768" y="12384588"/>
                    </a:lnTo>
                    <a:lnTo>
                      <a:pt x="5848891" y="12154765"/>
                    </a:lnTo>
                    <a:lnTo>
                      <a:pt x="5409167" y="12266071"/>
                    </a:lnTo>
                    <a:lnTo>
                      <a:pt x="5123069" y="11923580"/>
                    </a:lnTo>
                    <a:lnTo>
                      <a:pt x="4864265" y="11732502"/>
                    </a:lnTo>
                    <a:lnTo>
                      <a:pt x="4671506" y="11451320"/>
                    </a:lnTo>
                    <a:lnTo>
                      <a:pt x="4295433" y="11184370"/>
                    </a:lnTo>
                    <a:lnTo>
                      <a:pt x="4270594" y="10648849"/>
                    </a:lnTo>
                    <a:lnTo>
                      <a:pt x="3736559" y="10395157"/>
                    </a:lnTo>
                    <a:lnTo>
                      <a:pt x="3478728" y="10179887"/>
                    </a:lnTo>
                    <a:lnTo>
                      <a:pt x="3126004" y="9854978"/>
                    </a:lnTo>
                    <a:lnTo>
                      <a:pt x="3012742" y="9386017"/>
                    </a:lnTo>
                    <a:lnTo>
                      <a:pt x="3128980" y="8903148"/>
                    </a:lnTo>
                    <a:lnTo>
                      <a:pt x="2734535" y="8792861"/>
                    </a:lnTo>
                    <a:lnTo>
                      <a:pt x="2351021" y="8657736"/>
                    </a:lnTo>
                    <a:lnTo>
                      <a:pt x="1992347" y="8373578"/>
                    </a:lnTo>
                    <a:lnTo>
                      <a:pt x="1733027" y="7968201"/>
                    </a:lnTo>
                    <a:lnTo>
                      <a:pt x="1523385" y="7488308"/>
                    </a:lnTo>
                    <a:lnTo>
                      <a:pt x="1399192" y="6873289"/>
                    </a:lnTo>
                    <a:lnTo>
                      <a:pt x="1490590" y="6301998"/>
                    </a:lnTo>
                    <a:lnTo>
                      <a:pt x="1093170" y="6464937"/>
                    </a:lnTo>
                    <a:lnTo>
                      <a:pt x="809012" y="6028771"/>
                    </a:lnTo>
                    <a:lnTo>
                      <a:pt x="502990" y="5946298"/>
                    </a:lnTo>
                    <a:lnTo>
                      <a:pt x="248975" y="5686591"/>
                    </a:lnTo>
                    <a:lnTo>
                      <a:pt x="0" y="5062518"/>
                    </a:lnTo>
                    <a:lnTo>
                      <a:pt x="385002" y="4711539"/>
                    </a:lnTo>
                    <a:lnTo>
                      <a:pt x="959528" y="4071942"/>
                    </a:lnTo>
                    <a:lnTo>
                      <a:pt x="1529334" y="3966375"/>
                    </a:lnTo>
                    <a:lnTo>
                      <a:pt x="1945384" y="4052796"/>
                    </a:lnTo>
                    <a:lnTo>
                      <a:pt x="2346296" y="3540624"/>
                    </a:lnTo>
                    <a:lnTo>
                      <a:pt x="2332131" y="2818553"/>
                    </a:lnTo>
                    <a:lnTo>
                      <a:pt x="2032579" y="2329475"/>
                    </a:lnTo>
                    <a:lnTo>
                      <a:pt x="1554433" y="2326242"/>
                    </a:lnTo>
                    <a:lnTo>
                      <a:pt x="1463034" y="1702036"/>
                    </a:lnTo>
                    <a:lnTo>
                      <a:pt x="1928502" y="1161539"/>
                    </a:lnTo>
                    <a:lnTo>
                      <a:pt x="2048234" y="481447"/>
                    </a:lnTo>
                    <a:lnTo>
                      <a:pt x="2531102" y="324458"/>
                    </a:lnTo>
                    <a:lnTo>
                      <a:pt x="2811041" y="0"/>
                    </a:lnTo>
                    <a:close/>
                  </a:path>
                </a:pathLst>
              </a:custGeom>
              <a:solidFill>
                <a:srgbClr val="92D050"/>
              </a:solid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4" name="任意多边形 24">
                <a:extLst>
                  <a:ext uri="{FF2B5EF4-FFF2-40B4-BE49-F238E27FC236}">
                    <a16:creationId xmlns:a16="http://schemas.microsoft.com/office/drawing/2014/main" id="{D9313383-2883-8288-4795-8E76BAA41D3C}"/>
                  </a:ext>
                </a:extLst>
              </p:cNvPr>
              <p:cNvSpPr>
                <a:spLocks/>
              </p:cNvSpPr>
              <p:nvPr/>
            </p:nvSpPr>
            <p:spPr bwMode="auto">
              <a:xfrm>
                <a:off x="8703805" y="5010879"/>
                <a:ext cx="1435847" cy="1298427"/>
              </a:xfrm>
              <a:custGeom>
                <a:avLst/>
                <a:gdLst>
                  <a:gd name="T0" fmla="*/ 0 w 3170"/>
                  <a:gd name="T1" fmla="*/ 0 h 2755"/>
                  <a:gd name="T2" fmla="*/ 3170 w 3170"/>
                  <a:gd name="T3" fmla="*/ 2755 h 2755"/>
                </a:gdLst>
                <a:ahLst/>
                <a:cxnLst>
                  <a:cxn ang="0">
                    <a:pos x="305" y="845"/>
                  </a:cxn>
                  <a:cxn ang="0">
                    <a:pos x="245" y="980"/>
                  </a:cxn>
                  <a:cxn ang="0">
                    <a:pos x="145" y="1100"/>
                  </a:cxn>
                  <a:cxn ang="0">
                    <a:pos x="235" y="1230"/>
                  </a:cxn>
                  <a:cxn ang="0">
                    <a:pos x="355" y="1275"/>
                  </a:cxn>
                  <a:cxn ang="0">
                    <a:pos x="425" y="1475"/>
                  </a:cxn>
                  <a:cxn ang="0">
                    <a:pos x="310" y="1580"/>
                  </a:cxn>
                  <a:cxn ang="0">
                    <a:pos x="175" y="1610"/>
                  </a:cxn>
                  <a:cxn ang="0">
                    <a:pos x="0" y="1760"/>
                  </a:cxn>
                  <a:cxn ang="0">
                    <a:pos x="10" y="1885"/>
                  </a:cxn>
                  <a:cxn ang="0">
                    <a:pos x="15" y="2035"/>
                  </a:cxn>
                  <a:cxn ang="0">
                    <a:pos x="155" y="2125"/>
                  </a:cxn>
                  <a:cxn ang="0">
                    <a:pos x="90" y="2335"/>
                  </a:cxn>
                  <a:cxn ang="0">
                    <a:pos x="195" y="2505"/>
                  </a:cxn>
                  <a:cxn ang="0">
                    <a:pos x="270" y="2695"/>
                  </a:cxn>
                  <a:cxn ang="0">
                    <a:pos x="425" y="2685"/>
                  </a:cxn>
                  <a:cxn ang="0">
                    <a:pos x="560" y="2585"/>
                  </a:cxn>
                  <a:cxn ang="0">
                    <a:pos x="855" y="2680"/>
                  </a:cxn>
                  <a:cxn ang="0">
                    <a:pos x="935" y="2530"/>
                  </a:cxn>
                  <a:cxn ang="0">
                    <a:pos x="1105" y="2420"/>
                  </a:cxn>
                  <a:cxn ang="0">
                    <a:pos x="1275" y="2535"/>
                  </a:cxn>
                  <a:cxn ang="0">
                    <a:pos x="1475" y="2520"/>
                  </a:cxn>
                  <a:cxn ang="0">
                    <a:pos x="1710" y="2570"/>
                  </a:cxn>
                  <a:cxn ang="0">
                    <a:pos x="1950" y="2670"/>
                  </a:cxn>
                  <a:cxn ang="0">
                    <a:pos x="2185" y="2600"/>
                  </a:cxn>
                  <a:cxn ang="0">
                    <a:pos x="2370" y="2555"/>
                  </a:cxn>
                  <a:cxn ang="0">
                    <a:pos x="2440" y="2365"/>
                  </a:cxn>
                  <a:cxn ang="0">
                    <a:pos x="2700" y="2360"/>
                  </a:cxn>
                  <a:cxn ang="0">
                    <a:pos x="2905" y="2315"/>
                  </a:cxn>
                  <a:cxn ang="0">
                    <a:pos x="3065" y="2300"/>
                  </a:cxn>
                  <a:cxn ang="0">
                    <a:pos x="3170" y="2220"/>
                  </a:cxn>
                  <a:cxn ang="0">
                    <a:pos x="3015" y="2135"/>
                  </a:cxn>
                  <a:cxn ang="0">
                    <a:pos x="2880" y="1880"/>
                  </a:cxn>
                  <a:cxn ang="0">
                    <a:pos x="2741" y="1718"/>
                  </a:cxn>
                  <a:cxn ang="0">
                    <a:pos x="2751" y="1513"/>
                  </a:cxn>
                  <a:cxn ang="0">
                    <a:pos x="2792" y="1387"/>
                  </a:cxn>
                  <a:cxn ang="0">
                    <a:pos x="2904" y="1261"/>
                  </a:cxn>
                  <a:cxn ang="0">
                    <a:pos x="3071" y="1160"/>
                  </a:cxn>
                  <a:cxn ang="0">
                    <a:pos x="3085" y="935"/>
                  </a:cxn>
                  <a:cxn ang="0">
                    <a:pos x="3015" y="710"/>
                  </a:cxn>
                  <a:cxn ang="0">
                    <a:pos x="2950" y="470"/>
                  </a:cxn>
                  <a:cxn ang="0">
                    <a:pos x="2800" y="260"/>
                  </a:cxn>
                  <a:cxn ang="0">
                    <a:pos x="2740" y="0"/>
                  </a:cxn>
                  <a:cxn ang="0">
                    <a:pos x="2640" y="175"/>
                  </a:cxn>
                  <a:cxn ang="0">
                    <a:pos x="2470" y="240"/>
                  </a:cxn>
                  <a:cxn ang="0">
                    <a:pos x="2270" y="195"/>
                  </a:cxn>
                  <a:cxn ang="0">
                    <a:pos x="2055" y="305"/>
                  </a:cxn>
                  <a:cxn ang="0">
                    <a:pos x="2245" y="485"/>
                  </a:cxn>
                  <a:cxn ang="0">
                    <a:pos x="2080" y="635"/>
                  </a:cxn>
                  <a:cxn ang="0">
                    <a:pos x="1870" y="645"/>
                  </a:cxn>
                  <a:cxn ang="0">
                    <a:pos x="1660" y="670"/>
                  </a:cxn>
                  <a:cxn ang="0">
                    <a:pos x="1520" y="760"/>
                  </a:cxn>
                  <a:cxn ang="0">
                    <a:pos x="1355" y="660"/>
                  </a:cxn>
                  <a:cxn ang="0">
                    <a:pos x="1205" y="660"/>
                  </a:cxn>
                  <a:cxn ang="0">
                    <a:pos x="1185" y="540"/>
                  </a:cxn>
                  <a:cxn ang="0">
                    <a:pos x="1100" y="415"/>
                  </a:cxn>
                  <a:cxn ang="0">
                    <a:pos x="860" y="495"/>
                  </a:cxn>
                  <a:cxn ang="0">
                    <a:pos x="800" y="640"/>
                  </a:cxn>
                  <a:cxn ang="0">
                    <a:pos x="670" y="720"/>
                  </a:cxn>
                  <a:cxn ang="0">
                    <a:pos x="500" y="730"/>
                  </a:cxn>
                  <a:cxn ang="0">
                    <a:pos x="355" y="685"/>
                  </a:cxn>
                </a:cxnLst>
                <a:rect l="T0" t="T1" r="T2" b="T3"/>
                <a:pathLst>
                  <a:path w="3170" h="2755">
                    <a:moveTo>
                      <a:pt x="275" y="745"/>
                    </a:moveTo>
                    <a:lnTo>
                      <a:pt x="305" y="845"/>
                    </a:lnTo>
                    <a:lnTo>
                      <a:pt x="285" y="910"/>
                    </a:lnTo>
                    <a:lnTo>
                      <a:pt x="245" y="980"/>
                    </a:lnTo>
                    <a:lnTo>
                      <a:pt x="165" y="1025"/>
                    </a:lnTo>
                    <a:lnTo>
                      <a:pt x="145" y="1100"/>
                    </a:lnTo>
                    <a:lnTo>
                      <a:pt x="180" y="1155"/>
                    </a:lnTo>
                    <a:lnTo>
                      <a:pt x="235" y="1230"/>
                    </a:lnTo>
                    <a:lnTo>
                      <a:pt x="300" y="1245"/>
                    </a:lnTo>
                    <a:lnTo>
                      <a:pt x="355" y="1275"/>
                    </a:lnTo>
                    <a:lnTo>
                      <a:pt x="405" y="1380"/>
                    </a:lnTo>
                    <a:lnTo>
                      <a:pt x="425" y="1475"/>
                    </a:lnTo>
                    <a:lnTo>
                      <a:pt x="395" y="1565"/>
                    </a:lnTo>
                    <a:lnTo>
                      <a:pt x="310" y="1580"/>
                    </a:lnTo>
                    <a:lnTo>
                      <a:pt x="250" y="1650"/>
                    </a:lnTo>
                    <a:lnTo>
                      <a:pt x="175" y="1610"/>
                    </a:lnTo>
                    <a:lnTo>
                      <a:pt x="60" y="1685"/>
                    </a:lnTo>
                    <a:lnTo>
                      <a:pt x="0" y="1760"/>
                    </a:lnTo>
                    <a:lnTo>
                      <a:pt x="80" y="1840"/>
                    </a:lnTo>
                    <a:lnTo>
                      <a:pt x="10" y="1885"/>
                    </a:lnTo>
                    <a:lnTo>
                      <a:pt x="10" y="1955"/>
                    </a:lnTo>
                    <a:lnTo>
                      <a:pt x="15" y="2035"/>
                    </a:lnTo>
                    <a:lnTo>
                      <a:pt x="75" y="2050"/>
                    </a:lnTo>
                    <a:lnTo>
                      <a:pt x="155" y="2125"/>
                    </a:lnTo>
                    <a:lnTo>
                      <a:pt x="155" y="2250"/>
                    </a:lnTo>
                    <a:lnTo>
                      <a:pt x="90" y="2335"/>
                    </a:lnTo>
                    <a:lnTo>
                      <a:pt x="110" y="2435"/>
                    </a:lnTo>
                    <a:lnTo>
                      <a:pt x="195" y="2505"/>
                    </a:lnTo>
                    <a:lnTo>
                      <a:pt x="210" y="2630"/>
                    </a:lnTo>
                    <a:lnTo>
                      <a:pt x="270" y="2695"/>
                    </a:lnTo>
                    <a:lnTo>
                      <a:pt x="365" y="2755"/>
                    </a:lnTo>
                    <a:lnTo>
                      <a:pt x="425" y="2685"/>
                    </a:lnTo>
                    <a:lnTo>
                      <a:pt x="500" y="2620"/>
                    </a:lnTo>
                    <a:lnTo>
                      <a:pt x="560" y="2585"/>
                    </a:lnTo>
                    <a:lnTo>
                      <a:pt x="740" y="2625"/>
                    </a:lnTo>
                    <a:lnTo>
                      <a:pt x="855" y="2680"/>
                    </a:lnTo>
                    <a:lnTo>
                      <a:pt x="905" y="2615"/>
                    </a:lnTo>
                    <a:lnTo>
                      <a:pt x="935" y="2530"/>
                    </a:lnTo>
                    <a:lnTo>
                      <a:pt x="1010" y="2440"/>
                    </a:lnTo>
                    <a:lnTo>
                      <a:pt x="1105" y="2420"/>
                    </a:lnTo>
                    <a:lnTo>
                      <a:pt x="1195" y="2475"/>
                    </a:lnTo>
                    <a:lnTo>
                      <a:pt x="1275" y="2535"/>
                    </a:lnTo>
                    <a:lnTo>
                      <a:pt x="1370" y="2560"/>
                    </a:lnTo>
                    <a:lnTo>
                      <a:pt x="1475" y="2520"/>
                    </a:lnTo>
                    <a:lnTo>
                      <a:pt x="1595" y="2535"/>
                    </a:lnTo>
                    <a:lnTo>
                      <a:pt x="1710" y="2570"/>
                    </a:lnTo>
                    <a:lnTo>
                      <a:pt x="1810" y="2570"/>
                    </a:lnTo>
                    <a:lnTo>
                      <a:pt x="1950" y="2670"/>
                    </a:lnTo>
                    <a:lnTo>
                      <a:pt x="2140" y="2665"/>
                    </a:lnTo>
                    <a:lnTo>
                      <a:pt x="2185" y="2600"/>
                    </a:lnTo>
                    <a:lnTo>
                      <a:pt x="2320" y="2545"/>
                    </a:lnTo>
                    <a:lnTo>
                      <a:pt x="2370" y="2555"/>
                    </a:lnTo>
                    <a:lnTo>
                      <a:pt x="2375" y="2455"/>
                    </a:lnTo>
                    <a:lnTo>
                      <a:pt x="2440" y="2365"/>
                    </a:lnTo>
                    <a:lnTo>
                      <a:pt x="2580" y="2355"/>
                    </a:lnTo>
                    <a:lnTo>
                      <a:pt x="2700" y="2360"/>
                    </a:lnTo>
                    <a:lnTo>
                      <a:pt x="2805" y="2395"/>
                    </a:lnTo>
                    <a:lnTo>
                      <a:pt x="2905" y="2315"/>
                    </a:lnTo>
                    <a:lnTo>
                      <a:pt x="3005" y="2245"/>
                    </a:lnTo>
                    <a:lnTo>
                      <a:pt x="3065" y="2300"/>
                    </a:lnTo>
                    <a:lnTo>
                      <a:pt x="3130" y="2280"/>
                    </a:lnTo>
                    <a:lnTo>
                      <a:pt x="3170" y="2220"/>
                    </a:lnTo>
                    <a:lnTo>
                      <a:pt x="3090" y="2195"/>
                    </a:lnTo>
                    <a:lnTo>
                      <a:pt x="3015" y="2135"/>
                    </a:lnTo>
                    <a:lnTo>
                      <a:pt x="2940" y="2055"/>
                    </a:lnTo>
                    <a:lnTo>
                      <a:pt x="2880" y="1880"/>
                    </a:lnTo>
                    <a:lnTo>
                      <a:pt x="2800" y="1790"/>
                    </a:lnTo>
                    <a:lnTo>
                      <a:pt x="2741" y="1718"/>
                    </a:lnTo>
                    <a:lnTo>
                      <a:pt x="2730" y="1545"/>
                    </a:lnTo>
                    <a:lnTo>
                      <a:pt x="2751" y="1513"/>
                    </a:lnTo>
                    <a:lnTo>
                      <a:pt x="2790" y="1474"/>
                    </a:lnTo>
                    <a:lnTo>
                      <a:pt x="2792" y="1387"/>
                    </a:lnTo>
                    <a:lnTo>
                      <a:pt x="2781" y="1297"/>
                    </a:lnTo>
                    <a:lnTo>
                      <a:pt x="2904" y="1261"/>
                    </a:lnTo>
                    <a:lnTo>
                      <a:pt x="3000" y="1220"/>
                    </a:lnTo>
                    <a:lnTo>
                      <a:pt x="3071" y="1160"/>
                    </a:lnTo>
                    <a:lnTo>
                      <a:pt x="3041" y="1066"/>
                    </a:lnTo>
                    <a:lnTo>
                      <a:pt x="3085" y="935"/>
                    </a:lnTo>
                    <a:lnTo>
                      <a:pt x="3065" y="805"/>
                    </a:lnTo>
                    <a:lnTo>
                      <a:pt x="3015" y="710"/>
                    </a:lnTo>
                    <a:lnTo>
                      <a:pt x="2975" y="570"/>
                    </a:lnTo>
                    <a:lnTo>
                      <a:pt x="2950" y="470"/>
                    </a:lnTo>
                    <a:lnTo>
                      <a:pt x="2885" y="360"/>
                    </a:lnTo>
                    <a:lnTo>
                      <a:pt x="2800" y="260"/>
                    </a:lnTo>
                    <a:lnTo>
                      <a:pt x="2740" y="185"/>
                    </a:lnTo>
                    <a:cubicBezTo>
                      <a:pt x="2740" y="125"/>
                      <a:pt x="2740" y="60"/>
                      <a:pt x="2740" y="0"/>
                    </a:cubicBezTo>
                    <a:lnTo>
                      <a:pt x="2700" y="110"/>
                    </a:lnTo>
                    <a:lnTo>
                      <a:pt x="2640" y="175"/>
                    </a:lnTo>
                    <a:lnTo>
                      <a:pt x="2570" y="220"/>
                    </a:lnTo>
                    <a:lnTo>
                      <a:pt x="2470" y="240"/>
                    </a:lnTo>
                    <a:lnTo>
                      <a:pt x="2365" y="240"/>
                    </a:lnTo>
                    <a:lnTo>
                      <a:pt x="2270" y="195"/>
                    </a:lnTo>
                    <a:lnTo>
                      <a:pt x="2160" y="215"/>
                    </a:lnTo>
                    <a:lnTo>
                      <a:pt x="2055" y="305"/>
                    </a:lnTo>
                    <a:lnTo>
                      <a:pt x="2170" y="410"/>
                    </a:lnTo>
                    <a:lnTo>
                      <a:pt x="2245" y="485"/>
                    </a:lnTo>
                    <a:lnTo>
                      <a:pt x="2190" y="575"/>
                    </a:lnTo>
                    <a:lnTo>
                      <a:pt x="2080" y="635"/>
                    </a:lnTo>
                    <a:lnTo>
                      <a:pt x="1970" y="630"/>
                    </a:lnTo>
                    <a:lnTo>
                      <a:pt x="1870" y="645"/>
                    </a:lnTo>
                    <a:lnTo>
                      <a:pt x="1760" y="605"/>
                    </a:lnTo>
                    <a:lnTo>
                      <a:pt x="1660" y="670"/>
                    </a:lnTo>
                    <a:lnTo>
                      <a:pt x="1615" y="750"/>
                    </a:lnTo>
                    <a:lnTo>
                      <a:pt x="1520" y="760"/>
                    </a:lnTo>
                    <a:lnTo>
                      <a:pt x="1465" y="685"/>
                    </a:lnTo>
                    <a:lnTo>
                      <a:pt x="1355" y="660"/>
                    </a:lnTo>
                    <a:lnTo>
                      <a:pt x="1285" y="605"/>
                    </a:lnTo>
                    <a:lnTo>
                      <a:pt x="1205" y="660"/>
                    </a:lnTo>
                    <a:lnTo>
                      <a:pt x="1150" y="625"/>
                    </a:lnTo>
                    <a:lnTo>
                      <a:pt x="1185" y="540"/>
                    </a:lnTo>
                    <a:lnTo>
                      <a:pt x="1180" y="455"/>
                    </a:lnTo>
                    <a:lnTo>
                      <a:pt x="1100" y="415"/>
                    </a:lnTo>
                    <a:lnTo>
                      <a:pt x="990" y="445"/>
                    </a:lnTo>
                    <a:lnTo>
                      <a:pt x="860" y="495"/>
                    </a:lnTo>
                    <a:lnTo>
                      <a:pt x="805" y="565"/>
                    </a:lnTo>
                    <a:lnTo>
                      <a:pt x="800" y="640"/>
                    </a:lnTo>
                    <a:cubicBezTo>
                      <a:pt x="800" y="670"/>
                      <a:pt x="800" y="695"/>
                      <a:pt x="800" y="720"/>
                    </a:cubicBezTo>
                    <a:lnTo>
                      <a:pt x="670" y="720"/>
                    </a:lnTo>
                    <a:lnTo>
                      <a:pt x="600" y="770"/>
                    </a:lnTo>
                    <a:lnTo>
                      <a:pt x="500" y="730"/>
                    </a:lnTo>
                    <a:lnTo>
                      <a:pt x="440" y="685"/>
                    </a:lnTo>
                    <a:lnTo>
                      <a:pt x="355" y="685"/>
                    </a:lnTo>
                    <a:lnTo>
                      <a:pt x="275" y="745"/>
                    </a:lnTo>
                    <a:close/>
                  </a:path>
                </a:pathLst>
              </a:custGeom>
              <a:solidFill>
                <a:srgbClr val="00B050"/>
              </a:solidFill>
              <a:ln w="38100" cmpd="sng">
                <a:solidFill>
                  <a:srgbClr val="33497F">
                    <a:alpha val="49804"/>
                  </a:srgbClr>
                </a:solidFill>
                <a:prstDash val="solid"/>
                <a:round/>
                <a:headEnd/>
                <a:tailEnd/>
              </a:ln>
              <a:effectLst/>
            </p:spPr>
            <p:txBody>
              <a:bodyPr/>
              <a:lstStyle/>
              <a:p>
                <a:endParaRPr lang="zh-CN" altLang="en-US" sz="1067" b="1" kern="0" dirty="0">
                  <a:solidFill>
                    <a:srgbClr val="FFC000"/>
                  </a:solidFill>
                  <a:latin typeface="Times New Roman" panose="02020603050405020304" pitchFamily="18" charset="0"/>
                  <a:cs typeface="Times New Roman" panose="02020603050405020304" pitchFamily="18" charset="0"/>
                </a:endParaRPr>
              </a:p>
            </p:txBody>
          </p:sp>
          <p:sp>
            <p:nvSpPr>
              <p:cNvPr id="95" name="任意多边形 25">
                <a:extLst>
                  <a:ext uri="{FF2B5EF4-FFF2-40B4-BE49-F238E27FC236}">
                    <a16:creationId xmlns:a16="http://schemas.microsoft.com/office/drawing/2014/main" id="{9AF9C385-8716-170C-B3DE-089FF46BF7B8}"/>
                  </a:ext>
                </a:extLst>
              </p:cNvPr>
              <p:cNvSpPr>
                <a:spLocks/>
              </p:cNvSpPr>
              <p:nvPr/>
            </p:nvSpPr>
            <p:spPr bwMode="auto">
              <a:xfrm>
                <a:off x="8796660" y="4525443"/>
                <a:ext cx="1148226" cy="845981"/>
              </a:xfrm>
              <a:custGeom>
                <a:avLst/>
                <a:gdLst>
                  <a:gd name="T0" fmla="*/ 0 w 10499004"/>
                  <a:gd name="T1" fmla="*/ 0 h 7447745"/>
                  <a:gd name="T2" fmla="*/ 10499004 w 10499004"/>
                  <a:gd name="T3" fmla="*/ 7447745 h 7447745"/>
                </a:gdLst>
                <a:ahLst/>
                <a:cxnLst>
                  <a:cxn ang="0">
                    <a:pos x="145478" y="7050332"/>
                  </a:cxn>
                  <a:cxn ang="0">
                    <a:pos x="269672" y="6475807"/>
                  </a:cxn>
                  <a:cxn ang="0">
                    <a:pos x="155826" y="6005098"/>
                  </a:cxn>
                  <a:cxn ang="0">
                    <a:pos x="564178" y="5569579"/>
                  </a:cxn>
                  <a:cxn ang="0">
                    <a:pos x="492314" y="5028753"/>
                  </a:cxn>
                  <a:cxn ang="0">
                    <a:pos x="411719" y="4693170"/>
                  </a:cxn>
                  <a:cxn ang="0">
                    <a:pos x="516936" y="4039612"/>
                  </a:cxn>
                  <a:cxn ang="0">
                    <a:pos x="809914" y="3521933"/>
                  </a:cxn>
                  <a:cxn ang="0">
                    <a:pos x="564762" y="2939709"/>
                  </a:cxn>
                  <a:cxn ang="0">
                    <a:pos x="244833" y="2388275"/>
                  </a:cxn>
                  <a:cxn ang="0">
                    <a:pos x="178013" y="1555919"/>
                  </a:cxn>
                  <a:cxn ang="0">
                    <a:pos x="224715" y="899174"/>
                  </a:cxn>
                  <a:cxn ang="0">
                    <a:pos x="1261023" y="667669"/>
                  </a:cxn>
                  <a:cxn ang="0">
                    <a:pos x="1975396" y="358672"/>
                  </a:cxn>
                  <a:cxn ang="0">
                    <a:pos x="2383748" y="0"/>
                  </a:cxn>
                  <a:cxn ang="0">
                    <a:pos x="3264037" y="223549"/>
                  </a:cxn>
                  <a:cxn ang="0">
                    <a:pos x="4326154" y="372582"/>
                  </a:cxn>
                  <a:cxn ang="0">
                    <a:pos x="5093181" y="656740"/>
                  </a:cxn>
                  <a:cxn ang="0">
                    <a:pos x="6077806" y="554409"/>
                  </a:cxn>
                  <a:cxn ang="0">
                    <a:pos x="6643147" y="1183335"/>
                  </a:cxn>
                  <a:cxn ang="0">
                    <a:pos x="7236302" y="1715881"/>
                  </a:cxn>
                  <a:cxn ang="0">
                    <a:pos x="8033148" y="1826168"/>
                  </a:cxn>
                  <a:cxn ang="0">
                    <a:pos x="9043582" y="1809285"/>
                  </a:cxn>
                  <a:cxn ang="0">
                    <a:pos x="8968096" y="2733301"/>
                  </a:cxn>
                  <a:cxn ang="0">
                    <a:pos x="9674513" y="3312549"/>
                  </a:cxn>
                  <a:cxn ang="0">
                    <a:pos x="10242829" y="4018966"/>
                  </a:cxn>
                  <a:cxn ang="0">
                    <a:pos x="10331250" y="4722401"/>
                  </a:cxn>
                  <a:cxn ang="0">
                    <a:pos x="9787772" y="5180430"/>
                  </a:cxn>
                  <a:cxn ang="0">
                    <a:pos x="8946229" y="5254947"/>
                  </a:cxn>
                  <a:cxn ang="0">
                    <a:pos x="8107661" y="5166523"/>
                  </a:cxn>
                  <a:cxn ang="0">
                    <a:pos x="8151388" y="5958388"/>
                  </a:cxn>
                  <a:cxn ang="0">
                    <a:pos x="8223899" y="6644948"/>
                  </a:cxn>
                  <a:cxn ang="0">
                    <a:pos x="7310815" y="6879428"/>
                  </a:cxn>
                  <a:cxn ang="0">
                    <a:pos x="6447409" y="6780073"/>
                  </a:cxn>
                  <a:cxn ang="0">
                    <a:pos x="5843322" y="7373229"/>
                  </a:cxn>
                  <a:cxn ang="0">
                    <a:pos x="5217371" y="7113909"/>
                  </a:cxn>
                  <a:cxn ang="0">
                    <a:pos x="4486115" y="6780073"/>
                  </a:cxn>
                  <a:cxn ang="0">
                    <a:pos x="3917799" y="6857565"/>
                  </a:cxn>
                  <a:cxn ang="0">
                    <a:pos x="4044968" y="6154123"/>
                  </a:cxn>
                  <a:cxn ang="0">
                    <a:pos x="3267010" y="6101470"/>
                  </a:cxn>
                  <a:cxn ang="0">
                    <a:pos x="2502958" y="6606202"/>
                  </a:cxn>
                  <a:cxn ang="0">
                    <a:pos x="2481095" y="7249035"/>
                  </a:cxn>
                  <a:cxn ang="0">
                    <a:pos x="1653459" y="7447745"/>
                  </a:cxn>
                  <a:cxn ang="0">
                    <a:pos x="988763" y="7113909"/>
                  </a:cxn>
                  <a:cxn ang="0">
                    <a:pos x="296084" y="7368029"/>
                  </a:cxn>
                </a:cxnLst>
                <a:rect l="T0" t="T1" r="T2" b="T3"/>
                <a:pathLst>
                  <a:path w="10499004" h="7447745">
                    <a:moveTo>
                      <a:pt x="296084" y="7368029"/>
                    </a:moveTo>
                    <a:lnTo>
                      <a:pt x="145478" y="7050332"/>
                    </a:lnTo>
                    <a:lnTo>
                      <a:pt x="393864" y="6747544"/>
                    </a:lnTo>
                    <a:lnTo>
                      <a:pt x="269672" y="6475807"/>
                    </a:lnTo>
                    <a:lnTo>
                      <a:pt x="75904" y="6241738"/>
                    </a:lnTo>
                    <a:lnTo>
                      <a:pt x="155826" y="6005098"/>
                    </a:lnTo>
                    <a:lnTo>
                      <a:pt x="387655" y="5878576"/>
                    </a:lnTo>
                    <a:lnTo>
                      <a:pt x="564178" y="5569579"/>
                    </a:lnTo>
                    <a:lnTo>
                      <a:pt x="729770" y="5293700"/>
                    </a:lnTo>
                    <a:lnTo>
                      <a:pt x="492314" y="5028753"/>
                    </a:lnTo>
                    <a:lnTo>
                      <a:pt x="365468" y="4901907"/>
                    </a:lnTo>
                    <a:lnTo>
                      <a:pt x="411719" y="4693170"/>
                    </a:lnTo>
                    <a:lnTo>
                      <a:pt x="547619" y="4377641"/>
                    </a:lnTo>
                    <a:lnTo>
                      <a:pt x="516936" y="4039612"/>
                    </a:lnTo>
                    <a:lnTo>
                      <a:pt x="515085" y="3649360"/>
                    </a:lnTo>
                    <a:lnTo>
                      <a:pt x="809914" y="3521933"/>
                    </a:lnTo>
                    <a:lnTo>
                      <a:pt x="800729" y="3211449"/>
                    </a:lnTo>
                    <a:lnTo>
                      <a:pt x="564762" y="2939709"/>
                    </a:lnTo>
                    <a:lnTo>
                      <a:pt x="359843" y="2778258"/>
                    </a:lnTo>
                    <a:lnTo>
                      <a:pt x="244833" y="2388275"/>
                    </a:lnTo>
                    <a:lnTo>
                      <a:pt x="295997" y="1869636"/>
                    </a:lnTo>
                    <a:lnTo>
                      <a:pt x="178013" y="1555919"/>
                    </a:lnTo>
                    <a:lnTo>
                      <a:pt x="0" y="1220138"/>
                    </a:lnTo>
                    <a:lnTo>
                      <a:pt x="224715" y="899174"/>
                    </a:lnTo>
                    <a:lnTo>
                      <a:pt x="532742" y="791862"/>
                    </a:lnTo>
                    <a:lnTo>
                      <a:pt x="1261023" y="667669"/>
                    </a:lnTo>
                    <a:lnTo>
                      <a:pt x="1520342" y="458027"/>
                    </a:lnTo>
                    <a:lnTo>
                      <a:pt x="1975396" y="358672"/>
                    </a:lnTo>
                    <a:lnTo>
                      <a:pt x="2149268" y="85445"/>
                    </a:lnTo>
                    <a:lnTo>
                      <a:pt x="2383748" y="0"/>
                    </a:lnTo>
                    <a:lnTo>
                      <a:pt x="2706653" y="237456"/>
                    </a:lnTo>
                    <a:lnTo>
                      <a:pt x="3264037" y="223549"/>
                    </a:lnTo>
                    <a:lnTo>
                      <a:pt x="3757838" y="347743"/>
                    </a:lnTo>
                    <a:lnTo>
                      <a:pt x="4326154" y="372582"/>
                    </a:lnTo>
                    <a:lnTo>
                      <a:pt x="4670921" y="607062"/>
                    </a:lnTo>
                    <a:lnTo>
                      <a:pt x="5093181" y="656740"/>
                    </a:lnTo>
                    <a:lnTo>
                      <a:pt x="5659299" y="423933"/>
                    </a:lnTo>
                    <a:lnTo>
                      <a:pt x="6077806" y="554409"/>
                    </a:lnTo>
                    <a:lnTo>
                      <a:pt x="6483182" y="824660"/>
                    </a:lnTo>
                    <a:lnTo>
                      <a:pt x="6643147" y="1183335"/>
                    </a:lnTo>
                    <a:lnTo>
                      <a:pt x="6938237" y="1293622"/>
                    </a:lnTo>
                    <a:lnTo>
                      <a:pt x="7236302" y="1715881"/>
                    </a:lnTo>
                    <a:lnTo>
                      <a:pt x="7730102" y="1917567"/>
                    </a:lnTo>
                    <a:lnTo>
                      <a:pt x="8033148" y="1826168"/>
                    </a:lnTo>
                    <a:lnTo>
                      <a:pt x="8505085" y="1701974"/>
                    </a:lnTo>
                    <a:lnTo>
                      <a:pt x="9043582" y="1809285"/>
                    </a:lnTo>
                    <a:lnTo>
                      <a:pt x="9106197" y="2338856"/>
                    </a:lnTo>
                    <a:lnTo>
                      <a:pt x="8968096" y="2733301"/>
                    </a:lnTo>
                    <a:lnTo>
                      <a:pt x="9241322" y="3152585"/>
                    </a:lnTo>
                    <a:lnTo>
                      <a:pt x="9674513" y="3312549"/>
                    </a:lnTo>
                    <a:lnTo>
                      <a:pt x="10157381" y="3571868"/>
                    </a:lnTo>
                    <a:lnTo>
                      <a:pt x="10242829" y="4018966"/>
                    </a:lnTo>
                    <a:lnTo>
                      <a:pt x="10499004" y="4266671"/>
                    </a:lnTo>
                    <a:lnTo>
                      <a:pt x="10331250" y="4722401"/>
                    </a:lnTo>
                    <a:lnTo>
                      <a:pt x="10082862" y="4995627"/>
                    </a:lnTo>
                    <a:lnTo>
                      <a:pt x="9787772" y="5180430"/>
                    </a:lnTo>
                    <a:lnTo>
                      <a:pt x="9379420" y="5265878"/>
                    </a:lnTo>
                    <a:lnTo>
                      <a:pt x="8946229" y="5254947"/>
                    </a:lnTo>
                    <a:lnTo>
                      <a:pt x="8562716" y="5081075"/>
                    </a:lnTo>
                    <a:lnTo>
                      <a:pt x="8107661" y="5166523"/>
                    </a:lnTo>
                    <a:lnTo>
                      <a:pt x="7660563" y="5522222"/>
                    </a:lnTo>
                    <a:lnTo>
                      <a:pt x="8151388" y="5958388"/>
                    </a:lnTo>
                    <a:lnTo>
                      <a:pt x="8452429" y="6267385"/>
                    </a:lnTo>
                    <a:lnTo>
                      <a:pt x="8223899" y="6644948"/>
                    </a:lnTo>
                    <a:lnTo>
                      <a:pt x="7779776" y="6893336"/>
                    </a:lnTo>
                    <a:lnTo>
                      <a:pt x="7310815" y="6879428"/>
                    </a:lnTo>
                    <a:lnTo>
                      <a:pt x="6905438" y="6943013"/>
                    </a:lnTo>
                    <a:lnTo>
                      <a:pt x="6447409" y="6780073"/>
                    </a:lnTo>
                    <a:lnTo>
                      <a:pt x="6039057" y="7050324"/>
                    </a:lnTo>
                    <a:lnTo>
                      <a:pt x="5843322" y="7373229"/>
                    </a:lnTo>
                    <a:lnTo>
                      <a:pt x="5462784" y="7411974"/>
                    </a:lnTo>
                    <a:lnTo>
                      <a:pt x="5217371" y="7113909"/>
                    </a:lnTo>
                    <a:lnTo>
                      <a:pt x="4770273" y="6992691"/>
                    </a:lnTo>
                    <a:lnTo>
                      <a:pt x="4486115" y="6780073"/>
                    </a:lnTo>
                    <a:lnTo>
                      <a:pt x="4155255" y="7003622"/>
                    </a:lnTo>
                    <a:lnTo>
                      <a:pt x="3917799" y="6857565"/>
                    </a:lnTo>
                    <a:lnTo>
                      <a:pt x="4066831" y="6512798"/>
                    </a:lnTo>
                    <a:lnTo>
                      <a:pt x="4044968" y="6154123"/>
                    </a:lnTo>
                    <a:lnTo>
                      <a:pt x="3711132" y="5991183"/>
                    </a:lnTo>
                    <a:lnTo>
                      <a:pt x="3267010" y="6101470"/>
                    </a:lnTo>
                    <a:lnTo>
                      <a:pt x="2723532" y="6322044"/>
                    </a:lnTo>
                    <a:lnTo>
                      <a:pt x="2502958" y="6606202"/>
                    </a:lnTo>
                    <a:lnTo>
                      <a:pt x="2478120" y="6926131"/>
                    </a:lnTo>
                    <a:cubicBezTo>
                      <a:pt x="2479112" y="7033766"/>
                      <a:pt x="2480103" y="7141400"/>
                      <a:pt x="2481095" y="7249035"/>
                    </a:cubicBezTo>
                    <a:lnTo>
                      <a:pt x="1948549" y="7259966"/>
                    </a:lnTo>
                    <a:lnTo>
                      <a:pt x="1653459" y="7447745"/>
                    </a:lnTo>
                    <a:lnTo>
                      <a:pt x="1237151" y="7298712"/>
                    </a:lnTo>
                    <a:lnTo>
                      <a:pt x="988763" y="7113909"/>
                    </a:lnTo>
                    <a:lnTo>
                      <a:pt x="633064" y="7100002"/>
                    </a:lnTo>
                    <a:lnTo>
                      <a:pt x="296084" y="7368029"/>
                    </a:lnTo>
                    <a:close/>
                  </a:path>
                </a:pathLst>
              </a:custGeom>
              <a:solidFill>
                <a:srgbClr val="00B050"/>
              </a:solid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6" name="任意多边形 26">
                <a:extLst>
                  <a:ext uri="{FF2B5EF4-FFF2-40B4-BE49-F238E27FC236}">
                    <a16:creationId xmlns:a16="http://schemas.microsoft.com/office/drawing/2014/main" id="{1BAB1E4A-324C-DA37-CBA1-10BA69BF8C40}"/>
                  </a:ext>
                </a:extLst>
              </p:cNvPr>
              <p:cNvSpPr>
                <a:spLocks/>
              </p:cNvSpPr>
              <p:nvPr/>
            </p:nvSpPr>
            <p:spPr bwMode="auto">
              <a:xfrm>
                <a:off x="7849997" y="5885138"/>
                <a:ext cx="1019136" cy="1472807"/>
              </a:xfrm>
              <a:custGeom>
                <a:avLst/>
                <a:gdLst>
                  <a:gd name="T0" fmla="*/ 0 w 9318035"/>
                  <a:gd name="T1" fmla="*/ 0 h 12940813"/>
                  <a:gd name="T2" fmla="*/ 9318035 w 9318035"/>
                  <a:gd name="T3" fmla="*/ 12940813 h 12940813"/>
                </a:gdLst>
                <a:ahLst/>
                <a:cxnLst>
                  <a:cxn ang="0">
                    <a:pos x="1369628" y="3051480"/>
                  </a:cxn>
                  <a:cxn ang="0">
                    <a:pos x="1172407" y="4315541"/>
                  </a:cxn>
                  <a:cxn ang="0">
                    <a:pos x="583971" y="5249001"/>
                  </a:cxn>
                  <a:cxn ang="0">
                    <a:pos x="816705" y="6322050"/>
                  </a:cxn>
                  <a:cxn ang="0">
                    <a:pos x="65332" y="7573692"/>
                  </a:cxn>
                  <a:cxn ang="0">
                    <a:pos x="0" y="8410770"/>
                  </a:cxn>
                  <a:cxn ang="0">
                    <a:pos x="1103841" y="9581687"/>
                  </a:cxn>
                  <a:cxn ang="0">
                    <a:pos x="1461287" y="11280686"/>
                  </a:cxn>
                  <a:cxn ang="0">
                    <a:pos x="1523568" y="12940813"/>
                  </a:cxn>
                  <a:cxn ang="0">
                    <a:pos x="2973996" y="12568098"/>
                  </a:cxn>
                  <a:cxn ang="0">
                    <a:pos x="4847766" y="12629743"/>
                  </a:cxn>
                  <a:cxn ang="0">
                    <a:pos x="4669759" y="12026110"/>
                  </a:cxn>
                  <a:cxn ang="0">
                    <a:pos x="5183678" y="11564846"/>
                  </a:cxn>
                  <a:cxn ang="0">
                    <a:pos x="5453929" y="10653252"/>
                  </a:cxn>
                  <a:cxn ang="0">
                    <a:pos x="5965128" y="9730722"/>
                  </a:cxn>
                  <a:cxn ang="0">
                    <a:pos x="6963402" y="9170104"/>
                  </a:cxn>
                  <a:cxn ang="0">
                    <a:pos x="7165346" y="8292788"/>
                  </a:cxn>
                  <a:cxn ang="0">
                    <a:pos x="6937077" y="7770916"/>
                  </a:cxn>
                  <a:cxn ang="0">
                    <a:pos x="6584609" y="7055053"/>
                  </a:cxn>
                  <a:cxn ang="0">
                    <a:pos x="7188696" y="6387384"/>
                  </a:cxn>
                  <a:cxn ang="0">
                    <a:pos x="7992982" y="6189902"/>
                  </a:cxn>
                  <a:cxn ang="0">
                    <a:pos x="8182505" y="5318798"/>
                  </a:cxn>
                  <a:cxn ang="0">
                    <a:pos x="8847204" y="4857534"/>
                  </a:cxn>
                  <a:cxn ang="0">
                    <a:pos x="9309956" y="4160304"/>
                  </a:cxn>
                  <a:cxn ang="0">
                    <a:pos x="8927929" y="3487907"/>
                  </a:cxn>
                  <a:cxn ang="0">
                    <a:pos x="8621908" y="2699017"/>
                  </a:cxn>
                  <a:cxn ang="0">
                    <a:pos x="8171834" y="1978437"/>
                  </a:cxn>
                  <a:cxn ang="0">
                    <a:pos x="8447778" y="1119750"/>
                  </a:cxn>
                  <a:cxn ang="0">
                    <a:pos x="7906045" y="746911"/>
                  </a:cxn>
                  <a:cxn ang="0">
                    <a:pos x="7044312" y="614500"/>
                  </a:cxn>
                  <a:cxn ang="0">
                    <a:pos x="6157371" y="1085208"/>
                  </a:cxn>
                  <a:cxn ang="0">
                    <a:pos x="5419903" y="777958"/>
                  </a:cxn>
                  <a:cxn ang="0">
                    <a:pos x="4742789" y="340045"/>
                  </a:cxn>
                  <a:cxn ang="0">
                    <a:pos x="3974015" y="205436"/>
                  </a:cxn>
                  <a:cxn ang="0">
                    <a:pos x="4327969" y="857197"/>
                  </a:cxn>
                  <a:cxn ang="0">
                    <a:pos x="3776791" y="1708183"/>
                  </a:cxn>
                  <a:cxn ang="0">
                    <a:pos x="3301362" y="1824682"/>
                  </a:cxn>
                  <a:cxn ang="0">
                    <a:pos x="2194291" y="1764331"/>
                  </a:cxn>
                  <a:cxn ang="0">
                    <a:pos x="1818475" y="2313759"/>
                  </a:cxn>
                </a:cxnLst>
                <a:rect l="T0" t="T1" r="T2" b="T3"/>
                <a:pathLst>
                  <a:path w="9318035" h="12940813">
                    <a:moveTo>
                      <a:pt x="1382038" y="2451083"/>
                    </a:moveTo>
                    <a:lnTo>
                      <a:pt x="1369628" y="3051480"/>
                    </a:lnTo>
                    <a:lnTo>
                      <a:pt x="1226804" y="3717663"/>
                    </a:lnTo>
                    <a:lnTo>
                      <a:pt x="1172407" y="4315541"/>
                    </a:lnTo>
                    <a:lnTo>
                      <a:pt x="882037" y="4627774"/>
                    </a:lnTo>
                    <a:lnTo>
                      <a:pt x="583971" y="5249001"/>
                    </a:lnTo>
                    <a:lnTo>
                      <a:pt x="604087" y="5742801"/>
                    </a:lnTo>
                    <a:lnTo>
                      <a:pt x="816705" y="6322050"/>
                    </a:lnTo>
                    <a:lnTo>
                      <a:pt x="524848" y="6834479"/>
                    </a:lnTo>
                    <a:lnTo>
                      <a:pt x="65332" y="7573692"/>
                    </a:lnTo>
                    <a:lnTo>
                      <a:pt x="310486" y="8028746"/>
                    </a:lnTo>
                    <a:lnTo>
                      <a:pt x="0" y="8410770"/>
                    </a:lnTo>
                    <a:lnTo>
                      <a:pt x="48382" y="8952634"/>
                    </a:lnTo>
                    <a:lnTo>
                      <a:pt x="1103841" y="9581687"/>
                    </a:lnTo>
                    <a:lnTo>
                      <a:pt x="1158499" y="10103560"/>
                    </a:lnTo>
                    <a:lnTo>
                      <a:pt x="1461287" y="11280686"/>
                    </a:lnTo>
                    <a:lnTo>
                      <a:pt x="1523383" y="12218611"/>
                    </a:lnTo>
                    <a:cubicBezTo>
                      <a:pt x="1523445" y="12459345"/>
                      <a:pt x="1523506" y="12700079"/>
                      <a:pt x="1523568" y="12940813"/>
                    </a:cubicBezTo>
                    <a:lnTo>
                      <a:pt x="2119774" y="12723343"/>
                    </a:lnTo>
                    <a:lnTo>
                      <a:pt x="2973996" y="12568098"/>
                    </a:lnTo>
                    <a:lnTo>
                      <a:pt x="4183657" y="12631683"/>
                    </a:lnTo>
                    <a:lnTo>
                      <a:pt x="4847766" y="12629743"/>
                    </a:lnTo>
                    <a:lnTo>
                      <a:pt x="4942985" y="12285429"/>
                    </a:lnTo>
                    <a:lnTo>
                      <a:pt x="4669759" y="12026110"/>
                    </a:lnTo>
                    <a:lnTo>
                      <a:pt x="4829723" y="11679853"/>
                    </a:lnTo>
                    <a:lnTo>
                      <a:pt x="5183678" y="11564846"/>
                    </a:lnTo>
                    <a:lnTo>
                      <a:pt x="5113881" y="11195238"/>
                    </a:lnTo>
                    <a:lnTo>
                      <a:pt x="5453929" y="10653252"/>
                    </a:lnTo>
                    <a:lnTo>
                      <a:pt x="5556515" y="10289854"/>
                    </a:lnTo>
                    <a:lnTo>
                      <a:pt x="5965128" y="9730722"/>
                    </a:lnTo>
                    <a:lnTo>
                      <a:pt x="6505372" y="9385955"/>
                    </a:lnTo>
                    <a:lnTo>
                      <a:pt x="6963402" y="9170104"/>
                    </a:lnTo>
                    <a:lnTo>
                      <a:pt x="7285589" y="8711941"/>
                    </a:lnTo>
                    <a:lnTo>
                      <a:pt x="7165346" y="8292788"/>
                    </a:lnTo>
                    <a:lnTo>
                      <a:pt x="7195679" y="7836503"/>
                    </a:lnTo>
                    <a:lnTo>
                      <a:pt x="6937077" y="7770916"/>
                    </a:lnTo>
                    <a:lnTo>
                      <a:pt x="6677755" y="7444778"/>
                    </a:lnTo>
                    <a:lnTo>
                      <a:pt x="6584609" y="7055053"/>
                    </a:lnTo>
                    <a:lnTo>
                      <a:pt x="6901306" y="6693145"/>
                    </a:lnTo>
                    <a:lnTo>
                      <a:pt x="7188696" y="6387384"/>
                    </a:lnTo>
                    <a:lnTo>
                      <a:pt x="7572209" y="6197858"/>
                    </a:lnTo>
                    <a:lnTo>
                      <a:pt x="7992982" y="6189902"/>
                    </a:lnTo>
                    <a:lnTo>
                      <a:pt x="8025777" y="5727150"/>
                    </a:lnTo>
                    <a:lnTo>
                      <a:pt x="8182505" y="5318798"/>
                    </a:lnTo>
                    <a:lnTo>
                      <a:pt x="8538204" y="4790974"/>
                    </a:lnTo>
                    <a:lnTo>
                      <a:pt x="8847204" y="4857534"/>
                    </a:lnTo>
                    <a:lnTo>
                      <a:pt x="9207367" y="4511280"/>
                    </a:lnTo>
                    <a:lnTo>
                      <a:pt x="9309956" y="4160304"/>
                    </a:lnTo>
                    <a:lnTo>
                      <a:pt x="9318035" y="3733565"/>
                    </a:lnTo>
                    <a:lnTo>
                      <a:pt x="8927929" y="3487907"/>
                    </a:lnTo>
                    <a:lnTo>
                      <a:pt x="8673332" y="3205238"/>
                    </a:lnTo>
                    <a:lnTo>
                      <a:pt x="8621908" y="2699017"/>
                    </a:lnTo>
                    <a:lnTo>
                      <a:pt x="8261747" y="2399207"/>
                    </a:lnTo>
                    <a:lnTo>
                      <a:pt x="8171834" y="1978437"/>
                    </a:lnTo>
                    <a:lnTo>
                      <a:pt x="8460457" y="1635156"/>
                    </a:lnTo>
                    <a:lnTo>
                      <a:pt x="8447778" y="1119750"/>
                    </a:lnTo>
                    <a:lnTo>
                      <a:pt x="8146735" y="807517"/>
                    </a:lnTo>
                    <a:lnTo>
                      <a:pt x="7906045" y="746911"/>
                    </a:lnTo>
                    <a:lnTo>
                      <a:pt x="7479065" y="503245"/>
                    </a:lnTo>
                    <a:lnTo>
                      <a:pt x="7044312" y="614500"/>
                    </a:lnTo>
                    <a:lnTo>
                      <a:pt x="6643473" y="1031069"/>
                    </a:lnTo>
                    <a:lnTo>
                      <a:pt x="6157371" y="1085208"/>
                    </a:lnTo>
                    <a:lnTo>
                      <a:pt x="5655870" y="962761"/>
                    </a:lnTo>
                    <a:lnTo>
                      <a:pt x="5419903" y="777958"/>
                    </a:lnTo>
                    <a:lnTo>
                      <a:pt x="5342153" y="455054"/>
                    </a:lnTo>
                    <a:lnTo>
                      <a:pt x="4742789" y="340045"/>
                    </a:lnTo>
                    <a:lnTo>
                      <a:pt x="4388576" y="0"/>
                    </a:lnTo>
                    <a:lnTo>
                      <a:pt x="3974015" y="205436"/>
                    </a:lnTo>
                    <a:lnTo>
                      <a:pt x="4247241" y="520128"/>
                    </a:lnTo>
                    <a:lnTo>
                      <a:pt x="4327969" y="857197"/>
                    </a:lnTo>
                    <a:lnTo>
                      <a:pt x="4205259" y="1180102"/>
                    </a:lnTo>
                    <a:lnTo>
                      <a:pt x="3776791" y="1708183"/>
                    </a:lnTo>
                    <a:lnTo>
                      <a:pt x="3650594" y="2119513"/>
                    </a:lnTo>
                    <a:lnTo>
                      <a:pt x="3301362" y="1824682"/>
                    </a:lnTo>
                    <a:lnTo>
                      <a:pt x="2761118" y="1787422"/>
                    </a:lnTo>
                    <a:lnTo>
                      <a:pt x="2194291" y="1764331"/>
                    </a:lnTo>
                    <a:lnTo>
                      <a:pt x="2021908" y="2034321"/>
                    </a:lnTo>
                    <a:lnTo>
                      <a:pt x="1818475" y="2313759"/>
                    </a:lnTo>
                    <a:lnTo>
                      <a:pt x="1382038" y="2451083"/>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7" name="任意多边形 27">
                <a:extLst>
                  <a:ext uri="{FF2B5EF4-FFF2-40B4-BE49-F238E27FC236}">
                    <a16:creationId xmlns:a16="http://schemas.microsoft.com/office/drawing/2014/main" id="{85E09863-FF37-CBE1-E629-DDCE93F3E994}"/>
                  </a:ext>
                </a:extLst>
              </p:cNvPr>
              <p:cNvSpPr>
                <a:spLocks/>
              </p:cNvSpPr>
              <p:nvPr/>
            </p:nvSpPr>
            <p:spPr bwMode="auto">
              <a:xfrm>
                <a:off x="9331139" y="5449188"/>
                <a:ext cx="351036" cy="230936"/>
              </a:xfrm>
              <a:custGeom>
                <a:avLst/>
                <a:gdLst>
                  <a:gd name="T0" fmla="*/ 0 w 3215851"/>
                  <a:gd name="T1" fmla="*/ 0 h 2036775"/>
                  <a:gd name="T2" fmla="*/ 1 w 3215851"/>
                  <a:gd name="T3" fmla="*/ 3 h 2036775"/>
                  <a:gd name="T4" fmla="*/ 1 w 3215851"/>
                  <a:gd name="T5" fmla="*/ 6 h 2036775"/>
                  <a:gd name="T6" fmla="*/ 2 w 3215851"/>
                  <a:gd name="T7" fmla="*/ 6 h 2036775"/>
                  <a:gd name="T8" fmla="*/ 3 w 3215851"/>
                  <a:gd name="T9" fmla="*/ 5 h 2036775"/>
                  <a:gd name="T10" fmla="*/ 4 w 3215851"/>
                  <a:gd name="T11" fmla="*/ 6 h 2036775"/>
                  <a:gd name="T12" fmla="*/ 6 w 3215851"/>
                  <a:gd name="T13" fmla="*/ 5 h 2036775"/>
                  <a:gd name="T14" fmla="*/ 8 w 3215851"/>
                  <a:gd name="T15" fmla="*/ 7 h 2036775"/>
                  <a:gd name="T16" fmla="*/ 10 w 3215851"/>
                  <a:gd name="T17" fmla="*/ 8 h 2036775"/>
                  <a:gd name="T18" fmla="*/ 11 w 3215851"/>
                  <a:gd name="T19" fmla="*/ 6 h 2036775"/>
                  <a:gd name="T20" fmla="*/ 12 w 3215851"/>
                  <a:gd name="T21" fmla="*/ 4 h 2036775"/>
                  <a:gd name="T22" fmla="*/ 11 w 3215851"/>
                  <a:gd name="T23" fmla="*/ 3 h 2036775"/>
                  <a:gd name="T24" fmla="*/ 10 w 3215851"/>
                  <a:gd name="T25" fmla="*/ 3 h 2036775"/>
                  <a:gd name="T26" fmla="*/ 7 w 3215851"/>
                  <a:gd name="T27" fmla="*/ 1 h 2036775"/>
                  <a:gd name="T28" fmla="*/ 6 w 3215851"/>
                  <a:gd name="T29" fmla="*/ 1 h 2036775"/>
                  <a:gd name="T30" fmla="*/ 5 w 3215851"/>
                  <a:gd name="T31" fmla="*/ 1 h 2036775"/>
                  <a:gd name="T32" fmla="*/ 2 w 3215851"/>
                  <a:gd name="T33" fmla="*/ 0 h 2036775"/>
                  <a:gd name="T34" fmla="*/ 0 w 3215851"/>
                  <a:gd name="T35" fmla="*/ 0 h 20367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15851"/>
                  <a:gd name="T55" fmla="*/ 0 h 2036775"/>
                  <a:gd name="T56" fmla="*/ 3215851 w 3215851"/>
                  <a:gd name="T57" fmla="*/ 2036775 h 20367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15851" h="2036775">
                    <a:moveTo>
                      <a:pt x="0" y="0"/>
                    </a:moveTo>
                    <a:lnTo>
                      <a:pt x="159323" y="783904"/>
                    </a:lnTo>
                    <a:lnTo>
                      <a:pt x="225560" y="1506557"/>
                    </a:lnTo>
                    <a:lnTo>
                      <a:pt x="417349" y="1714452"/>
                    </a:lnTo>
                    <a:lnTo>
                      <a:pt x="705129" y="1451576"/>
                    </a:lnTo>
                    <a:lnTo>
                      <a:pt x="1074736" y="1760896"/>
                    </a:lnTo>
                    <a:lnTo>
                      <a:pt x="1747388" y="1457203"/>
                    </a:lnTo>
                    <a:lnTo>
                      <a:pt x="2299145" y="1943047"/>
                    </a:lnTo>
                    <a:lnTo>
                      <a:pt x="2734988" y="2036775"/>
                    </a:lnTo>
                    <a:lnTo>
                      <a:pt x="2933375" y="1589677"/>
                    </a:lnTo>
                    <a:lnTo>
                      <a:pt x="3215851" y="1124455"/>
                    </a:lnTo>
                    <a:lnTo>
                      <a:pt x="2972444" y="778600"/>
                    </a:lnTo>
                    <a:lnTo>
                      <a:pt x="2630652" y="773296"/>
                    </a:lnTo>
                    <a:lnTo>
                      <a:pt x="2023590" y="348384"/>
                    </a:lnTo>
                    <a:lnTo>
                      <a:pt x="1639359" y="139068"/>
                    </a:lnTo>
                    <a:lnTo>
                      <a:pt x="1223768" y="227166"/>
                    </a:lnTo>
                    <a:lnTo>
                      <a:pt x="539537" y="11897"/>
                    </a:lnTo>
                    <a:lnTo>
                      <a:pt x="0" y="0"/>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8" name="任意多边形 28">
                <a:extLst>
                  <a:ext uri="{FF2B5EF4-FFF2-40B4-BE49-F238E27FC236}">
                    <a16:creationId xmlns:a16="http://schemas.microsoft.com/office/drawing/2014/main" id="{A2AAC3B3-6A9A-0833-33AA-4066BC4FC5CF}"/>
                  </a:ext>
                </a:extLst>
              </p:cNvPr>
              <p:cNvSpPr>
                <a:spLocks/>
              </p:cNvSpPr>
              <p:nvPr/>
            </p:nvSpPr>
            <p:spPr bwMode="auto">
              <a:xfrm>
                <a:off x="9159019" y="4692753"/>
                <a:ext cx="317063" cy="419456"/>
              </a:xfrm>
              <a:custGeom>
                <a:avLst/>
                <a:gdLst>
                  <a:gd name="T0" fmla="*/ 2 w 2897863"/>
                  <a:gd name="T1" fmla="*/ 4 h 3680800"/>
                  <a:gd name="T2" fmla="*/ 1 w 2897863"/>
                  <a:gd name="T3" fmla="*/ 5 h 3680800"/>
                  <a:gd name="T4" fmla="*/ 1 w 2897863"/>
                  <a:gd name="T5" fmla="*/ 8 h 3680800"/>
                  <a:gd name="T6" fmla="*/ 1 w 2897863"/>
                  <a:gd name="T7" fmla="*/ 10 h 3680800"/>
                  <a:gd name="T8" fmla="*/ 0 w 2897863"/>
                  <a:gd name="T9" fmla="*/ 10 h 3680800"/>
                  <a:gd name="T10" fmla="*/ 0 w 2897863"/>
                  <a:gd name="T11" fmla="*/ 12 h 3680800"/>
                  <a:gd name="T12" fmla="*/ 1 w 2897863"/>
                  <a:gd name="T13" fmla="*/ 14 h 3680800"/>
                  <a:gd name="T14" fmla="*/ 4 w 2897863"/>
                  <a:gd name="T15" fmla="*/ 13 h 3680800"/>
                  <a:gd name="T16" fmla="*/ 7 w 2897863"/>
                  <a:gd name="T17" fmla="*/ 14 h 3680800"/>
                  <a:gd name="T18" fmla="*/ 8 w 2897863"/>
                  <a:gd name="T19" fmla="*/ 13 h 3680800"/>
                  <a:gd name="T20" fmla="*/ 10 w 2897863"/>
                  <a:gd name="T21" fmla="*/ 12 h 3680800"/>
                  <a:gd name="T22" fmla="*/ 11 w 2897863"/>
                  <a:gd name="T23" fmla="*/ 11 h 3680800"/>
                  <a:gd name="T24" fmla="*/ 11 w 2897863"/>
                  <a:gd name="T25" fmla="*/ 8 h 3680800"/>
                  <a:gd name="T26" fmla="*/ 10 w 2897863"/>
                  <a:gd name="T27" fmla="*/ 6 h 3680800"/>
                  <a:gd name="T28" fmla="*/ 8 w 2897863"/>
                  <a:gd name="T29" fmla="*/ 6 h 3680800"/>
                  <a:gd name="T30" fmla="*/ 6 w 2897863"/>
                  <a:gd name="T31" fmla="*/ 6 h 3680800"/>
                  <a:gd name="T32" fmla="*/ 6 w 2897863"/>
                  <a:gd name="T33" fmla="*/ 4 h 3680800"/>
                  <a:gd name="T34" fmla="*/ 5 w 2897863"/>
                  <a:gd name="T35" fmla="*/ 3 h 3680800"/>
                  <a:gd name="T36" fmla="*/ 5 w 2897863"/>
                  <a:gd name="T37" fmla="*/ 1 h 3680800"/>
                  <a:gd name="T38" fmla="*/ 4 w 2897863"/>
                  <a:gd name="T39" fmla="*/ 0 h 3680800"/>
                  <a:gd name="T40" fmla="*/ 3 w 2897863"/>
                  <a:gd name="T41" fmla="*/ 1 h 3680800"/>
                  <a:gd name="T42" fmla="*/ 3 w 2897863"/>
                  <a:gd name="T43" fmla="*/ 3 h 3680800"/>
                  <a:gd name="T44" fmla="*/ 2 w 2897863"/>
                  <a:gd name="T45" fmla="*/ 4 h 36808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97863"/>
                  <a:gd name="T70" fmla="*/ 0 h 3680800"/>
                  <a:gd name="T71" fmla="*/ 2897863 w 2897863"/>
                  <a:gd name="T72" fmla="*/ 3680800 h 36808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97863" h="3680800">
                    <a:moveTo>
                      <a:pt x="449356" y="1091231"/>
                    </a:moveTo>
                    <a:lnTo>
                      <a:pt x="316956" y="1445956"/>
                    </a:lnTo>
                    <a:lnTo>
                      <a:pt x="350074" y="2119255"/>
                    </a:lnTo>
                    <a:lnTo>
                      <a:pt x="322325" y="2702580"/>
                    </a:lnTo>
                    <a:lnTo>
                      <a:pt x="7959" y="2808467"/>
                    </a:lnTo>
                    <a:lnTo>
                      <a:pt x="0" y="3219662"/>
                    </a:lnTo>
                    <a:lnTo>
                      <a:pt x="365987" y="3680800"/>
                    </a:lnTo>
                    <a:lnTo>
                      <a:pt x="1066777" y="3586749"/>
                    </a:lnTo>
                    <a:lnTo>
                      <a:pt x="1767567" y="3642054"/>
                    </a:lnTo>
                    <a:lnTo>
                      <a:pt x="2236528" y="3476462"/>
                    </a:lnTo>
                    <a:lnTo>
                      <a:pt x="2661439" y="3283379"/>
                    </a:lnTo>
                    <a:lnTo>
                      <a:pt x="2837963" y="2941264"/>
                    </a:lnTo>
                    <a:lnTo>
                      <a:pt x="2897863" y="2248806"/>
                    </a:lnTo>
                    <a:lnTo>
                      <a:pt x="2656135" y="1683089"/>
                    </a:lnTo>
                    <a:lnTo>
                      <a:pt x="2153732" y="1550613"/>
                    </a:lnTo>
                    <a:lnTo>
                      <a:pt x="1530111" y="1594986"/>
                    </a:lnTo>
                    <a:lnTo>
                      <a:pt x="1518856" y="1042906"/>
                    </a:lnTo>
                    <a:lnTo>
                      <a:pt x="1237349" y="855450"/>
                    </a:lnTo>
                    <a:lnTo>
                      <a:pt x="1430755" y="215269"/>
                    </a:lnTo>
                    <a:lnTo>
                      <a:pt x="1177063" y="0"/>
                    </a:lnTo>
                    <a:lnTo>
                      <a:pt x="890253" y="358675"/>
                    </a:lnTo>
                    <a:lnTo>
                      <a:pt x="913014" y="855065"/>
                    </a:lnTo>
                    <a:lnTo>
                      <a:pt x="449356" y="1091231"/>
                    </a:lnTo>
                    <a:close/>
                  </a:path>
                </a:pathLst>
              </a:custGeom>
              <a:solidFill>
                <a:srgbClr val="00B050"/>
              </a:solid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9" name="任意多边形 29">
                <a:extLst>
                  <a:ext uri="{FF2B5EF4-FFF2-40B4-BE49-F238E27FC236}">
                    <a16:creationId xmlns:a16="http://schemas.microsoft.com/office/drawing/2014/main" id="{935731E4-DBC4-3E4F-F1CD-3A4EDE17A93F}"/>
                  </a:ext>
                </a:extLst>
              </p:cNvPr>
              <p:cNvSpPr>
                <a:spLocks/>
              </p:cNvSpPr>
              <p:nvPr/>
            </p:nvSpPr>
            <p:spPr bwMode="auto">
              <a:xfrm>
                <a:off x="8656246" y="4984959"/>
                <a:ext cx="219682" cy="259213"/>
              </a:xfrm>
              <a:custGeom>
                <a:avLst/>
                <a:gdLst>
                  <a:gd name="T0" fmla="*/ 0 w 2011355"/>
                  <a:gd name="T1" fmla="*/ 4 h 2279153"/>
                  <a:gd name="T2" fmla="*/ 0 w 2011355"/>
                  <a:gd name="T3" fmla="*/ 6 h 2279153"/>
                  <a:gd name="T4" fmla="*/ 0 w 2011355"/>
                  <a:gd name="T5" fmla="*/ 7 h 2279153"/>
                  <a:gd name="T6" fmla="*/ 2 w 2011355"/>
                  <a:gd name="T7" fmla="*/ 8 h 2279153"/>
                  <a:gd name="T8" fmla="*/ 3 w 2011355"/>
                  <a:gd name="T9" fmla="*/ 8 h 2279153"/>
                  <a:gd name="T10" fmla="*/ 5 w 2011355"/>
                  <a:gd name="T11" fmla="*/ 8 h 2279153"/>
                  <a:gd name="T12" fmla="*/ 5 w 2011355"/>
                  <a:gd name="T13" fmla="*/ 7 h 2279153"/>
                  <a:gd name="T14" fmla="*/ 6 w 2011355"/>
                  <a:gd name="T15" fmla="*/ 7 h 2279153"/>
                  <a:gd name="T16" fmla="*/ 7 w 2011355"/>
                  <a:gd name="T17" fmla="*/ 5 h 2279153"/>
                  <a:gd name="T18" fmla="*/ 6 w 2011355"/>
                  <a:gd name="T19" fmla="*/ 3 h 2279153"/>
                  <a:gd name="T20" fmla="*/ 6 w 2011355"/>
                  <a:gd name="T21" fmla="*/ 2 h 2279153"/>
                  <a:gd name="T22" fmla="*/ 7 w 2011355"/>
                  <a:gd name="T23" fmla="*/ 1 h 2279153"/>
                  <a:gd name="T24" fmla="*/ 7 w 2011355"/>
                  <a:gd name="T25" fmla="*/ 0 h 2279153"/>
                  <a:gd name="T26" fmla="*/ 6 w 2011355"/>
                  <a:gd name="T27" fmla="*/ 1 h 2279153"/>
                  <a:gd name="T28" fmla="*/ 5 w 2011355"/>
                  <a:gd name="T29" fmla="*/ 1 h 2279153"/>
                  <a:gd name="T30" fmla="*/ 3 w 2011355"/>
                  <a:gd name="T31" fmla="*/ 1 h 2279153"/>
                  <a:gd name="T32" fmla="*/ 2 w 2011355"/>
                  <a:gd name="T33" fmla="*/ 2 h 2279153"/>
                  <a:gd name="T34" fmla="*/ 1 w 2011355"/>
                  <a:gd name="T35" fmla="*/ 3 h 2279153"/>
                  <a:gd name="T36" fmla="*/ 0 w 2011355"/>
                  <a:gd name="T37" fmla="*/ 4 h 2279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1355"/>
                  <a:gd name="T58" fmla="*/ 0 h 2279153"/>
                  <a:gd name="T59" fmla="*/ 2011355 w 2011355"/>
                  <a:gd name="T60" fmla="*/ 2279153 h 2279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1355" h="2279153">
                    <a:moveTo>
                      <a:pt x="0" y="1098082"/>
                    </a:moveTo>
                    <a:lnTo>
                      <a:pt x="29882" y="1602034"/>
                    </a:lnTo>
                    <a:lnTo>
                      <a:pt x="110865" y="1973129"/>
                    </a:lnTo>
                    <a:lnTo>
                      <a:pt x="515986" y="2243383"/>
                    </a:lnTo>
                    <a:lnTo>
                      <a:pt x="922849" y="2279153"/>
                    </a:lnTo>
                    <a:lnTo>
                      <a:pt x="1344918" y="2207223"/>
                    </a:lnTo>
                    <a:lnTo>
                      <a:pt x="1445568" y="1964137"/>
                    </a:lnTo>
                    <a:lnTo>
                      <a:pt x="1662061" y="1842723"/>
                    </a:lnTo>
                    <a:lnTo>
                      <a:pt x="2011355" y="1254406"/>
                    </a:lnTo>
                    <a:lnTo>
                      <a:pt x="1648154" y="856610"/>
                    </a:lnTo>
                    <a:lnTo>
                      <a:pt x="1693109" y="645482"/>
                    </a:lnTo>
                    <a:lnTo>
                      <a:pt x="1829723" y="350392"/>
                    </a:lnTo>
                    <a:lnTo>
                      <a:pt x="1799841" y="0"/>
                    </a:lnTo>
                    <a:lnTo>
                      <a:pt x="1576610" y="184219"/>
                    </a:lnTo>
                    <a:lnTo>
                      <a:pt x="1255196" y="202848"/>
                    </a:lnTo>
                    <a:lnTo>
                      <a:pt x="869935" y="179759"/>
                    </a:lnTo>
                    <a:lnTo>
                      <a:pt x="590500" y="555311"/>
                    </a:lnTo>
                    <a:lnTo>
                      <a:pt x="323553" y="691344"/>
                    </a:lnTo>
                    <a:lnTo>
                      <a:pt x="0" y="1098082"/>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100" name="任意多边形 30">
                <a:extLst>
                  <a:ext uri="{FF2B5EF4-FFF2-40B4-BE49-F238E27FC236}">
                    <a16:creationId xmlns:a16="http://schemas.microsoft.com/office/drawing/2014/main" id="{ABEBFDCD-33EE-3853-5F01-7FC6B472D680}"/>
                  </a:ext>
                </a:extLst>
              </p:cNvPr>
              <p:cNvSpPr>
                <a:spLocks/>
              </p:cNvSpPr>
              <p:nvPr/>
            </p:nvSpPr>
            <p:spPr bwMode="auto">
              <a:xfrm>
                <a:off x="9765970" y="6172630"/>
                <a:ext cx="1376965" cy="1920540"/>
              </a:xfrm>
              <a:custGeom>
                <a:avLst/>
                <a:gdLst>
                  <a:gd name="T0" fmla="*/ 0 w 12579556"/>
                  <a:gd name="T1" fmla="*/ 0 h 16883384"/>
                  <a:gd name="T2" fmla="*/ 12579556 w 12579556"/>
                  <a:gd name="T3" fmla="*/ 16883384 h 16883384"/>
                </a:gdLst>
                <a:ahLst/>
                <a:cxnLst>
                  <a:cxn ang="0">
                    <a:pos x="2139888" y="5660071"/>
                  </a:cxn>
                  <a:cxn ang="0">
                    <a:pos x="2116538" y="4677191"/>
                  </a:cxn>
                  <a:cxn ang="0">
                    <a:pos x="2083412" y="3152840"/>
                  </a:cxn>
                  <a:cxn ang="0">
                    <a:pos x="2571589" y="2428247"/>
                  </a:cxn>
                  <a:cxn ang="0">
                    <a:pos x="2976966" y="1810253"/>
                  </a:cxn>
                  <a:cxn ang="0">
                    <a:pos x="3334932" y="849370"/>
                  </a:cxn>
                  <a:cxn ang="0">
                    <a:pos x="3924851" y="1810257"/>
                  </a:cxn>
                  <a:cxn ang="0">
                    <a:pos x="5171771" y="2044736"/>
                  </a:cxn>
                  <a:cxn ang="0">
                    <a:pos x="5900052" y="1274734"/>
                  </a:cxn>
                  <a:cxn ang="0">
                    <a:pos x="5910983" y="631901"/>
                  </a:cxn>
                  <a:cxn ang="0">
                    <a:pos x="5883169" y="0"/>
                  </a:cxn>
                  <a:cxn ang="0">
                    <a:pos x="6865789" y="474912"/>
                  </a:cxn>
                  <a:cxn ang="0">
                    <a:pos x="7469876" y="1526097"/>
                  </a:cxn>
                  <a:cxn ang="0">
                    <a:pos x="8410774" y="1970220"/>
                  </a:cxn>
                  <a:cxn ang="0">
                    <a:pos x="9089377" y="1647315"/>
                  </a:cxn>
                  <a:cxn ang="0">
                    <a:pos x="9961970" y="1532562"/>
                  </a:cxn>
                  <a:cxn ang="0">
                    <a:pos x="10587918" y="2368477"/>
                  </a:cxn>
                  <a:cxn ang="0">
                    <a:pos x="10695232" y="3779505"/>
                  </a:cxn>
                  <a:cxn ang="0">
                    <a:pos x="11283665" y="4435014"/>
                  </a:cxn>
                  <a:cxn ang="0">
                    <a:pos x="11792533" y="5707222"/>
                  </a:cxn>
                  <a:cxn ang="0">
                    <a:pos x="11227776" y="6865269"/>
                  </a:cxn>
                  <a:cxn ang="0">
                    <a:pos x="10867289" y="7880619"/>
                  </a:cxn>
                  <a:cxn ang="0">
                    <a:pos x="10733978" y="8738139"/>
                  </a:cxn>
                  <a:cxn ang="0">
                    <a:pos x="11609803" y="9669853"/>
                  </a:cxn>
                  <a:cxn ang="0">
                    <a:pos x="12496301" y="10308222"/>
                  </a:cxn>
                  <a:cxn ang="0">
                    <a:pos x="12514477" y="11394533"/>
                  </a:cxn>
                  <a:cxn ang="0">
                    <a:pos x="11814725" y="11819183"/>
                  </a:cxn>
                  <a:cxn ang="0">
                    <a:pos x="10907853" y="12268026"/>
                  </a:cxn>
                  <a:cxn ang="0">
                    <a:pos x="10143799" y="12619005"/>
                  </a:cxn>
                  <a:cxn ang="0">
                    <a:pos x="9578460" y="13426522"/>
                  </a:cxn>
                  <a:cxn ang="0">
                    <a:pos x="9100053" y="14575576"/>
                  </a:cxn>
                  <a:cxn ang="0">
                    <a:pos x="8115687" y="15170479"/>
                  </a:cxn>
                  <a:cxn ang="0">
                    <a:pos x="7303447" y="15681420"/>
                  </a:cxn>
                  <a:cxn ang="0">
                    <a:pos x="6558025" y="15964091"/>
                  </a:cxn>
                  <a:cxn ang="0">
                    <a:pos x="5862281" y="16422517"/>
                  </a:cxn>
                  <a:cxn ang="0">
                    <a:pos x="4974033" y="16579107"/>
                  </a:cxn>
                  <a:cxn ang="0">
                    <a:pos x="4068647" y="16883384"/>
                  </a:cxn>
                  <a:cxn ang="0">
                    <a:pos x="3052972" y="16766886"/>
                  </a:cxn>
                  <a:cxn ang="0">
                    <a:pos x="1759350" y="16839916"/>
                  </a:cxn>
                  <a:cxn ang="0">
                    <a:pos x="1489095" y="16145661"/>
                  </a:cxn>
                  <a:cxn ang="0">
                    <a:pos x="1489098" y="15192084"/>
                  </a:cxn>
                  <a:cxn ang="0">
                    <a:pos x="1483012" y="13803897"/>
                  </a:cxn>
                  <a:cxn ang="0">
                    <a:pos x="895943" y="12205933"/>
                  </a:cxn>
                  <a:cxn ang="0">
                    <a:pos x="816704" y="11331592"/>
                  </a:cxn>
                  <a:cxn ang="0">
                    <a:pos x="563594" y="10387461"/>
                  </a:cxn>
                  <a:cxn ang="0">
                    <a:pos x="187779" y="9537961"/>
                  </a:cxn>
                  <a:cxn ang="0">
                    <a:pos x="108540" y="8912011"/>
                  </a:cxn>
                  <a:cxn ang="0">
                    <a:pos x="200197" y="8074932"/>
                  </a:cxn>
                  <a:cxn ang="0">
                    <a:pos x="541989" y="7267671"/>
                  </a:cxn>
                  <a:cxn ang="0">
                    <a:pos x="1908382" y="7053048"/>
                  </a:cxn>
                  <a:cxn ang="0">
                    <a:pos x="1986132" y="6265905"/>
                  </a:cxn>
                </a:cxnLst>
                <a:rect l="T0" t="T1" r="T2" b="T3"/>
                <a:pathLst>
                  <a:path w="12579556" h="16883384">
                    <a:moveTo>
                      <a:pt x="2465569" y="6042552"/>
                    </a:moveTo>
                    <a:lnTo>
                      <a:pt x="2139888" y="5660071"/>
                    </a:lnTo>
                    <a:lnTo>
                      <a:pt x="2048228" y="5278044"/>
                    </a:lnTo>
                    <a:lnTo>
                      <a:pt x="2116538" y="4677191"/>
                    </a:lnTo>
                    <a:lnTo>
                      <a:pt x="2147586" y="3861975"/>
                    </a:lnTo>
                    <a:lnTo>
                      <a:pt x="2083412" y="3152840"/>
                    </a:lnTo>
                    <a:lnTo>
                      <a:pt x="2199007" y="2637889"/>
                    </a:lnTo>
                    <a:lnTo>
                      <a:pt x="2571589" y="2428247"/>
                    </a:lnTo>
                    <a:lnTo>
                      <a:pt x="3004780" y="2168928"/>
                    </a:lnTo>
                    <a:lnTo>
                      <a:pt x="2976966" y="1810253"/>
                    </a:lnTo>
                    <a:lnTo>
                      <a:pt x="3150837" y="1352223"/>
                    </a:lnTo>
                    <a:lnTo>
                      <a:pt x="3334932" y="849370"/>
                    </a:lnTo>
                    <a:lnTo>
                      <a:pt x="3665532" y="1366134"/>
                    </a:lnTo>
                    <a:lnTo>
                      <a:pt x="3924851" y="1810257"/>
                    </a:lnTo>
                    <a:lnTo>
                      <a:pt x="4504099" y="1945383"/>
                    </a:lnTo>
                    <a:lnTo>
                      <a:pt x="5171771" y="2044736"/>
                    </a:lnTo>
                    <a:lnTo>
                      <a:pt x="5715249" y="1683086"/>
                    </a:lnTo>
                    <a:lnTo>
                      <a:pt x="5900052" y="1274734"/>
                    </a:lnTo>
                    <a:lnTo>
                      <a:pt x="6007363" y="891220"/>
                    </a:lnTo>
                    <a:lnTo>
                      <a:pt x="5910983" y="631901"/>
                    </a:lnTo>
                    <a:lnTo>
                      <a:pt x="5841190" y="295802"/>
                    </a:lnTo>
                    <a:lnTo>
                      <a:pt x="5883169" y="0"/>
                    </a:lnTo>
                    <a:lnTo>
                      <a:pt x="6463387" y="16882"/>
                    </a:lnTo>
                    <a:lnTo>
                      <a:pt x="6865789" y="474912"/>
                    </a:lnTo>
                    <a:lnTo>
                      <a:pt x="7136040" y="1032297"/>
                    </a:lnTo>
                    <a:lnTo>
                      <a:pt x="7469876" y="1526097"/>
                    </a:lnTo>
                    <a:lnTo>
                      <a:pt x="7803711" y="1959288"/>
                    </a:lnTo>
                    <a:lnTo>
                      <a:pt x="8410774" y="1970220"/>
                    </a:lnTo>
                    <a:lnTo>
                      <a:pt x="8744610" y="1945381"/>
                    </a:lnTo>
                    <a:lnTo>
                      <a:pt x="9089377" y="1647315"/>
                    </a:lnTo>
                    <a:lnTo>
                      <a:pt x="9321078" y="1377118"/>
                    </a:lnTo>
                    <a:lnTo>
                      <a:pt x="9961970" y="1532562"/>
                    </a:lnTo>
                    <a:lnTo>
                      <a:pt x="10267992" y="1787161"/>
                    </a:lnTo>
                    <a:lnTo>
                      <a:pt x="10587918" y="2368477"/>
                    </a:lnTo>
                    <a:lnTo>
                      <a:pt x="10674855" y="2866419"/>
                    </a:lnTo>
                    <a:lnTo>
                      <a:pt x="10695232" y="3779505"/>
                    </a:lnTo>
                    <a:lnTo>
                      <a:pt x="11019623" y="4043545"/>
                    </a:lnTo>
                    <a:lnTo>
                      <a:pt x="11283665" y="4435014"/>
                    </a:lnTo>
                    <a:lnTo>
                      <a:pt x="11605080" y="5177202"/>
                    </a:lnTo>
                    <a:lnTo>
                      <a:pt x="11792533" y="5707222"/>
                    </a:lnTo>
                    <a:lnTo>
                      <a:pt x="11505727" y="6206782"/>
                    </a:lnTo>
                    <a:lnTo>
                      <a:pt x="11227776" y="6865269"/>
                    </a:lnTo>
                    <a:lnTo>
                      <a:pt x="10956038" y="7352860"/>
                    </a:lnTo>
                    <a:lnTo>
                      <a:pt x="10867289" y="7880619"/>
                    </a:lnTo>
                    <a:lnTo>
                      <a:pt x="10607127" y="8091168"/>
                    </a:lnTo>
                    <a:lnTo>
                      <a:pt x="10733978" y="8738139"/>
                    </a:lnTo>
                    <a:lnTo>
                      <a:pt x="11179587" y="9070489"/>
                    </a:lnTo>
                    <a:lnTo>
                      <a:pt x="11609803" y="9669853"/>
                    </a:lnTo>
                    <a:lnTo>
                      <a:pt x="11979409" y="9822119"/>
                    </a:lnTo>
                    <a:lnTo>
                      <a:pt x="12496301" y="10308222"/>
                    </a:lnTo>
                    <a:lnTo>
                      <a:pt x="12579556" y="10857269"/>
                    </a:lnTo>
                    <a:lnTo>
                      <a:pt x="12514477" y="11394533"/>
                    </a:lnTo>
                    <a:lnTo>
                      <a:pt x="12170424" y="11466718"/>
                    </a:lnTo>
                    <a:lnTo>
                      <a:pt x="11814725" y="11819183"/>
                    </a:lnTo>
                    <a:lnTo>
                      <a:pt x="11351135" y="12178382"/>
                    </a:lnTo>
                    <a:lnTo>
                      <a:pt x="10907853" y="12268026"/>
                    </a:lnTo>
                    <a:lnTo>
                      <a:pt x="10361397" y="12451343"/>
                    </a:lnTo>
                    <a:lnTo>
                      <a:pt x="10143799" y="12619005"/>
                    </a:lnTo>
                    <a:lnTo>
                      <a:pt x="9693470" y="13063128"/>
                    </a:lnTo>
                    <a:lnTo>
                      <a:pt x="9578460" y="13426522"/>
                    </a:lnTo>
                    <a:lnTo>
                      <a:pt x="9142294" y="13920325"/>
                    </a:lnTo>
                    <a:lnTo>
                      <a:pt x="9100053" y="14575576"/>
                    </a:lnTo>
                    <a:lnTo>
                      <a:pt x="8516341" y="15066401"/>
                    </a:lnTo>
                    <a:lnTo>
                      <a:pt x="8115687" y="15170479"/>
                    </a:lnTo>
                    <a:lnTo>
                      <a:pt x="7759987" y="15595972"/>
                    </a:lnTo>
                    <a:lnTo>
                      <a:pt x="7303447" y="15681420"/>
                    </a:lnTo>
                    <a:lnTo>
                      <a:pt x="6891858" y="15622557"/>
                    </a:lnTo>
                    <a:lnTo>
                      <a:pt x="6558025" y="15964091"/>
                    </a:lnTo>
                    <a:lnTo>
                      <a:pt x="6264935" y="16345279"/>
                    </a:lnTo>
                    <a:lnTo>
                      <a:pt x="5862281" y="16422517"/>
                    </a:lnTo>
                    <a:lnTo>
                      <a:pt x="5472556" y="16749748"/>
                    </a:lnTo>
                    <a:lnTo>
                      <a:pt x="4974033" y="16579107"/>
                    </a:lnTo>
                    <a:lnTo>
                      <a:pt x="4508047" y="16824264"/>
                    </a:lnTo>
                    <a:lnTo>
                      <a:pt x="4068647" y="16883384"/>
                    </a:lnTo>
                    <a:lnTo>
                      <a:pt x="3626011" y="16827497"/>
                    </a:lnTo>
                    <a:lnTo>
                      <a:pt x="3052972" y="16766886"/>
                    </a:lnTo>
                    <a:lnTo>
                      <a:pt x="2548240" y="16610158"/>
                    </a:lnTo>
                    <a:lnTo>
                      <a:pt x="1759350" y="16839916"/>
                    </a:lnTo>
                    <a:lnTo>
                      <a:pt x="1583470" y="16848910"/>
                    </a:lnTo>
                    <a:lnTo>
                      <a:pt x="1489095" y="16145661"/>
                    </a:lnTo>
                    <a:lnTo>
                      <a:pt x="1302934" y="15609498"/>
                    </a:lnTo>
                    <a:lnTo>
                      <a:pt x="1489098" y="15192084"/>
                    </a:lnTo>
                    <a:lnTo>
                      <a:pt x="1417748" y="14503717"/>
                    </a:lnTo>
                    <a:lnTo>
                      <a:pt x="1483012" y="13803897"/>
                    </a:lnTo>
                    <a:lnTo>
                      <a:pt x="931711" y="12670169"/>
                    </a:lnTo>
                    <a:lnTo>
                      <a:pt x="895943" y="12205933"/>
                    </a:lnTo>
                    <a:lnTo>
                      <a:pt x="953316" y="11794345"/>
                    </a:lnTo>
                    <a:lnTo>
                      <a:pt x="816704" y="11331592"/>
                    </a:lnTo>
                    <a:lnTo>
                      <a:pt x="582224" y="10764765"/>
                    </a:lnTo>
                    <a:lnTo>
                      <a:pt x="563594" y="10387461"/>
                    </a:lnTo>
                    <a:lnTo>
                      <a:pt x="223549" y="9865585"/>
                    </a:lnTo>
                    <a:lnTo>
                      <a:pt x="187779" y="9537961"/>
                    </a:lnTo>
                    <a:lnTo>
                      <a:pt x="0" y="9171589"/>
                    </a:lnTo>
                    <a:lnTo>
                      <a:pt x="108540" y="8912011"/>
                    </a:lnTo>
                    <a:lnTo>
                      <a:pt x="57824" y="8442147"/>
                    </a:lnTo>
                    <a:lnTo>
                      <a:pt x="200197" y="8074932"/>
                    </a:lnTo>
                    <a:lnTo>
                      <a:pt x="428468" y="7604482"/>
                    </a:lnTo>
                    <a:lnTo>
                      <a:pt x="541989" y="7267671"/>
                    </a:lnTo>
                    <a:lnTo>
                      <a:pt x="1246920" y="7123102"/>
                    </a:lnTo>
                    <a:lnTo>
                      <a:pt x="1908382" y="7053048"/>
                    </a:lnTo>
                    <a:lnTo>
                      <a:pt x="1875846" y="6717723"/>
                    </a:lnTo>
                    <a:lnTo>
                      <a:pt x="1986132" y="6265905"/>
                    </a:lnTo>
                    <a:lnTo>
                      <a:pt x="2465569" y="6042552"/>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101" name="任意多边形 32">
                <a:extLst>
                  <a:ext uri="{FF2B5EF4-FFF2-40B4-BE49-F238E27FC236}">
                    <a16:creationId xmlns:a16="http://schemas.microsoft.com/office/drawing/2014/main" id="{BC4B4CE8-A515-599C-CB0D-3BEF864726FD}"/>
                  </a:ext>
                </a:extLst>
              </p:cNvPr>
              <p:cNvSpPr>
                <a:spLocks/>
              </p:cNvSpPr>
              <p:nvPr/>
            </p:nvSpPr>
            <p:spPr bwMode="auto">
              <a:xfrm>
                <a:off x="9777293" y="6068944"/>
                <a:ext cx="362359" cy="464229"/>
              </a:xfrm>
              <a:custGeom>
                <a:avLst/>
                <a:gdLst>
                  <a:gd name="T0" fmla="*/ 7 w 3301419"/>
                  <a:gd name="T1" fmla="*/ 2 h 4090828"/>
                  <a:gd name="T2" fmla="*/ 5 w 3301419"/>
                  <a:gd name="T3" fmla="*/ 2 h 4090828"/>
                  <a:gd name="T4" fmla="*/ 3 w 3301419"/>
                  <a:gd name="T5" fmla="*/ 2 h 4090828"/>
                  <a:gd name="T6" fmla="*/ 1 w 3301419"/>
                  <a:gd name="T7" fmla="*/ 2 h 4090828"/>
                  <a:gd name="T8" fmla="*/ 0 w 3301419"/>
                  <a:gd name="T9" fmla="*/ 3 h 4090828"/>
                  <a:gd name="T10" fmla="*/ 0 w 3301419"/>
                  <a:gd name="T11" fmla="*/ 5 h 4090828"/>
                  <a:gd name="T12" fmla="*/ 1 w 3301419"/>
                  <a:gd name="T13" fmla="*/ 5 h 4090828"/>
                  <a:gd name="T14" fmla="*/ 2 w 3301419"/>
                  <a:gd name="T15" fmla="*/ 5 h 4090828"/>
                  <a:gd name="T16" fmla="*/ 4 w 3301419"/>
                  <a:gd name="T17" fmla="*/ 5 h 4090828"/>
                  <a:gd name="T18" fmla="*/ 4 w 3301419"/>
                  <a:gd name="T19" fmla="*/ 6 h 4090828"/>
                  <a:gd name="T20" fmla="*/ 5 w 3301419"/>
                  <a:gd name="T21" fmla="*/ 8 h 4090828"/>
                  <a:gd name="T22" fmla="*/ 5 w 3301419"/>
                  <a:gd name="T23" fmla="*/ 10 h 4090828"/>
                  <a:gd name="T24" fmla="*/ 4 w 3301419"/>
                  <a:gd name="T25" fmla="*/ 11 h 4090828"/>
                  <a:gd name="T26" fmla="*/ 4 w 3301419"/>
                  <a:gd name="T27" fmla="*/ 12 h 4090828"/>
                  <a:gd name="T28" fmla="*/ 5 w 3301419"/>
                  <a:gd name="T29" fmla="*/ 14 h 4090828"/>
                  <a:gd name="T30" fmla="*/ 6 w 3301419"/>
                  <a:gd name="T31" fmla="*/ 15 h 4090828"/>
                  <a:gd name="T32" fmla="*/ 7 w 3301419"/>
                  <a:gd name="T33" fmla="*/ 15 h 4090828"/>
                  <a:gd name="T34" fmla="*/ 8 w 3301419"/>
                  <a:gd name="T35" fmla="*/ 13 h 4090828"/>
                  <a:gd name="T36" fmla="*/ 11 w 3301419"/>
                  <a:gd name="T37" fmla="*/ 11 h 4090828"/>
                  <a:gd name="T38" fmla="*/ 11 w 3301419"/>
                  <a:gd name="T39" fmla="*/ 10 h 4090828"/>
                  <a:gd name="T40" fmla="*/ 12 w 3301419"/>
                  <a:gd name="T41" fmla="*/ 6 h 4090828"/>
                  <a:gd name="T42" fmla="*/ 12 w 3301419"/>
                  <a:gd name="T43" fmla="*/ 6 h 4090828"/>
                  <a:gd name="T44" fmla="*/ 12 w 3301419"/>
                  <a:gd name="T45" fmla="*/ 4 h 4090828"/>
                  <a:gd name="T46" fmla="*/ 12 w 3301419"/>
                  <a:gd name="T47" fmla="*/ 3 h 4090828"/>
                  <a:gd name="T48" fmla="*/ 12 w 3301419"/>
                  <a:gd name="T49" fmla="*/ 2 h 4090828"/>
                  <a:gd name="T50" fmla="*/ 12 w 3301419"/>
                  <a:gd name="T51" fmla="*/ 1 h 4090828"/>
                  <a:gd name="T52" fmla="*/ 11 w 3301419"/>
                  <a:gd name="T53" fmla="*/ 1 h 4090828"/>
                  <a:gd name="T54" fmla="*/ 10 w 3301419"/>
                  <a:gd name="T55" fmla="*/ 0 h 4090828"/>
                  <a:gd name="T56" fmla="*/ 8 w 3301419"/>
                  <a:gd name="T57" fmla="*/ 1 h 4090828"/>
                  <a:gd name="T58" fmla="*/ 7 w 3301419"/>
                  <a:gd name="T59" fmla="*/ 2 h 40908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01419"/>
                  <a:gd name="T91" fmla="*/ 0 h 4090828"/>
                  <a:gd name="T92" fmla="*/ 3301419 w 3301419"/>
                  <a:gd name="T93" fmla="*/ 4090828 h 40908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01419" h="4090828">
                    <a:moveTo>
                      <a:pt x="1790582" y="632357"/>
                    </a:moveTo>
                    <a:lnTo>
                      <a:pt x="1360242" y="489080"/>
                    </a:lnTo>
                    <a:lnTo>
                      <a:pt x="816767" y="465728"/>
                    </a:lnTo>
                    <a:lnTo>
                      <a:pt x="282732" y="492314"/>
                    </a:lnTo>
                    <a:lnTo>
                      <a:pt x="15456" y="872594"/>
                    </a:lnTo>
                    <a:lnTo>
                      <a:pt x="0" y="1281916"/>
                    </a:lnTo>
                    <a:lnTo>
                      <a:pt x="274776" y="1296600"/>
                    </a:lnTo>
                    <a:lnTo>
                      <a:pt x="633450" y="1265549"/>
                    </a:lnTo>
                    <a:lnTo>
                      <a:pt x="968772" y="1341813"/>
                    </a:lnTo>
                    <a:lnTo>
                      <a:pt x="1026406" y="1593174"/>
                    </a:lnTo>
                    <a:lnTo>
                      <a:pt x="1350799" y="2113562"/>
                    </a:lnTo>
                    <a:cubicBezTo>
                      <a:pt x="1349807" y="2284868"/>
                      <a:pt x="1348816" y="2456173"/>
                      <a:pt x="1347824" y="2627479"/>
                    </a:cubicBezTo>
                    <a:lnTo>
                      <a:pt x="1200278" y="2972246"/>
                    </a:lnTo>
                    <a:lnTo>
                      <a:pt x="979965" y="3336872"/>
                    </a:lnTo>
                    <a:lnTo>
                      <a:pt x="1228352" y="3793670"/>
                    </a:lnTo>
                    <a:lnTo>
                      <a:pt x="1624284" y="4001826"/>
                    </a:lnTo>
                    <a:lnTo>
                      <a:pt x="1978948" y="4090828"/>
                    </a:lnTo>
                    <a:lnTo>
                      <a:pt x="2091756" y="3563915"/>
                    </a:lnTo>
                    <a:lnTo>
                      <a:pt x="2903740" y="3084019"/>
                    </a:lnTo>
                    <a:lnTo>
                      <a:pt x="2885369" y="2715902"/>
                    </a:lnTo>
                    <a:lnTo>
                      <a:pt x="3240440" y="1756557"/>
                    </a:lnTo>
                    <a:lnTo>
                      <a:pt x="3115841" y="1505465"/>
                    </a:lnTo>
                    <a:cubicBezTo>
                      <a:pt x="3115604" y="1351969"/>
                      <a:pt x="3115366" y="1198472"/>
                      <a:pt x="3115129" y="1044976"/>
                    </a:cubicBezTo>
                    <a:lnTo>
                      <a:pt x="3183437" y="731256"/>
                    </a:lnTo>
                    <a:lnTo>
                      <a:pt x="3301419" y="413075"/>
                    </a:lnTo>
                    <a:lnTo>
                      <a:pt x="3139966" y="155375"/>
                    </a:lnTo>
                    <a:lnTo>
                      <a:pt x="2862019" y="238945"/>
                    </a:lnTo>
                    <a:lnTo>
                      <a:pt x="2616607" y="0"/>
                    </a:lnTo>
                    <a:lnTo>
                      <a:pt x="2203532" y="293345"/>
                    </a:lnTo>
                    <a:lnTo>
                      <a:pt x="1790582" y="632357"/>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102" name="任意多边形 18">
                <a:extLst>
                  <a:ext uri="{FF2B5EF4-FFF2-40B4-BE49-F238E27FC236}">
                    <a16:creationId xmlns:a16="http://schemas.microsoft.com/office/drawing/2014/main" id="{F552BB19-9ECD-0DCF-C257-854EE5B75E6C}"/>
                  </a:ext>
                </a:extLst>
              </p:cNvPr>
              <p:cNvSpPr>
                <a:spLocks/>
              </p:cNvSpPr>
              <p:nvPr/>
            </p:nvSpPr>
            <p:spPr bwMode="auto">
              <a:xfrm>
                <a:off x="10787370" y="5585864"/>
                <a:ext cx="1573997" cy="1324348"/>
              </a:xfrm>
              <a:custGeom>
                <a:avLst/>
                <a:gdLst>
                  <a:gd name="T0" fmla="*/ 0 w 14391284"/>
                  <a:gd name="T1" fmla="*/ 0 h 11641235"/>
                  <a:gd name="T2" fmla="*/ 14391284 w 14391284"/>
                  <a:gd name="T3" fmla="*/ 11641235 h 11641235"/>
                </a:gdLst>
                <a:ahLst/>
                <a:cxnLst>
                  <a:cxn ang="0">
                    <a:pos x="3017321" y="115912"/>
                  </a:cxn>
                  <a:cxn ang="0">
                    <a:pos x="2299972" y="336485"/>
                  </a:cxn>
                  <a:cxn ang="0">
                    <a:pos x="1877713" y="1053834"/>
                  </a:cxn>
                  <a:cxn ang="0">
                    <a:pos x="2070279" y="1843371"/>
                  </a:cxn>
                  <a:cxn ang="0">
                    <a:pos x="1453448" y="1737418"/>
                  </a:cxn>
                  <a:cxn ang="0">
                    <a:pos x="675489" y="2319642"/>
                  </a:cxn>
                  <a:cxn ang="0">
                    <a:pos x="493664" y="3481114"/>
                  </a:cxn>
                  <a:cxn ang="0">
                    <a:pos x="209506" y="4297818"/>
                  </a:cxn>
                  <a:cxn ang="0">
                    <a:pos x="110148" y="5164200"/>
                  </a:cxn>
                  <a:cxn ang="0">
                    <a:pos x="532408" y="5630186"/>
                  </a:cxn>
                  <a:cxn ang="0">
                    <a:pos x="0" y="6531754"/>
                  </a:cxn>
                  <a:cxn ang="0">
                    <a:pos x="937787" y="6925813"/>
                  </a:cxn>
                  <a:cxn ang="0">
                    <a:pos x="1354095" y="7998861"/>
                  </a:cxn>
                  <a:cxn ang="0">
                    <a:pos x="1375958" y="8930833"/>
                  </a:cxn>
                  <a:cxn ang="0">
                    <a:pos x="1958182" y="9573666"/>
                  </a:cxn>
                  <a:cxn ang="0">
                    <a:pos x="2292018" y="10340692"/>
                  </a:cxn>
                  <a:cxn ang="0">
                    <a:pos x="3136798" y="10631062"/>
                  </a:cxn>
                  <a:cxn ang="0">
                    <a:pos x="4326339" y="10809654"/>
                  </a:cxn>
                  <a:cxn ang="0">
                    <a:pos x="5304758" y="11575194"/>
                  </a:cxn>
                  <a:cxn ang="0">
                    <a:pos x="7503765" y="11502164"/>
                  </a:cxn>
                  <a:cxn ang="0">
                    <a:pos x="8547252" y="10637010"/>
                  </a:cxn>
                  <a:cxn ang="0">
                    <a:pos x="9199530" y="9702324"/>
                  </a:cxn>
                  <a:cxn ang="0">
                    <a:pos x="9617067" y="9076632"/>
                  </a:cxn>
                  <a:cxn ang="0">
                    <a:pos x="9854268" y="8296861"/>
                  </a:cxn>
                  <a:cxn ang="0">
                    <a:pos x="10974532" y="8518986"/>
                  </a:cxn>
                  <a:cxn ang="0">
                    <a:pos x="12822305" y="7844589"/>
                  </a:cxn>
                  <a:cxn ang="0">
                    <a:pos x="14145486" y="6639910"/>
                  </a:cxn>
                  <a:cxn ang="0">
                    <a:pos x="14145744" y="5586975"/>
                  </a:cxn>
                  <a:cxn ang="0">
                    <a:pos x="14391284" y="4635002"/>
                  </a:cxn>
                  <a:cxn ang="0">
                    <a:pos x="13774649" y="4142834"/>
                  </a:cxn>
                  <a:cxn ang="0">
                    <a:pos x="13380204" y="3400646"/>
                  </a:cxn>
                  <a:cxn ang="0">
                    <a:pos x="12662854" y="3375807"/>
                  </a:cxn>
                  <a:cxn ang="0">
                    <a:pos x="11860057" y="3461255"/>
                  </a:cxn>
                  <a:cxn ang="0">
                    <a:pos x="11101957" y="4021616"/>
                  </a:cxn>
                  <a:cxn ang="0">
                    <a:pos x="10089518" y="3944124"/>
                  </a:cxn>
                  <a:cxn ang="0">
                    <a:pos x="9300628" y="4170648"/>
                  </a:cxn>
                  <a:cxn ang="0">
                    <a:pos x="9008450" y="3380465"/>
                  </a:cxn>
                  <a:cxn ang="0">
                    <a:pos x="8188833" y="3036991"/>
                  </a:cxn>
                  <a:cxn ang="0">
                    <a:pos x="8153063" y="2074229"/>
                  </a:cxn>
                  <a:cxn ang="0">
                    <a:pos x="7698009" y="1690716"/>
                  </a:cxn>
                  <a:cxn ang="0">
                    <a:pos x="7107829" y="1271432"/>
                  </a:cxn>
                  <a:cxn ang="0">
                    <a:pos x="6244422" y="841217"/>
                  </a:cxn>
                  <a:cxn ang="0">
                    <a:pos x="5483346" y="617668"/>
                  </a:cxn>
                  <a:cxn ang="0">
                    <a:pos x="4719295" y="432865"/>
                  </a:cxn>
                  <a:cxn ang="0">
                    <a:pos x="4021676" y="615339"/>
                  </a:cxn>
                  <a:cxn ang="0">
                    <a:pos x="3458852" y="456345"/>
                  </a:cxn>
                </a:cxnLst>
                <a:rect l="T0" t="T1" r="T2" b="T3"/>
                <a:pathLst>
                  <a:path w="14391284" h="11641235">
                    <a:moveTo>
                      <a:pt x="3596953" y="0"/>
                    </a:moveTo>
                    <a:lnTo>
                      <a:pt x="3017321" y="115912"/>
                    </a:lnTo>
                    <a:lnTo>
                      <a:pt x="2697392" y="176521"/>
                    </a:lnTo>
                    <a:lnTo>
                      <a:pt x="2299972" y="336485"/>
                    </a:lnTo>
                    <a:lnTo>
                      <a:pt x="1941297" y="695160"/>
                    </a:lnTo>
                    <a:lnTo>
                      <a:pt x="1877713" y="1053834"/>
                    </a:lnTo>
                    <a:lnTo>
                      <a:pt x="2150939" y="1351900"/>
                    </a:lnTo>
                    <a:lnTo>
                      <a:pt x="2070279" y="1843371"/>
                    </a:lnTo>
                    <a:lnTo>
                      <a:pt x="1812122" y="1723511"/>
                    </a:lnTo>
                    <a:lnTo>
                      <a:pt x="1453448" y="1737418"/>
                    </a:lnTo>
                    <a:lnTo>
                      <a:pt x="1045096" y="1875519"/>
                    </a:lnTo>
                    <a:lnTo>
                      <a:pt x="675489" y="2319642"/>
                    </a:lnTo>
                    <a:lnTo>
                      <a:pt x="405238" y="2874051"/>
                    </a:lnTo>
                    <a:lnTo>
                      <a:pt x="493664" y="3481114"/>
                    </a:lnTo>
                    <a:lnTo>
                      <a:pt x="433055" y="3889466"/>
                    </a:lnTo>
                    <a:lnTo>
                      <a:pt x="209506" y="4297818"/>
                    </a:lnTo>
                    <a:lnTo>
                      <a:pt x="10793" y="4741940"/>
                    </a:lnTo>
                    <a:lnTo>
                      <a:pt x="110148" y="5164200"/>
                    </a:lnTo>
                    <a:lnTo>
                      <a:pt x="319790" y="5434451"/>
                    </a:lnTo>
                    <a:lnTo>
                      <a:pt x="532408" y="5630186"/>
                    </a:lnTo>
                    <a:lnTo>
                      <a:pt x="248249" y="6181619"/>
                    </a:lnTo>
                    <a:lnTo>
                      <a:pt x="0" y="6531754"/>
                    </a:lnTo>
                    <a:lnTo>
                      <a:pt x="656414" y="6680145"/>
                    </a:lnTo>
                    <a:lnTo>
                      <a:pt x="937787" y="6925813"/>
                    </a:lnTo>
                    <a:lnTo>
                      <a:pt x="1257715" y="7496197"/>
                    </a:lnTo>
                    <a:lnTo>
                      <a:pt x="1354095" y="7998861"/>
                    </a:lnTo>
                    <a:lnTo>
                      <a:pt x="1375958" y="8572158"/>
                    </a:lnTo>
                    <a:lnTo>
                      <a:pt x="1375958" y="8930833"/>
                    </a:lnTo>
                    <a:lnTo>
                      <a:pt x="1698863" y="9190152"/>
                    </a:lnTo>
                    <a:lnTo>
                      <a:pt x="1958182" y="9573666"/>
                    </a:lnTo>
                    <a:lnTo>
                      <a:pt x="2093308" y="9882663"/>
                    </a:lnTo>
                    <a:lnTo>
                      <a:pt x="2292018" y="10340692"/>
                    </a:lnTo>
                    <a:lnTo>
                      <a:pt x="2466727" y="10849367"/>
                    </a:lnTo>
                    <a:lnTo>
                      <a:pt x="3136798" y="10631062"/>
                    </a:lnTo>
                    <a:lnTo>
                      <a:pt x="3863589" y="10553570"/>
                    </a:lnTo>
                    <a:lnTo>
                      <a:pt x="4326339" y="10809654"/>
                    </a:lnTo>
                    <a:lnTo>
                      <a:pt x="4719298" y="11275381"/>
                    </a:lnTo>
                    <a:lnTo>
                      <a:pt x="5304758" y="11575194"/>
                    </a:lnTo>
                    <a:lnTo>
                      <a:pt x="6904138" y="11641235"/>
                    </a:lnTo>
                    <a:lnTo>
                      <a:pt x="7503765" y="11502164"/>
                    </a:lnTo>
                    <a:lnTo>
                      <a:pt x="7997566" y="11056555"/>
                    </a:lnTo>
                    <a:lnTo>
                      <a:pt x="8547252" y="10637010"/>
                    </a:lnTo>
                    <a:lnTo>
                      <a:pt x="8760130" y="9867008"/>
                    </a:lnTo>
                    <a:lnTo>
                      <a:pt x="9199530" y="9702324"/>
                    </a:lnTo>
                    <a:lnTo>
                      <a:pt x="9544298" y="9418166"/>
                    </a:lnTo>
                    <a:lnTo>
                      <a:pt x="9617067" y="9076632"/>
                    </a:lnTo>
                    <a:lnTo>
                      <a:pt x="9309815" y="8693119"/>
                    </a:lnTo>
                    <a:lnTo>
                      <a:pt x="9854268" y="8296861"/>
                    </a:lnTo>
                    <a:lnTo>
                      <a:pt x="10170248" y="8570155"/>
                    </a:lnTo>
                    <a:lnTo>
                      <a:pt x="10974532" y="8518986"/>
                    </a:lnTo>
                    <a:lnTo>
                      <a:pt x="11934318" y="8228619"/>
                    </a:lnTo>
                    <a:lnTo>
                      <a:pt x="12822305" y="7844589"/>
                    </a:lnTo>
                    <a:lnTo>
                      <a:pt x="13491982" y="7101171"/>
                    </a:lnTo>
                    <a:lnTo>
                      <a:pt x="14145486" y="6639910"/>
                    </a:lnTo>
                    <a:lnTo>
                      <a:pt x="13884938" y="6166223"/>
                    </a:lnTo>
                    <a:lnTo>
                      <a:pt x="14145744" y="5586975"/>
                    </a:lnTo>
                    <a:lnTo>
                      <a:pt x="14133328" y="4894465"/>
                    </a:lnTo>
                    <a:lnTo>
                      <a:pt x="14391284" y="4635002"/>
                    </a:lnTo>
                    <a:lnTo>
                      <a:pt x="13909774" y="4451831"/>
                    </a:lnTo>
                    <a:lnTo>
                      <a:pt x="13774649" y="4142834"/>
                    </a:lnTo>
                    <a:lnTo>
                      <a:pt x="13551100" y="3784160"/>
                    </a:lnTo>
                    <a:lnTo>
                      <a:pt x="13380204" y="3400646"/>
                    </a:lnTo>
                    <a:lnTo>
                      <a:pt x="12922174" y="3152258"/>
                    </a:lnTo>
                    <a:lnTo>
                      <a:pt x="12662854" y="3375807"/>
                    </a:lnTo>
                    <a:lnTo>
                      <a:pt x="12304180" y="3337062"/>
                    </a:lnTo>
                    <a:lnTo>
                      <a:pt x="11860057" y="3461255"/>
                    </a:lnTo>
                    <a:lnTo>
                      <a:pt x="11462637" y="3819930"/>
                    </a:lnTo>
                    <a:lnTo>
                      <a:pt x="11101957" y="4021616"/>
                    </a:lnTo>
                    <a:lnTo>
                      <a:pt x="10635971" y="3858676"/>
                    </a:lnTo>
                    <a:lnTo>
                      <a:pt x="10089518" y="3944124"/>
                    </a:lnTo>
                    <a:lnTo>
                      <a:pt x="9648370" y="4291867"/>
                    </a:lnTo>
                    <a:lnTo>
                      <a:pt x="9300628" y="4170648"/>
                    </a:lnTo>
                    <a:lnTo>
                      <a:pt x="9212204" y="3801042"/>
                    </a:lnTo>
                    <a:lnTo>
                      <a:pt x="9008450" y="3380465"/>
                    </a:lnTo>
                    <a:lnTo>
                      <a:pt x="8682633" y="3243657"/>
                    </a:lnTo>
                    <a:lnTo>
                      <a:pt x="8188833" y="3036991"/>
                    </a:lnTo>
                    <a:lnTo>
                      <a:pt x="8103385" y="2606775"/>
                    </a:lnTo>
                    <a:lnTo>
                      <a:pt x="8153063" y="2074229"/>
                    </a:lnTo>
                    <a:lnTo>
                      <a:pt x="8020913" y="1740394"/>
                    </a:lnTo>
                    <a:lnTo>
                      <a:pt x="7698009" y="1690716"/>
                    </a:lnTo>
                    <a:lnTo>
                      <a:pt x="7402919" y="1505913"/>
                    </a:lnTo>
                    <a:lnTo>
                      <a:pt x="7107829" y="1271432"/>
                    </a:lnTo>
                    <a:lnTo>
                      <a:pt x="6691520" y="1125375"/>
                    </a:lnTo>
                    <a:lnTo>
                      <a:pt x="6244422" y="841217"/>
                    </a:lnTo>
                    <a:lnTo>
                      <a:pt x="5952308" y="617668"/>
                    </a:lnTo>
                    <a:lnTo>
                      <a:pt x="5483346" y="617668"/>
                    </a:lnTo>
                    <a:lnTo>
                      <a:pt x="5110765" y="706091"/>
                    </a:lnTo>
                    <a:lnTo>
                      <a:pt x="4719295" y="432865"/>
                    </a:lnTo>
                    <a:lnTo>
                      <a:pt x="4286104" y="443797"/>
                    </a:lnTo>
                    <a:lnTo>
                      <a:pt x="4021676" y="615339"/>
                    </a:lnTo>
                    <a:lnTo>
                      <a:pt x="3728719" y="830285"/>
                    </a:lnTo>
                    <a:lnTo>
                      <a:pt x="3458852" y="456345"/>
                    </a:lnTo>
                    <a:lnTo>
                      <a:pt x="3596953" y="0"/>
                    </a:lnTo>
                    <a:close/>
                  </a:path>
                </a:pathLst>
              </a:custGeom>
              <a:grpFill/>
              <a:ln w="38100" cmpd="sng">
                <a:solidFill>
                  <a:srgbClr val="33497F">
                    <a:alpha val="49804"/>
                  </a:srgbClr>
                </a:solidFill>
                <a:prstDash val="solid"/>
                <a:round/>
                <a:headEnd/>
                <a:tailEnd/>
              </a:ln>
              <a:effectLst/>
            </p:spPr>
            <p:txBody>
              <a:bodyPr/>
              <a:lstStyle/>
              <a:p>
                <a:endParaRPr lang="zh-CN" altLang="en-US" sz="1067" b="1" kern="0" dirty="0">
                  <a:solidFill>
                    <a:srgbClr val="FFC000"/>
                  </a:solidFill>
                  <a:latin typeface="Times New Roman" panose="02020603050405020304" pitchFamily="18" charset="0"/>
                  <a:cs typeface="Times New Roman" panose="02020603050405020304" pitchFamily="18" charset="0"/>
                </a:endParaRPr>
              </a:p>
            </p:txBody>
          </p:sp>
        </p:grpSp>
        <p:sp>
          <p:nvSpPr>
            <p:cNvPr id="31" name="TextBox 30">
              <a:extLst>
                <a:ext uri="{FF2B5EF4-FFF2-40B4-BE49-F238E27FC236}">
                  <a16:creationId xmlns:a16="http://schemas.microsoft.com/office/drawing/2014/main" id="{1E4C34F1-64C9-9122-C5C8-F53E52A8709A}"/>
                </a:ext>
              </a:extLst>
            </p:cNvPr>
            <p:cNvSpPr txBox="1"/>
            <p:nvPr/>
          </p:nvSpPr>
          <p:spPr>
            <a:xfrm>
              <a:off x="1627903" y="4217974"/>
              <a:ext cx="5036819" cy="540201"/>
            </a:xfrm>
            <a:prstGeom prst="rect">
              <a:avLst/>
            </a:prstGeom>
            <a:noFill/>
          </p:spPr>
          <p:txBody>
            <a:bodyPr wrap="square">
              <a:spAutoFit/>
            </a:bodyPr>
            <a:lstStyle/>
            <a:p>
              <a:pPr algn="ctr"/>
              <a:r>
                <a:rPr lang="mn-MN" sz="1067"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ИРГЭНИЙ ХҮНСНИЙ АЮУЛГҮЙ БАЙДАЛ</a:t>
              </a:r>
              <a:endParaRPr lang="mn-MN" sz="12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p:txBody>
        </p:sp>
      </p:grpSp>
      <p:sp>
        <p:nvSpPr>
          <p:cNvPr id="29" name="Curved Up Arrow 28"/>
          <p:cNvSpPr/>
          <p:nvPr/>
        </p:nvSpPr>
        <p:spPr>
          <a:xfrm>
            <a:off x="5450790" y="3767482"/>
            <a:ext cx="2764997" cy="58433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solidFill>
                <a:schemeClr val="tx1"/>
              </a:solidFill>
            </a:endParaRPr>
          </a:p>
        </p:txBody>
      </p:sp>
      <p:sp>
        <p:nvSpPr>
          <p:cNvPr id="110" name="Curved Up Arrow 109"/>
          <p:cNvSpPr/>
          <p:nvPr/>
        </p:nvSpPr>
        <p:spPr>
          <a:xfrm flipV="1">
            <a:off x="8647217" y="1224882"/>
            <a:ext cx="2749469" cy="55765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solidFill>
                <a:schemeClr val="tx1"/>
              </a:solidFill>
            </a:endParaRPr>
          </a:p>
        </p:txBody>
      </p:sp>
      <p:grpSp>
        <p:nvGrpSpPr>
          <p:cNvPr id="111" name="Group 110">
            <a:extLst>
              <a:ext uri="{FF2B5EF4-FFF2-40B4-BE49-F238E27FC236}">
                <a16:creationId xmlns:a16="http://schemas.microsoft.com/office/drawing/2014/main" id="{C7020FB6-DC86-10A1-57EC-DBAEF1F68DFF}"/>
              </a:ext>
            </a:extLst>
          </p:cNvPr>
          <p:cNvGrpSpPr/>
          <p:nvPr/>
        </p:nvGrpSpPr>
        <p:grpSpPr>
          <a:xfrm>
            <a:off x="4891989" y="4493916"/>
            <a:ext cx="4006032" cy="2018640"/>
            <a:chOff x="954340" y="4869616"/>
            <a:chExt cx="4743846" cy="2734702"/>
          </a:xfrm>
        </p:grpSpPr>
        <p:sp>
          <p:nvSpPr>
            <p:cNvPr id="112" name="Rectangle: Rounded Corners 1">
              <a:extLst>
                <a:ext uri="{FF2B5EF4-FFF2-40B4-BE49-F238E27FC236}">
                  <a16:creationId xmlns:a16="http://schemas.microsoft.com/office/drawing/2014/main" id="{C84858B5-E0DE-4316-C3A9-0B4C1BCF49CF}"/>
                </a:ext>
              </a:extLst>
            </p:cNvPr>
            <p:cNvSpPr/>
            <p:nvPr/>
          </p:nvSpPr>
          <p:spPr>
            <a:xfrm>
              <a:off x="954340" y="4869616"/>
              <a:ext cx="4408926" cy="2734702"/>
            </a:xfrm>
            <a:prstGeom prst="roundRect">
              <a:avLst/>
            </a:prstGeom>
            <a:solidFill>
              <a:srgbClr val="00B050">
                <a:alpha val="72000"/>
              </a:srgbClr>
            </a:solidFill>
            <a:ln w="28575">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33" dirty="0">
                <a:latin typeface="Times New Roman" panose="02020603050405020304" pitchFamily="18" charset="0"/>
                <a:cs typeface="Times New Roman" panose="02020603050405020304" pitchFamily="18" charset="0"/>
              </a:endParaRPr>
            </a:p>
          </p:txBody>
        </p:sp>
        <p:sp>
          <p:nvSpPr>
            <p:cNvPr id="114" name="Rectangle: Rounded Corners 2">
              <a:extLst>
                <a:ext uri="{FF2B5EF4-FFF2-40B4-BE49-F238E27FC236}">
                  <a16:creationId xmlns:a16="http://schemas.microsoft.com/office/drawing/2014/main" id="{822E687B-CC6F-2749-83AE-643A857A64AA}"/>
                </a:ext>
              </a:extLst>
            </p:cNvPr>
            <p:cNvSpPr/>
            <p:nvPr/>
          </p:nvSpPr>
          <p:spPr>
            <a:xfrm>
              <a:off x="1052251" y="5006607"/>
              <a:ext cx="4645935" cy="2416328"/>
            </a:xfrm>
            <a:prstGeom prst="roundRect">
              <a:avLst/>
            </a:prstGeom>
            <a:no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sz="1600" b="1" dirty="0">
                  <a:solidFill>
                    <a:srgbClr val="FFC000"/>
                  </a:solidFill>
                  <a:latin typeface="Times New Roman" panose="02020603050405020304" pitchFamily="18" charset="0"/>
                  <a:ea typeface="Roboto" panose="02000000000000000000" pitchFamily="2" charset="0"/>
                  <a:cs typeface="Times New Roman" panose="02020603050405020304" pitchFamily="18" charset="0"/>
                </a:rPr>
                <a:t>НИЙТ ҮРИЙН ХЭРЭГЦЭЭ</a:t>
              </a:r>
            </a:p>
            <a:p>
              <a:endParaRPr lang="mn-MN" sz="4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БУУДАЙ 55-65 </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мян</a:t>
              </a:r>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тн</a:t>
              </a:r>
              <a:endPar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ТӨМС 45-50 </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мян</a:t>
              </a:r>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тн</a:t>
              </a:r>
              <a:endPar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cs typeface="Times New Roman" panose="02020603050405020304" pitchFamily="18" charset="0"/>
                </a:rPr>
                <a:t>НОГОО 84 </a:t>
              </a:r>
              <a:r>
                <a:rPr lang="mn-MN" sz="1600" b="1" dirty="0" err="1">
                  <a:solidFill>
                    <a:schemeClr val="accent5">
                      <a:lumMod val="60000"/>
                      <a:lumOff val="40000"/>
                    </a:schemeClr>
                  </a:solidFill>
                  <a:latin typeface="Times New Roman" panose="02020603050405020304" pitchFamily="18" charset="0"/>
                  <a:cs typeface="Times New Roman" panose="02020603050405020304" pitchFamily="18" charset="0"/>
                </a:rPr>
                <a:t>тн</a:t>
              </a:r>
              <a:endParaRPr lang="mn-MN" sz="1600" b="1" dirty="0">
                <a:solidFill>
                  <a:schemeClr val="accent5">
                    <a:lumMod val="60000"/>
                    <a:lumOff val="40000"/>
                  </a:schemeClr>
                </a:solidFill>
                <a:latin typeface="Times New Roman" panose="02020603050405020304" pitchFamily="18"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cs typeface="Times New Roman" panose="02020603050405020304" pitchFamily="18" charset="0"/>
                </a:rPr>
                <a:t>ТЭЖЭЭЛИЙН ТАРИМАЛ+</a:t>
              </a:r>
            </a:p>
            <a:p>
              <a:r>
                <a:rPr lang="mn-MN" sz="1600" b="1" dirty="0">
                  <a:solidFill>
                    <a:schemeClr val="accent5">
                      <a:lumMod val="60000"/>
                      <a:lumOff val="40000"/>
                    </a:schemeClr>
                  </a:solidFill>
                  <a:latin typeface="Times New Roman" panose="02020603050405020304" pitchFamily="18" charset="0"/>
                  <a:cs typeface="Times New Roman" panose="02020603050405020304" pitchFamily="18" charset="0"/>
                </a:rPr>
                <a:t>БУУРЦАГТ ТАРИМАЛ+</a:t>
              </a:r>
              <a:endParaRPr lang="en-US" sz="1600" dirty="0">
                <a:solidFill>
                  <a:schemeClr val="accent5">
                    <a:lumMod val="60000"/>
                    <a:lumOff val="40000"/>
                  </a:schemeClr>
                </a:solidFill>
                <a:latin typeface="Times New Roman" panose="02020603050405020304" pitchFamily="18" charset="0"/>
                <a:cs typeface="Times New Roman" panose="02020603050405020304" pitchFamily="18" charset="0"/>
              </a:endParaRPr>
            </a:p>
            <a:p>
              <a:endParaRPr lang="en-US" sz="933"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cxnSp>
          <p:nvCxnSpPr>
            <p:cNvPr id="115" name="Straight Connector 114">
              <a:extLst>
                <a:ext uri="{FF2B5EF4-FFF2-40B4-BE49-F238E27FC236}">
                  <a16:creationId xmlns:a16="http://schemas.microsoft.com/office/drawing/2014/main" id="{18F75C92-1948-5498-C497-53C58DAD1B2E}"/>
                </a:ext>
              </a:extLst>
            </p:cNvPr>
            <p:cNvCxnSpPr>
              <a:cxnSpLocks/>
            </p:cNvCxnSpPr>
            <p:nvPr/>
          </p:nvCxnSpPr>
          <p:spPr>
            <a:xfrm>
              <a:off x="1219443" y="7310798"/>
              <a:ext cx="3505201"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sp>
        <p:nvSpPr>
          <p:cNvPr id="117" name="Curved Up Arrow 116"/>
          <p:cNvSpPr/>
          <p:nvPr/>
        </p:nvSpPr>
        <p:spPr>
          <a:xfrm rot="20872570" flipH="1">
            <a:off x="8331303" y="6211298"/>
            <a:ext cx="2574345" cy="54789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solidFill>
                <a:schemeClr val="tx1"/>
              </a:solidFill>
            </a:endParaRPr>
          </a:p>
        </p:txBody>
      </p:sp>
      <p:sp>
        <p:nvSpPr>
          <p:cNvPr id="118" name="Curved Up Arrow 117"/>
          <p:cNvSpPr/>
          <p:nvPr/>
        </p:nvSpPr>
        <p:spPr>
          <a:xfrm flipH="1">
            <a:off x="3380452" y="6295892"/>
            <a:ext cx="2568351" cy="44237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solidFill>
                <a:schemeClr val="tx1"/>
              </a:solidFill>
            </a:endParaRPr>
          </a:p>
        </p:txBody>
      </p:sp>
      <p:sp>
        <p:nvSpPr>
          <p:cNvPr id="119" name="Curved Up Arrow 118"/>
          <p:cNvSpPr/>
          <p:nvPr/>
        </p:nvSpPr>
        <p:spPr>
          <a:xfrm rot="16200000" flipH="1">
            <a:off x="11402130" y="3682474"/>
            <a:ext cx="870894" cy="54174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solidFill>
                <a:schemeClr val="tx1"/>
              </a:solidFill>
            </a:endParaRPr>
          </a:p>
        </p:txBody>
      </p:sp>
      <p:sp>
        <p:nvSpPr>
          <p:cNvPr id="6" name="Rectangle 5"/>
          <p:cNvSpPr/>
          <p:nvPr/>
        </p:nvSpPr>
        <p:spPr>
          <a:xfrm>
            <a:off x="1190341" y="1802671"/>
            <a:ext cx="1183915" cy="461665"/>
          </a:xfrm>
          <a:prstGeom prst="rect">
            <a:avLst/>
          </a:prstGeom>
        </p:spPr>
        <p:txBody>
          <a:bodyPr wrap="none">
            <a:spAutoFit/>
          </a:bodyPr>
          <a:lstStyle/>
          <a:p>
            <a:pPr algn="ctr"/>
            <a:r>
              <a:rPr lang="mn-MN" sz="2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3.5 сая </a:t>
            </a:r>
          </a:p>
        </p:txBody>
      </p:sp>
      <p:sp>
        <p:nvSpPr>
          <p:cNvPr id="69" name="Curved Up Arrow 68"/>
          <p:cNvSpPr/>
          <p:nvPr/>
        </p:nvSpPr>
        <p:spPr>
          <a:xfrm rot="5400000" flipH="1">
            <a:off x="-907668" y="2801079"/>
            <a:ext cx="2808326" cy="79703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solidFill>
                <a:schemeClr val="tx1"/>
              </a:solidFill>
            </a:endParaRPr>
          </a:p>
        </p:txBody>
      </p:sp>
    </p:spTree>
    <p:extLst>
      <p:ext uri="{BB962C8B-B14F-4D97-AF65-F5344CB8AC3E}">
        <p14:creationId xmlns:p14="http://schemas.microsoft.com/office/powerpoint/2010/main" val="3877038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599B9D-7821-91F3-5D5B-8270AAC5EF14}"/>
              </a:ext>
            </a:extLst>
          </p:cNvPr>
          <p:cNvPicPr>
            <a:picLocks noChangeAspect="1"/>
          </p:cNvPicPr>
          <p:nvPr/>
        </p:nvPicPr>
        <p:blipFill>
          <a:blip r:embed="rId2"/>
          <a:stretch>
            <a:fillRect/>
          </a:stretch>
        </p:blipFill>
        <p:spPr>
          <a:xfrm>
            <a:off x="8296" y="0"/>
            <a:ext cx="12175408" cy="6858000"/>
          </a:xfrm>
          <a:prstGeom prst="rect">
            <a:avLst/>
          </a:prstGeom>
        </p:spPr>
      </p:pic>
      <p:sp>
        <p:nvSpPr>
          <p:cNvPr id="6" name="TextBox 5"/>
          <p:cNvSpPr txBox="1"/>
          <p:nvPr/>
        </p:nvSpPr>
        <p:spPr>
          <a:xfrm>
            <a:off x="6004846" y="2412620"/>
            <a:ext cx="617885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Mon" pitchFamily="18" charset="0"/>
                <a:ea typeface="+mn-ea"/>
                <a:cs typeface="Arial" pitchFamily="34" charset="0"/>
              </a:rPr>
              <a:t>Ургамал Газар Тариалангийн Эрдэм Шинжилгээний Хүрээлэн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Mon" pitchFamily="18" charset="0"/>
                <a:ea typeface="+mn-ea"/>
                <a:cs typeface="Arial" pitchFamily="34" charset="0"/>
              </a:rPr>
              <a:t>Дархан-уул аймаг, Дархан сум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Mon" pitchFamily="18" charset="0"/>
                <a:ea typeface="+mn-ea"/>
                <a:cs typeface="Arial" pitchFamily="34" charset="0"/>
              </a:rPr>
              <a:t>Утас/факс: 70378826, 99105412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Mon" pitchFamily="18" charset="0"/>
                <a:ea typeface="+mn-ea"/>
                <a:cs typeface="Arial" pitchFamily="34" charset="0"/>
              </a:rPr>
              <a:t>Э-хаяг: </a:t>
            </a:r>
            <a:r>
              <a:rPr lang="en-US" sz="1400" b="1" dirty="0">
                <a:solidFill>
                  <a:srgbClr val="FFFF00"/>
                </a:solidFill>
                <a:effectLst>
                  <a:outerShdw blurRad="38100" dist="38100" dir="2700000" algn="tl">
                    <a:srgbClr val="000000">
                      <a:alpha val="43137"/>
                    </a:srgbClr>
                  </a:outerShdw>
                </a:effectLst>
                <a:latin typeface="Times New Roman Mon" pitchFamily="18" charset="0"/>
                <a:cs typeface="Arial" pitchFamily="34" charset="0"/>
              </a:rPr>
              <a:t>psaridarkhan@gmail.com</a:t>
            </a:r>
            <a:endPar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Mon" pitchFamily="18"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Mon" pitchFamily="18" charset="0"/>
                <a:ea typeface="+mn-ea"/>
                <a:cs typeface="Arial" pitchFamily="34" charset="0"/>
              </a:rPr>
              <a:t>Facebook: </a:t>
            </a:r>
            <a:r>
              <a:rPr kumimoji="0" lang="mn-MN"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Mon" pitchFamily="18" charset="0"/>
                <a:ea typeface="+mn-ea"/>
                <a:cs typeface="Arial" pitchFamily="34" charset="0"/>
              </a:rPr>
              <a:t>Ургамал газар тариалангийн эрдэм</a:t>
            </a:r>
            <a:r>
              <a:rPr kumimoji="0" lang="mn-MN" sz="14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Times New Roman Mon" pitchFamily="18" charset="0"/>
                <a:ea typeface="+mn-ea"/>
                <a:cs typeface="Arial" pitchFamily="34" charset="0"/>
              </a:rPr>
              <a:t> шинжилгээний </a:t>
            </a:r>
            <a:r>
              <a:rPr kumimoji="0" lang="mn-MN"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Mon" pitchFamily="18" charset="0"/>
                <a:ea typeface="+mn-ea"/>
                <a:cs typeface="Arial" pitchFamily="34" charset="0"/>
              </a:rPr>
              <a:t>хүрээлэн</a:t>
            </a:r>
            <a:endParaRPr kumimoji="0" lang="en-US"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Mon" pitchFamily="18" charset="0"/>
              <a:ea typeface="+mn-ea"/>
              <a:cs typeface="Arial" pitchFamily="34" charset="0"/>
            </a:endParaRPr>
          </a:p>
        </p:txBody>
      </p:sp>
      <p:sp>
        <p:nvSpPr>
          <p:cNvPr id="7" name="Rectangle 6"/>
          <p:cNvSpPr>
            <a:spLocks noChangeArrowheads="1"/>
          </p:cNvSpPr>
          <p:nvPr/>
        </p:nvSpPr>
        <p:spPr bwMode="auto">
          <a:xfrm>
            <a:off x="130898" y="2598003"/>
            <a:ext cx="58739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АНХААРАЛ ХАНДУУЛСАН ТА БҮХЭНД  БАЯРЛАЛАА  </a:t>
            </a:r>
          </a:p>
        </p:txBody>
      </p:sp>
    </p:spTree>
    <p:extLst>
      <p:ext uri="{BB962C8B-B14F-4D97-AF65-F5344CB8AC3E}">
        <p14:creationId xmlns:p14="http://schemas.microsoft.com/office/powerpoint/2010/main" val="2051784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4AA9-CD09-C05C-DB91-B188B918BA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D15E4E3-7515-B5CD-FB92-2953E06DC212}"/>
              </a:ext>
            </a:extLst>
          </p:cNvPr>
          <p:cNvSpPr txBox="1"/>
          <p:nvPr/>
        </p:nvSpPr>
        <p:spPr>
          <a:xfrm>
            <a:off x="742383" y="948028"/>
            <a:ext cx="10846052" cy="4039119"/>
          </a:xfrm>
          <a:prstGeom prst="rect">
            <a:avLst/>
          </a:prstGeom>
          <a:noFill/>
        </p:spPr>
        <p:txBody>
          <a:bodyPr wrap="square">
            <a:spAutoFit/>
          </a:bodyPr>
          <a:lstStyle/>
          <a:p>
            <a:pPr marL="0" marR="0" algn="just">
              <a:lnSpc>
                <a:spcPct val="107000"/>
              </a:lnSpc>
              <a:spcAft>
                <a:spcPts val="800"/>
              </a:spcAft>
              <a:buNone/>
            </a:pPr>
            <a:r>
              <a:rPr lang="mn-MN" b="1" dirty="0">
                <a:solidFill>
                  <a:srgbClr val="FFFF00"/>
                </a:solidFill>
                <a:effectLst/>
                <a:latin typeface="Times New Roman" panose="02020603050405020304" pitchFamily="18" charset="0"/>
                <a:ea typeface="DengXian" panose="02010600030101010101" pitchFamily="2" charset="-122"/>
                <a:cs typeface="Times New Roman" panose="02020603050405020304" pitchFamily="18" charset="0"/>
              </a:rPr>
              <a:t>ЗӨВЛӨМЖИЙН ТӨСӨЛД</a:t>
            </a:r>
            <a:endParaRPr lang="en-US" dirty="0">
              <a:solidFill>
                <a:srgbClr val="FFFF00"/>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just">
              <a:lnSpc>
                <a:spcPct val="107000"/>
              </a:lnSpc>
              <a:spcAft>
                <a:spcPts val="800"/>
              </a:spcAft>
              <a:buFont typeface="+mj-lt"/>
              <a:buAutoNum type="arabicPeriod"/>
            </a:pPr>
            <a:r>
              <a:rPr lang="mn-MN"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Монгол орны таримал ургамлын генетик нөөцийг хадгалах, сэргээн шинэчлэх, эд шаардлагатай бие даасан дэд бүтэц бүхий тусгай зориулалтын барилга байгууламж, харуул хамгаалалттай болгох. Цаашлаад бусад орны жишгээр төрийн хамгаалалтад байх объект юм. </a:t>
            </a:r>
            <a:r>
              <a:rPr lang="en-US"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Таримал ургамлын үр, сортын тухай</a:t>
            </a:r>
            <a:r>
              <a:rPr lang="en-US"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mn-MN"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хуулийн-</a:t>
            </a:r>
            <a:r>
              <a:rPr lang="mn-MN"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27.3</a:t>
            </a:r>
            <a:r>
              <a:rPr lang="en-US"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rgbClr val="FFFF00"/>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just">
              <a:lnSpc>
                <a:spcPct val="107000"/>
              </a:lnSpc>
              <a:spcAft>
                <a:spcPts val="800"/>
              </a:spcAft>
              <a:buFont typeface="+mj-lt"/>
              <a:buAutoNum type="arabicPeriod"/>
            </a:pPr>
            <a:r>
              <a:rPr lang="mn-MN"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Таримал ургамлын селекцийн үр дүнг сайжруулах, хугацааг багасгах зорилгоор ургамлын физиологи, хурдавчилсан селекцийн ажил хийх лаборатори бүхий тусгай зориулалтын хүлэмжийн байгууламж байгуулах.</a:t>
            </a:r>
            <a:endParaRPr lang="en-US" dirty="0">
              <a:solidFill>
                <a:schemeClr val="bg1"/>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just">
              <a:lnSpc>
                <a:spcPct val="107000"/>
              </a:lnSpc>
              <a:spcAft>
                <a:spcPts val="800"/>
              </a:spcAft>
              <a:buFont typeface="+mj-lt"/>
              <a:buAutoNum type="arabicPeriod"/>
            </a:pPr>
            <a:r>
              <a:rPr lang="mn-MN"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Дотоодоос таримал ургамлын үрийн аж ахуйг хангах зорилгоор сорт сорилт, анхдагч үрийн аж ахуйн жишиг төвүүдийг байгуулах, тоног төхөөрөмж, хүний нөөцийн чадавхыг сайжруулахад дэмжлэг үзүүлэх.</a:t>
            </a:r>
            <a:endParaRPr lang="en-US" dirty="0">
              <a:solidFill>
                <a:schemeClr val="bg1"/>
              </a:solidFill>
              <a:effectLst/>
              <a:latin typeface="Times New Roman" panose="02020603050405020304" pitchFamily="18" charset="0"/>
              <a:ea typeface="DengXian" panose="02010600030101010101" pitchFamily="2" charset="-122"/>
              <a:cs typeface="Times New Roman" panose="02020603050405020304" pitchFamily="18" charset="0"/>
            </a:endParaRPr>
          </a:p>
          <a:p>
            <a:pPr marL="342900" marR="0" lvl="0" indent="-342900" algn="just">
              <a:lnSpc>
                <a:spcPct val="107000"/>
              </a:lnSpc>
              <a:spcAft>
                <a:spcPts val="800"/>
              </a:spcAft>
              <a:buFont typeface="+mj-lt"/>
              <a:buAutoNum type="arabicPeriod"/>
            </a:pPr>
            <a:r>
              <a:rPr lang="mn-MN"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Цаг уурын өөрчлөлтөд дасан зохицсон тэжээлийн болон тос бусад шинэ таримлуудын судалгаа, селекци, үрийн аж ахуйн орон тооны нэгж байгуулах. </a:t>
            </a:r>
            <a:endParaRPr lang="en-US" dirty="0">
              <a:solidFill>
                <a:schemeClr val="bg1"/>
              </a:solidFill>
              <a:effectLst/>
              <a:latin typeface="Times New Roman" panose="02020603050405020304" pitchFamily="18"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22857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F182EA-E214-F764-9EDA-3E4072B0EC35}"/>
              </a:ext>
            </a:extLst>
          </p:cNvPr>
          <p:cNvSpPr txBox="1"/>
          <p:nvPr/>
        </p:nvSpPr>
        <p:spPr>
          <a:xfrm>
            <a:off x="3343820" y="270850"/>
            <a:ext cx="65595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ГАЗАР ТАРИАЛАНГИЙН ҮЙЛДВЭРЛЭЛ, сүүлийн 5 жилээр</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37D4938-74B8-D5FB-0122-B2C4A1CE0F53}"/>
              </a:ext>
            </a:extLst>
          </p:cNvPr>
          <p:cNvGrpSpPr/>
          <p:nvPr/>
        </p:nvGrpSpPr>
        <p:grpSpPr>
          <a:xfrm>
            <a:off x="2652338" y="2859651"/>
            <a:ext cx="2244684" cy="3760611"/>
            <a:chOff x="2573139" y="1688329"/>
            <a:chExt cx="2103120" cy="4637681"/>
          </a:xfrm>
        </p:grpSpPr>
        <p:grpSp>
          <p:nvGrpSpPr>
            <p:cNvPr id="7" name="Group 6">
              <a:extLst>
                <a:ext uri="{FF2B5EF4-FFF2-40B4-BE49-F238E27FC236}">
                  <a16:creationId xmlns:a16="http://schemas.microsoft.com/office/drawing/2014/main" id="{C25209BB-2E1E-1E34-B793-0A98E1FEB820}"/>
                </a:ext>
              </a:extLst>
            </p:cNvPr>
            <p:cNvGrpSpPr/>
            <p:nvPr/>
          </p:nvGrpSpPr>
          <p:grpSpPr>
            <a:xfrm>
              <a:off x="3024685" y="1688329"/>
              <a:ext cx="1418885" cy="2440360"/>
              <a:chOff x="3598753" y="1293541"/>
              <a:chExt cx="1418885" cy="2440360"/>
            </a:xfrm>
          </p:grpSpPr>
          <p:pic>
            <p:nvPicPr>
              <p:cNvPr id="9" name="Picture 8">
                <a:extLst>
                  <a:ext uri="{FF2B5EF4-FFF2-40B4-BE49-F238E27FC236}">
                    <a16:creationId xmlns:a16="http://schemas.microsoft.com/office/drawing/2014/main" id="{E34CB5F1-C548-CDDC-549B-B155363E55BB}"/>
                  </a:ext>
                </a:extLst>
              </p:cNvPr>
              <p:cNvPicPr>
                <a:picLocks noChangeAspect="1"/>
              </p:cNvPicPr>
              <p:nvPr/>
            </p:nvPicPr>
            <p:blipFill>
              <a:blip r:embed="rId2"/>
              <a:stretch>
                <a:fillRect/>
              </a:stretch>
            </p:blipFill>
            <p:spPr>
              <a:xfrm>
                <a:off x="3706749" y="1729091"/>
                <a:ext cx="1310889" cy="1205342"/>
              </a:xfrm>
              <a:prstGeom prst="rect">
                <a:avLst/>
              </a:prstGeom>
            </p:spPr>
          </p:pic>
          <p:sp>
            <p:nvSpPr>
              <p:cNvPr id="10" name="TextBox 9">
                <a:extLst>
                  <a:ext uri="{FF2B5EF4-FFF2-40B4-BE49-F238E27FC236}">
                    <a16:creationId xmlns:a16="http://schemas.microsoft.com/office/drawing/2014/main" id="{7F343825-F297-46BD-19EC-28B197ADCF95}"/>
                  </a:ext>
                </a:extLst>
              </p:cNvPr>
              <p:cNvSpPr txBox="1"/>
              <p:nvPr/>
            </p:nvSpPr>
            <p:spPr>
              <a:xfrm>
                <a:off x="3627267" y="2898874"/>
                <a:ext cx="1143000" cy="8350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28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rPr>
                  <a:t>114.1</a:t>
                </a:r>
                <a:r>
                  <a:rPr kumimoji="0" lang="mn-MN" sz="18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rPr>
                  <a:t> </a:t>
                </a:r>
                <a:r>
                  <a:rPr kumimoji="0" lang="mn-MN" sz="10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rPr>
                  <a:t>мян.тн</a:t>
                </a:r>
                <a:endParaRPr kumimoji="0" lang="en-US" sz="10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4AA8D1E-9FE8-3917-7968-AB1C7348DC25}"/>
                  </a:ext>
                </a:extLst>
              </p:cNvPr>
              <p:cNvSpPr txBox="1"/>
              <p:nvPr/>
            </p:nvSpPr>
            <p:spPr>
              <a:xfrm>
                <a:off x="3598753" y="1293541"/>
                <a:ext cx="1164752" cy="3795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Төмс</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aphicFrame>
          <p:nvGraphicFramePr>
            <p:cNvPr id="8" name="Chart 7">
              <a:extLst>
                <a:ext uri="{FF2B5EF4-FFF2-40B4-BE49-F238E27FC236}">
                  <a16:creationId xmlns:a16="http://schemas.microsoft.com/office/drawing/2014/main" id="{6F09F1C9-3DF2-3DD0-A47F-14B8F7A62D79}"/>
                </a:ext>
              </a:extLst>
            </p:cNvPr>
            <p:cNvGraphicFramePr/>
            <p:nvPr>
              <p:extLst>
                <p:ext uri="{D42A27DB-BD31-4B8C-83A1-F6EECF244321}">
                  <p14:modId xmlns:p14="http://schemas.microsoft.com/office/powerpoint/2010/main" val="23140077"/>
                </p:ext>
              </p:extLst>
            </p:nvPr>
          </p:nvGraphicFramePr>
          <p:xfrm>
            <a:off x="2573139" y="4131450"/>
            <a:ext cx="2103120" cy="219456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2" name="Group 11">
            <a:extLst>
              <a:ext uri="{FF2B5EF4-FFF2-40B4-BE49-F238E27FC236}">
                <a16:creationId xmlns:a16="http://schemas.microsoft.com/office/drawing/2014/main" id="{281C07DA-2192-BD7E-C6C1-0ED41E90FE10}"/>
              </a:ext>
            </a:extLst>
          </p:cNvPr>
          <p:cNvGrpSpPr/>
          <p:nvPr/>
        </p:nvGrpSpPr>
        <p:grpSpPr>
          <a:xfrm>
            <a:off x="4964358" y="2859651"/>
            <a:ext cx="2336714" cy="3787234"/>
            <a:chOff x="4955888" y="1697050"/>
            <a:chExt cx="2209749" cy="4655583"/>
          </a:xfrm>
        </p:grpSpPr>
        <p:grpSp>
          <p:nvGrpSpPr>
            <p:cNvPr id="13" name="Group 12">
              <a:extLst>
                <a:ext uri="{FF2B5EF4-FFF2-40B4-BE49-F238E27FC236}">
                  <a16:creationId xmlns:a16="http://schemas.microsoft.com/office/drawing/2014/main" id="{F87DAC9F-BD97-15CC-A9B2-E0770747B4AF}"/>
                </a:ext>
              </a:extLst>
            </p:cNvPr>
            <p:cNvGrpSpPr/>
            <p:nvPr/>
          </p:nvGrpSpPr>
          <p:grpSpPr>
            <a:xfrm>
              <a:off x="5173435" y="1697050"/>
              <a:ext cx="1670449" cy="2457489"/>
              <a:chOff x="5749491" y="1339708"/>
              <a:chExt cx="1670449" cy="2457489"/>
            </a:xfrm>
          </p:grpSpPr>
          <p:pic>
            <p:nvPicPr>
              <p:cNvPr id="15" name="Picture 16" descr="Vegetables PNGs for Free Download">
                <a:extLst>
                  <a:ext uri="{FF2B5EF4-FFF2-40B4-BE49-F238E27FC236}">
                    <a16:creationId xmlns:a16="http://schemas.microsoft.com/office/drawing/2014/main" id="{74DE1B7C-2E86-7494-9726-E9EDD1B89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491" y="1544376"/>
                <a:ext cx="1670449" cy="145485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007C9F6-1D01-695B-3CB0-CE07A89F59B0}"/>
                  </a:ext>
                </a:extLst>
              </p:cNvPr>
              <p:cNvSpPr txBox="1"/>
              <p:nvPr/>
            </p:nvSpPr>
            <p:spPr>
              <a:xfrm>
                <a:off x="6079877" y="2964839"/>
                <a:ext cx="1143000" cy="8323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28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rPr>
                  <a:t>239</a:t>
                </a:r>
                <a:r>
                  <a:rPr kumimoji="0" lang="en-US" sz="28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rPr>
                  <a:t>.</a:t>
                </a:r>
                <a:r>
                  <a:rPr kumimoji="0" lang="mn-MN" sz="28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rPr>
                  <a:t>8</a:t>
                </a:r>
                <a:r>
                  <a:rPr kumimoji="0" lang="mn-MN" sz="18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rPr>
                  <a:t> </a:t>
                </a:r>
                <a:r>
                  <a:rPr kumimoji="0" lang="mn-MN" sz="10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rPr>
                  <a:t>мян.тн</a:t>
                </a:r>
                <a:endParaRPr kumimoji="0" lang="en-US" sz="10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EA253A6-88D3-977F-2A31-F18D1016418F}"/>
                  </a:ext>
                </a:extLst>
              </p:cNvPr>
              <p:cNvSpPr txBox="1"/>
              <p:nvPr/>
            </p:nvSpPr>
            <p:spPr>
              <a:xfrm>
                <a:off x="5895628" y="1339708"/>
                <a:ext cx="1470406" cy="3783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Хүнсний ногоо</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aphicFrame>
          <p:nvGraphicFramePr>
            <p:cNvPr id="14" name="Chart 13">
              <a:extLst>
                <a:ext uri="{FF2B5EF4-FFF2-40B4-BE49-F238E27FC236}">
                  <a16:creationId xmlns:a16="http://schemas.microsoft.com/office/drawing/2014/main" id="{BDC0BFF5-33BB-36C5-ACD3-4E00DEDA483B}"/>
                </a:ext>
              </a:extLst>
            </p:cNvPr>
            <p:cNvGraphicFramePr/>
            <p:nvPr>
              <p:extLst>
                <p:ext uri="{D42A27DB-BD31-4B8C-83A1-F6EECF244321}">
                  <p14:modId xmlns:p14="http://schemas.microsoft.com/office/powerpoint/2010/main" val="1724053070"/>
                </p:ext>
              </p:extLst>
            </p:nvPr>
          </p:nvGraphicFramePr>
          <p:xfrm>
            <a:off x="4955888" y="4167175"/>
            <a:ext cx="2209749" cy="2185458"/>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18" name="Group 17">
            <a:extLst>
              <a:ext uri="{FF2B5EF4-FFF2-40B4-BE49-F238E27FC236}">
                <a16:creationId xmlns:a16="http://schemas.microsoft.com/office/drawing/2014/main" id="{059A6658-51B7-6009-BDFA-5236220B08F3}"/>
              </a:ext>
            </a:extLst>
          </p:cNvPr>
          <p:cNvGrpSpPr/>
          <p:nvPr/>
        </p:nvGrpSpPr>
        <p:grpSpPr>
          <a:xfrm>
            <a:off x="7379064" y="2884419"/>
            <a:ext cx="2323772" cy="3736433"/>
            <a:chOff x="7292602" y="1688329"/>
            <a:chExt cx="2103120" cy="4664304"/>
          </a:xfrm>
        </p:grpSpPr>
        <p:grpSp>
          <p:nvGrpSpPr>
            <p:cNvPr id="19" name="Group 18">
              <a:extLst>
                <a:ext uri="{FF2B5EF4-FFF2-40B4-BE49-F238E27FC236}">
                  <a16:creationId xmlns:a16="http://schemas.microsoft.com/office/drawing/2014/main" id="{EC8B84BC-4C93-2C4C-F11C-4CA55DA7F384}"/>
                </a:ext>
              </a:extLst>
            </p:cNvPr>
            <p:cNvGrpSpPr/>
            <p:nvPr/>
          </p:nvGrpSpPr>
          <p:grpSpPr>
            <a:xfrm>
              <a:off x="7443785" y="1688329"/>
              <a:ext cx="1818662" cy="2475326"/>
              <a:chOff x="8088640" y="1212963"/>
              <a:chExt cx="1818662" cy="2475326"/>
            </a:xfrm>
          </p:grpSpPr>
          <p:pic>
            <p:nvPicPr>
              <p:cNvPr id="21" name="Picture 26" descr="Perennials Images – Browse 422,992 Stock Photos, Vectors, and Video | Adobe  Stock">
                <a:extLst>
                  <a:ext uri="{FF2B5EF4-FFF2-40B4-BE49-F238E27FC236}">
                    <a16:creationId xmlns:a16="http://schemas.microsoft.com/office/drawing/2014/main" id="{F3CB46E0-384E-14A1-28B4-13431AE6F90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34276" b="8005"/>
              <a:stretch/>
            </p:blipFill>
            <p:spPr bwMode="auto">
              <a:xfrm>
                <a:off x="8270665" y="1557723"/>
                <a:ext cx="1393474" cy="134522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8BB562E-1FB6-FE8B-FE9E-6F677BC745FA}"/>
                  </a:ext>
                </a:extLst>
              </p:cNvPr>
              <p:cNvSpPr txBox="1"/>
              <p:nvPr/>
            </p:nvSpPr>
            <p:spPr>
              <a:xfrm>
                <a:off x="8390682" y="2843034"/>
                <a:ext cx="1143000" cy="8452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28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rPr>
                  <a:t>198.2</a:t>
                </a:r>
                <a:r>
                  <a:rPr kumimoji="0" lang="mn-MN" sz="1800" b="1" i="0" u="none" strike="noStrike" kern="1200" cap="none" spc="0" normalizeH="0" baseline="0" noProof="0" dirty="0">
                    <a:ln>
                      <a:noFill/>
                    </a:ln>
                    <a:solidFill>
                      <a:srgbClr val="5ED7F2"/>
                    </a:solidFill>
                    <a:effectLst/>
                    <a:uLnTx/>
                    <a:uFillTx/>
                    <a:latin typeface="Bahnschrift" panose="020B0502040204020203" pitchFamily="34" charset="0"/>
                    <a:ea typeface="+mn-ea"/>
                    <a:cs typeface="Times New Roman" panose="02020603050405020304" pitchFamily="18" charset="0"/>
                  </a:rPr>
                  <a:t> </a:t>
                </a:r>
                <a:r>
                  <a:rPr kumimoji="0" lang="mn-MN" sz="1000" b="1" i="0" u="none" strike="noStrike" kern="1200" cap="none" spc="0" normalizeH="0" baseline="0" noProof="0" dirty="0">
                    <a:ln>
                      <a:noFill/>
                    </a:ln>
                    <a:solidFill>
                      <a:srgbClr val="5ED7F2"/>
                    </a:solidFill>
                    <a:effectLst/>
                    <a:uLnTx/>
                    <a:uFillTx/>
                    <a:latin typeface="Bahnschrift" panose="020B0502040204020203" pitchFamily="34" charset="0"/>
                    <a:ea typeface="+mn-ea"/>
                    <a:cs typeface="Times New Roman" panose="02020603050405020304" pitchFamily="18" charset="0"/>
                  </a:rPr>
                  <a:t>мян.тн</a:t>
                </a:r>
                <a:endParaRPr kumimoji="0" lang="en-US" sz="1000" b="1" i="0" u="none" strike="noStrike" kern="1200" cap="none" spc="0" normalizeH="0" baseline="0" noProof="0" dirty="0">
                  <a:ln>
                    <a:noFill/>
                  </a:ln>
                  <a:solidFill>
                    <a:srgbClr val="5ED7F2"/>
                  </a:solidFill>
                  <a:effectLst/>
                  <a:uLnTx/>
                  <a:uFillTx/>
                  <a:latin typeface="Bahnschrift" panose="020B0502040204020203" pitchFamily="34"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4A3F7D2C-CB64-9BB3-382B-E1427AB766C7}"/>
                  </a:ext>
                </a:extLst>
              </p:cNvPr>
              <p:cNvSpPr txBox="1"/>
              <p:nvPr/>
            </p:nvSpPr>
            <p:spPr>
              <a:xfrm>
                <a:off x="8088640" y="1212963"/>
                <a:ext cx="1818662" cy="384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Тэжээлийн ургамал</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aphicFrame>
          <p:nvGraphicFramePr>
            <p:cNvPr id="20" name="Chart 19">
              <a:extLst>
                <a:ext uri="{FF2B5EF4-FFF2-40B4-BE49-F238E27FC236}">
                  <a16:creationId xmlns:a16="http://schemas.microsoft.com/office/drawing/2014/main" id="{5652FD0F-BACD-4A42-37B5-FE2BDE69B3E0}"/>
                </a:ext>
              </a:extLst>
            </p:cNvPr>
            <p:cNvGraphicFramePr/>
            <p:nvPr>
              <p:extLst>
                <p:ext uri="{D42A27DB-BD31-4B8C-83A1-F6EECF244321}">
                  <p14:modId xmlns:p14="http://schemas.microsoft.com/office/powerpoint/2010/main" val="228282224"/>
                </p:ext>
              </p:extLst>
            </p:nvPr>
          </p:nvGraphicFramePr>
          <p:xfrm>
            <a:off x="7292602" y="4167175"/>
            <a:ext cx="2103120" cy="2185458"/>
          </p:xfrm>
          <a:graphic>
            <a:graphicData uri="http://schemas.openxmlformats.org/drawingml/2006/chart">
              <c:chart xmlns:c="http://schemas.openxmlformats.org/drawingml/2006/chart" xmlns:r="http://schemas.openxmlformats.org/officeDocument/2006/relationships" r:id="rId7"/>
            </a:graphicData>
          </a:graphic>
        </p:graphicFrame>
      </p:grpSp>
      <p:grpSp>
        <p:nvGrpSpPr>
          <p:cNvPr id="24" name="Group 23">
            <a:extLst>
              <a:ext uri="{FF2B5EF4-FFF2-40B4-BE49-F238E27FC236}">
                <a16:creationId xmlns:a16="http://schemas.microsoft.com/office/drawing/2014/main" id="{C3DA81CC-AD7D-E134-7359-AC5BDDF41CA0}"/>
              </a:ext>
            </a:extLst>
          </p:cNvPr>
          <p:cNvGrpSpPr/>
          <p:nvPr/>
        </p:nvGrpSpPr>
        <p:grpSpPr>
          <a:xfrm>
            <a:off x="142101" y="2857796"/>
            <a:ext cx="2335649" cy="3762466"/>
            <a:chOff x="237489" y="1681342"/>
            <a:chExt cx="2184766" cy="4630816"/>
          </a:xfrm>
        </p:grpSpPr>
        <p:graphicFrame>
          <p:nvGraphicFramePr>
            <p:cNvPr id="25" name="Chart 24">
              <a:extLst>
                <a:ext uri="{FF2B5EF4-FFF2-40B4-BE49-F238E27FC236}">
                  <a16:creationId xmlns:a16="http://schemas.microsoft.com/office/drawing/2014/main" id="{9283E192-8367-6D2E-9BC7-276CC1AB2DA0}"/>
                </a:ext>
              </a:extLst>
            </p:cNvPr>
            <p:cNvGraphicFramePr/>
            <p:nvPr>
              <p:extLst>
                <p:ext uri="{D42A27DB-BD31-4B8C-83A1-F6EECF244321}">
                  <p14:modId xmlns:p14="http://schemas.microsoft.com/office/powerpoint/2010/main" val="2767617055"/>
                </p:ext>
              </p:extLst>
            </p:nvPr>
          </p:nvGraphicFramePr>
          <p:xfrm>
            <a:off x="237489" y="4126700"/>
            <a:ext cx="2184766" cy="2185458"/>
          </p:xfrm>
          <a:graphic>
            <a:graphicData uri="http://schemas.openxmlformats.org/drawingml/2006/chart">
              <c:chart xmlns:c="http://schemas.openxmlformats.org/drawingml/2006/chart" xmlns:r="http://schemas.openxmlformats.org/officeDocument/2006/relationships" r:id="rId8"/>
            </a:graphicData>
          </a:graphic>
        </p:graphicFrame>
        <p:grpSp>
          <p:nvGrpSpPr>
            <p:cNvPr id="26" name="Group 25">
              <a:extLst>
                <a:ext uri="{FF2B5EF4-FFF2-40B4-BE49-F238E27FC236}">
                  <a16:creationId xmlns:a16="http://schemas.microsoft.com/office/drawing/2014/main" id="{14ACC34C-D030-8B40-E0A8-B50E3A34E36C}"/>
                </a:ext>
              </a:extLst>
            </p:cNvPr>
            <p:cNvGrpSpPr/>
            <p:nvPr/>
          </p:nvGrpSpPr>
          <p:grpSpPr>
            <a:xfrm>
              <a:off x="462705" y="1681342"/>
              <a:ext cx="1593203" cy="2453657"/>
              <a:chOff x="720680" y="1681342"/>
              <a:chExt cx="1593203" cy="2453657"/>
            </a:xfrm>
          </p:grpSpPr>
          <p:grpSp>
            <p:nvGrpSpPr>
              <p:cNvPr id="27" name="Group 26">
                <a:extLst>
                  <a:ext uri="{FF2B5EF4-FFF2-40B4-BE49-F238E27FC236}">
                    <a16:creationId xmlns:a16="http://schemas.microsoft.com/office/drawing/2014/main" id="{1D8C745D-EC6D-4842-A87A-93B89362088D}"/>
                  </a:ext>
                </a:extLst>
              </p:cNvPr>
              <p:cNvGrpSpPr/>
              <p:nvPr/>
            </p:nvGrpSpPr>
            <p:grpSpPr>
              <a:xfrm>
                <a:off x="972286" y="1681342"/>
                <a:ext cx="1270898" cy="2453657"/>
                <a:chOff x="1266359" y="1360741"/>
                <a:chExt cx="1270898" cy="2453657"/>
              </a:xfrm>
            </p:grpSpPr>
            <p:sp>
              <p:nvSpPr>
                <p:cNvPr id="29" name="TextBox 28">
                  <a:extLst>
                    <a:ext uri="{FF2B5EF4-FFF2-40B4-BE49-F238E27FC236}">
                      <a16:creationId xmlns:a16="http://schemas.microsoft.com/office/drawing/2014/main" id="{5802DFF3-1276-E26D-5B06-0B9687FAFFE1}"/>
                    </a:ext>
                  </a:extLst>
                </p:cNvPr>
                <p:cNvSpPr txBox="1"/>
                <p:nvPr/>
              </p:nvSpPr>
              <p:spPr>
                <a:xfrm>
                  <a:off x="1299083" y="2981018"/>
                  <a:ext cx="961209" cy="8333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28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rPr>
                    <a:t>267.5</a:t>
                  </a:r>
                  <a:r>
                    <a:rPr kumimoji="0" lang="mn-MN" sz="10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rPr>
                    <a:t>мян.тн</a:t>
                  </a:r>
                  <a:endParaRPr kumimoji="0" lang="en-US" sz="1000" b="1" i="0" u="none" strike="noStrike" kern="1200" cap="none" spc="0" normalizeH="0" baseline="0" noProof="0" dirty="0">
                    <a:ln>
                      <a:noFill/>
                    </a:ln>
                    <a:solidFill>
                      <a:srgbClr val="5ED7F2"/>
                    </a:solidFill>
                    <a:effectLst/>
                    <a:uLnTx/>
                    <a:uFillTx/>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6DD8443-B312-FAFC-162A-AF37934310A7}"/>
                    </a:ext>
                  </a:extLst>
                </p:cNvPr>
                <p:cNvSpPr txBox="1"/>
                <p:nvPr/>
              </p:nvSpPr>
              <p:spPr>
                <a:xfrm>
                  <a:off x="1266359" y="1360741"/>
                  <a:ext cx="1270898" cy="3788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Улаанбуудай</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28" name="Picture 27">
                <a:extLst>
                  <a:ext uri="{FF2B5EF4-FFF2-40B4-BE49-F238E27FC236}">
                    <a16:creationId xmlns:a16="http://schemas.microsoft.com/office/drawing/2014/main" id="{A08C3868-59E2-A530-BF7F-E5F2CB266787}"/>
                  </a:ext>
                </a:extLst>
              </p:cNvPr>
              <p:cNvPicPr>
                <a:picLocks noChangeAspect="1"/>
              </p:cNvPicPr>
              <p:nvPr/>
            </p:nvPicPr>
            <p:blipFill>
              <a:blip r:embed="rId9"/>
              <a:stretch>
                <a:fillRect/>
              </a:stretch>
            </p:blipFill>
            <p:spPr>
              <a:xfrm>
                <a:off x="720680" y="2043504"/>
                <a:ext cx="1593203" cy="1171283"/>
              </a:xfrm>
              <a:prstGeom prst="rect">
                <a:avLst/>
              </a:prstGeom>
            </p:spPr>
          </p:pic>
        </p:grpSp>
      </p:grpSp>
      <p:grpSp>
        <p:nvGrpSpPr>
          <p:cNvPr id="31" name="Group 30">
            <a:extLst>
              <a:ext uri="{FF2B5EF4-FFF2-40B4-BE49-F238E27FC236}">
                <a16:creationId xmlns:a16="http://schemas.microsoft.com/office/drawing/2014/main" id="{11851D3A-F4BD-F0BB-B833-A5A50E3C8417}"/>
              </a:ext>
            </a:extLst>
          </p:cNvPr>
          <p:cNvGrpSpPr/>
          <p:nvPr/>
        </p:nvGrpSpPr>
        <p:grpSpPr>
          <a:xfrm>
            <a:off x="9787680" y="2859651"/>
            <a:ext cx="2212309" cy="3810963"/>
            <a:chOff x="9606245" y="1697050"/>
            <a:chExt cx="2103120" cy="4655583"/>
          </a:xfrm>
        </p:grpSpPr>
        <p:grpSp>
          <p:nvGrpSpPr>
            <p:cNvPr id="32" name="Group 31">
              <a:extLst>
                <a:ext uri="{FF2B5EF4-FFF2-40B4-BE49-F238E27FC236}">
                  <a16:creationId xmlns:a16="http://schemas.microsoft.com/office/drawing/2014/main" id="{8347EE74-32B7-F3A4-A2AF-6F16A1F5D4A6}"/>
                </a:ext>
              </a:extLst>
            </p:cNvPr>
            <p:cNvGrpSpPr/>
            <p:nvPr/>
          </p:nvGrpSpPr>
          <p:grpSpPr>
            <a:xfrm>
              <a:off x="9606245" y="1697050"/>
              <a:ext cx="2103120" cy="4655583"/>
              <a:chOff x="9606245" y="1697050"/>
              <a:chExt cx="2103120" cy="4655583"/>
            </a:xfrm>
          </p:grpSpPr>
          <p:graphicFrame>
            <p:nvGraphicFramePr>
              <p:cNvPr id="35" name="Chart 34">
                <a:extLst>
                  <a:ext uri="{FF2B5EF4-FFF2-40B4-BE49-F238E27FC236}">
                    <a16:creationId xmlns:a16="http://schemas.microsoft.com/office/drawing/2014/main" id="{C57DF869-72AE-57F0-C075-2B0234A9C951}"/>
                  </a:ext>
                </a:extLst>
              </p:cNvPr>
              <p:cNvGraphicFramePr/>
              <p:nvPr>
                <p:extLst>
                  <p:ext uri="{D42A27DB-BD31-4B8C-83A1-F6EECF244321}">
                    <p14:modId xmlns:p14="http://schemas.microsoft.com/office/powerpoint/2010/main" val="1349881080"/>
                  </p:ext>
                </p:extLst>
              </p:nvPr>
            </p:nvGraphicFramePr>
            <p:xfrm>
              <a:off x="9606245" y="4167175"/>
              <a:ext cx="2103120" cy="2185458"/>
            </p:xfrm>
            <a:graphic>
              <a:graphicData uri="http://schemas.openxmlformats.org/drawingml/2006/chart">
                <c:chart xmlns:c="http://schemas.openxmlformats.org/drawingml/2006/chart" xmlns:r="http://schemas.openxmlformats.org/officeDocument/2006/relationships" r:id="rId10"/>
              </a:graphicData>
            </a:graphic>
          </p:graphicFrame>
          <p:grpSp>
            <p:nvGrpSpPr>
              <p:cNvPr id="36" name="Group 35">
                <a:extLst>
                  <a:ext uri="{FF2B5EF4-FFF2-40B4-BE49-F238E27FC236}">
                    <a16:creationId xmlns:a16="http://schemas.microsoft.com/office/drawing/2014/main" id="{5A79E1B9-048C-CD67-1D14-1C7C80B0CC26}"/>
                  </a:ext>
                </a:extLst>
              </p:cNvPr>
              <p:cNvGrpSpPr/>
              <p:nvPr/>
            </p:nvGrpSpPr>
            <p:grpSpPr>
              <a:xfrm>
                <a:off x="9834507" y="1697050"/>
                <a:ext cx="1818662" cy="2391177"/>
                <a:chOff x="8088640" y="1212963"/>
                <a:chExt cx="1818662" cy="2391177"/>
              </a:xfrm>
            </p:grpSpPr>
            <p:sp>
              <p:nvSpPr>
                <p:cNvPr id="37" name="TextBox 36">
                  <a:extLst>
                    <a:ext uri="{FF2B5EF4-FFF2-40B4-BE49-F238E27FC236}">
                      <a16:creationId xmlns:a16="http://schemas.microsoft.com/office/drawing/2014/main" id="{5250A9CB-2B1D-FE9D-A878-8161A3D80466}"/>
                    </a:ext>
                  </a:extLst>
                </p:cNvPr>
                <p:cNvSpPr txBox="1"/>
                <p:nvPr/>
              </p:nvSpPr>
              <p:spPr>
                <a:xfrm>
                  <a:off x="8398520" y="2748837"/>
                  <a:ext cx="1143000" cy="8553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2800" b="1" i="0" u="none" strike="noStrike" kern="1200" cap="none" spc="0" normalizeH="0" baseline="0" noProof="0" dirty="0">
                      <a:ln>
                        <a:noFill/>
                      </a:ln>
                      <a:solidFill>
                        <a:srgbClr val="5ED7F2"/>
                      </a:solidFill>
                      <a:effectLst/>
                      <a:uLnTx/>
                      <a:uFillTx/>
                      <a:latin typeface="Bahnschrift" panose="020B0502040204020203" pitchFamily="34" charset="0"/>
                      <a:ea typeface="+mn-ea"/>
                      <a:cs typeface="Times New Roman" panose="02020603050405020304" pitchFamily="18" charset="0"/>
                    </a:rPr>
                    <a:t>31.5</a:t>
                  </a:r>
                  <a:r>
                    <a:rPr kumimoji="0" lang="mn-MN" sz="1800" b="1" i="0" u="none" strike="noStrike" kern="1200" cap="none" spc="0" normalizeH="0" baseline="0" noProof="0" dirty="0">
                      <a:ln>
                        <a:noFill/>
                      </a:ln>
                      <a:solidFill>
                        <a:srgbClr val="5ED7F2"/>
                      </a:solidFill>
                      <a:effectLst/>
                      <a:uLnTx/>
                      <a:uFillTx/>
                      <a:latin typeface="Bahnschrift" panose="020B0502040204020203" pitchFamily="34" charset="0"/>
                      <a:ea typeface="+mn-ea"/>
                      <a:cs typeface="Times New Roman" panose="02020603050405020304" pitchFamily="18" charset="0"/>
                    </a:rPr>
                    <a:t> </a:t>
                  </a:r>
                  <a:r>
                    <a:rPr kumimoji="0" lang="mn-MN" sz="1000" b="1" i="0" u="none" strike="noStrike" kern="1200" cap="none" spc="0" normalizeH="0" baseline="0" noProof="0" dirty="0">
                      <a:ln>
                        <a:noFill/>
                      </a:ln>
                      <a:solidFill>
                        <a:srgbClr val="5ED7F2"/>
                      </a:solidFill>
                      <a:effectLst/>
                      <a:uLnTx/>
                      <a:uFillTx/>
                      <a:latin typeface="Bahnschrift" panose="020B0502040204020203" pitchFamily="34" charset="0"/>
                      <a:ea typeface="+mn-ea"/>
                      <a:cs typeface="Times New Roman" panose="02020603050405020304" pitchFamily="18" charset="0"/>
                    </a:rPr>
                    <a:t>мян.тн</a:t>
                  </a:r>
                  <a:endParaRPr kumimoji="0" lang="en-US" sz="1000" b="1" i="0" u="none" strike="noStrike" kern="1200" cap="none" spc="0" normalizeH="0" baseline="0" noProof="0" dirty="0">
                    <a:ln>
                      <a:noFill/>
                    </a:ln>
                    <a:solidFill>
                      <a:srgbClr val="5ED7F2"/>
                    </a:solidFill>
                    <a:effectLst/>
                    <a:uLnTx/>
                    <a:uFillTx/>
                    <a:latin typeface="Bahnschrift" panose="020B0502040204020203" pitchFamily="34"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12694A8B-1893-D7F7-2837-E67FD6E78BDC}"/>
                    </a:ext>
                  </a:extLst>
                </p:cNvPr>
                <p:cNvSpPr txBox="1"/>
                <p:nvPr/>
              </p:nvSpPr>
              <p:spPr>
                <a:xfrm>
                  <a:off x="8088640" y="1212963"/>
                  <a:ext cx="1818662" cy="388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60" b="1" i="0" u="none" strike="noStrike" kern="1200" spc="0" baseline="0">
                      <a:solidFill>
                        <a:prstClr val="white"/>
                      </a:solidFill>
                      <a:latin typeface="Bahnschrift" panose="020B0502040204020203" pitchFamily="34" charset="0"/>
                      <a:ea typeface="+mn-ea"/>
                      <a:cs typeface="Arial" panose="020B0604020202020204" pitchFamily="34" charset="0"/>
                    </a:defRPr>
                  </a:pPr>
                  <a:r>
                    <a:rPr kumimoji="0" lang="mn-M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Техникийн ургамал</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pic>
          <p:nvPicPr>
            <p:cNvPr id="34" name="Picture 33">
              <a:extLst>
                <a:ext uri="{FF2B5EF4-FFF2-40B4-BE49-F238E27FC236}">
                  <a16:creationId xmlns:a16="http://schemas.microsoft.com/office/drawing/2014/main" id="{2E6F482B-B63F-B236-6426-7171A0CE4D25}"/>
                </a:ext>
              </a:extLst>
            </p:cNvPr>
            <p:cNvPicPr>
              <a:picLocks noChangeAspect="1"/>
            </p:cNvPicPr>
            <p:nvPr/>
          </p:nvPicPr>
          <p:blipFill>
            <a:blip r:embed="rId11"/>
            <a:stretch>
              <a:fillRect/>
            </a:stretch>
          </p:blipFill>
          <p:spPr>
            <a:xfrm>
              <a:off x="10715887" y="1993050"/>
              <a:ext cx="896375" cy="1361582"/>
            </a:xfrm>
            <a:prstGeom prst="rect">
              <a:avLst/>
            </a:prstGeom>
          </p:spPr>
        </p:pic>
      </p:grpSp>
      <p:grpSp>
        <p:nvGrpSpPr>
          <p:cNvPr id="3" name="Group 2">
            <a:extLst>
              <a:ext uri="{FF2B5EF4-FFF2-40B4-BE49-F238E27FC236}">
                <a16:creationId xmlns:a16="http://schemas.microsoft.com/office/drawing/2014/main" id="{E0397649-EAA5-B5C7-8E71-3A31CB99930A}"/>
              </a:ext>
            </a:extLst>
          </p:cNvPr>
          <p:cNvGrpSpPr/>
          <p:nvPr/>
        </p:nvGrpSpPr>
        <p:grpSpPr>
          <a:xfrm>
            <a:off x="0" y="705351"/>
            <a:ext cx="12192000" cy="2017517"/>
            <a:chOff x="319739" y="4039231"/>
            <a:chExt cx="11731034" cy="2194732"/>
          </a:xfrm>
        </p:grpSpPr>
        <p:graphicFrame>
          <p:nvGraphicFramePr>
            <p:cNvPr id="4" name="Chart 3">
              <a:extLst>
                <a:ext uri="{FF2B5EF4-FFF2-40B4-BE49-F238E27FC236}">
                  <a16:creationId xmlns:a16="http://schemas.microsoft.com/office/drawing/2014/main" id="{995EF552-2FBD-2188-D8D5-A37349056DBB}"/>
                </a:ext>
              </a:extLst>
            </p:cNvPr>
            <p:cNvGraphicFramePr/>
            <p:nvPr>
              <p:extLst>
                <p:ext uri="{D42A27DB-BD31-4B8C-83A1-F6EECF244321}">
                  <p14:modId xmlns:p14="http://schemas.microsoft.com/office/powerpoint/2010/main" val="2032620366"/>
                </p:ext>
              </p:extLst>
            </p:nvPr>
          </p:nvGraphicFramePr>
          <p:xfrm>
            <a:off x="319739" y="4039231"/>
            <a:ext cx="2387491" cy="219473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40" name="Chart 39">
              <a:extLst>
                <a:ext uri="{FF2B5EF4-FFF2-40B4-BE49-F238E27FC236}">
                  <a16:creationId xmlns:a16="http://schemas.microsoft.com/office/drawing/2014/main" id="{F7837469-A166-9053-9618-33C6227B079B}"/>
                </a:ext>
              </a:extLst>
            </p:cNvPr>
            <p:cNvGraphicFramePr/>
            <p:nvPr>
              <p:extLst>
                <p:ext uri="{D42A27DB-BD31-4B8C-83A1-F6EECF244321}">
                  <p14:modId xmlns:p14="http://schemas.microsoft.com/office/powerpoint/2010/main" val="2742029717"/>
                </p:ext>
              </p:extLst>
            </p:nvPr>
          </p:nvGraphicFramePr>
          <p:xfrm>
            <a:off x="2772160" y="4039231"/>
            <a:ext cx="2492329" cy="2185458"/>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41" name="Chart 40">
              <a:extLst>
                <a:ext uri="{FF2B5EF4-FFF2-40B4-BE49-F238E27FC236}">
                  <a16:creationId xmlns:a16="http://schemas.microsoft.com/office/drawing/2014/main" id="{B7F02346-4E85-F656-3489-9772721845C5}"/>
                </a:ext>
              </a:extLst>
            </p:cNvPr>
            <p:cNvGraphicFramePr/>
            <p:nvPr>
              <p:extLst>
                <p:ext uri="{D42A27DB-BD31-4B8C-83A1-F6EECF244321}">
                  <p14:modId xmlns:p14="http://schemas.microsoft.com/office/powerpoint/2010/main" val="3495156257"/>
                </p:ext>
              </p:extLst>
            </p:nvPr>
          </p:nvGraphicFramePr>
          <p:xfrm>
            <a:off x="5264489" y="4048505"/>
            <a:ext cx="2211544" cy="217940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42" name="Chart 41">
              <a:extLst>
                <a:ext uri="{FF2B5EF4-FFF2-40B4-BE49-F238E27FC236}">
                  <a16:creationId xmlns:a16="http://schemas.microsoft.com/office/drawing/2014/main" id="{97613A7B-5486-0BF2-D21E-BD61094E69D4}"/>
                </a:ext>
              </a:extLst>
            </p:cNvPr>
            <p:cNvGraphicFramePr/>
            <p:nvPr>
              <p:extLst>
                <p:ext uri="{D42A27DB-BD31-4B8C-83A1-F6EECF244321}">
                  <p14:modId xmlns:p14="http://schemas.microsoft.com/office/powerpoint/2010/main" val="3183968668"/>
                </p:ext>
              </p:extLst>
            </p:nvPr>
          </p:nvGraphicFramePr>
          <p:xfrm>
            <a:off x="7385114" y="4048505"/>
            <a:ext cx="2211544" cy="2185458"/>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43" name="Chart 42">
              <a:extLst>
                <a:ext uri="{FF2B5EF4-FFF2-40B4-BE49-F238E27FC236}">
                  <a16:creationId xmlns:a16="http://schemas.microsoft.com/office/drawing/2014/main" id="{3D22A794-6C58-F530-2F57-1E51448CD085}"/>
                </a:ext>
              </a:extLst>
            </p:cNvPr>
            <p:cNvGraphicFramePr/>
            <p:nvPr>
              <p:extLst>
                <p:ext uri="{D42A27DB-BD31-4B8C-83A1-F6EECF244321}">
                  <p14:modId xmlns:p14="http://schemas.microsoft.com/office/powerpoint/2010/main" val="3119821736"/>
                </p:ext>
              </p:extLst>
            </p:nvPr>
          </p:nvGraphicFramePr>
          <p:xfrm>
            <a:off x="9723180" y="4048505"/>
            <a:ext cx="2327593" cy="2119453"/>
          </p:xfrm>
          <a:graphic>
            <a:graphicData uri="http://schemas.openxmlformats.org/drawingml/2006/chart">
              <c:chart xmlns:c="http://schemas.openxmlformats.org/drawingml/2006/chart" xmlns:r="http://schemas.openxmlformats.org/officeDocument/2006/relationships" r:id="rId16"/>
            </a:graphicData>
          </a:graphic>
        </p:graphicFrame>
      </p:grpSp>
    </p:spTree>
    <p:extLst>
      <p:ext uri="{BB962C8B-B14F-4D97-AF65-F5344CB8AC3E}">
        <p14:creationId xmlns:p14="http://schemas.microsoft.com/office/powerpoint/2010/main" val="4100584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084"/>
            <a:ext cx="10515600" cy="519427"/>
          </a:xfrm>
        </p:spPr>
        <p:txBody>
          <a:bodyPr>
            <a:normAutofit/>
          </a:bodyPr>
          <a:lstStyle/>
          <a:p>
            <a:pPr algn="ctr"/>
            <a:r>
              <a:rPr lang="mn-MN" sz="2400" b="1" dirty="0">
                <a:solidFill>
                  <a:srgbClr val="FFFF00"/>
                </a:solidFill>
                <a:latin typeface="Times New Roman" panose="02020603050405020304" pitchFamily="18" charset="0"/>
                <a:cs typeface="Times New Roman" panose="02020603050405020304" pitchFamily="18" charset="0"/>
              </a:rPr>
              <a:t>МОНГОЛ ОРНЫ УУР АМЬСГАЛЫН ӨӨРЧЛӨЛТ</a:t>
            </a:r>
          </a:p>
        </p:txBody>
      </p:sp>
      <p:sp>
        <p:nvSpPr>
          <p:cNvPr id="3" name="Content Placeholder 2"/>
          <p:cNvSpPr>
            <a:spLocks noGrp="1"/>
          </p:cNvSpPr>
          <p:nvPr>
            <p:ph idx="1"/>
          </p:nvPr>
        </p:nvSpPr>
        <p:spPr>
          <a:xfrm>
            <a:off x="385114" y="877414"/>
            <a:ext cx="10968686" cy="5228946"/>
          </a:xfrm>
        </p:spPr>
        <p:txBody>
          <a:bodyPr>
            <a:normAutofit fontScale="47500" lnSpcReduction="20000"/>
          </a:bodyPr>
          <a:lstStyle/>
          <a:p>
            <a:pPr marL="255985" indent="-255985" algn="just">
              <a:buFont typeface="Wingdings" pitchFamily="2" charset="2"/>
              <a:buChar char="Ø"/>
            </a:pPr>
            <a:r>
              <a:rPr lang="ru-RU" sz="4400" dirty="0">
                <a:solidFill>
                  <a:srgbClr val="FFFF00"/>
                </a:solidFill>
                <a:latin typeface="Times New Roman" panose="02020603050405020304" pitchFamily="18" charset="0"/>
                <a:cs typeface="Times New Roman" panose="02020603050405020304" pitchFamily="18" charset="0"/>
              </a:rPr>
              <a:t>Монгол орны жилийн дундаж агаарын температур 1940-2021 оны хооронд 2.36°С-аар дулаарсан, (+0.03°С/жил)</a:t>
            </a:r>
          </a:p>
          <a:p>
            <a:pPr marL="255985" indent="-255985" algn="just">
              <a:buFont typeface="Wingdings" pitchFamily="2" charset="2"/>
              <a:buChar char="Ø"/>
            </a:pPr>
            <a:r>
              <a:rPr lang="mn-MN" sz="4400" dirty="0">
                <a:solidFill>
                  <a:srgbClr val="FFFF00"/>
                </a:solidFill>
                <a:latin typeface="Times New Roman" panose="02020603050405020304" pitchFamily="18" charset="0"/>
                <a:cs typeface="Times New Roman" panose="02020603050405020304" pitchFamily="18" charset="0"/>
              </a:rPr>
              <a:t>Дэлхийн төвшинд хамгийн хурдан дулаарал явагдаж байгаа гэж тогтоогдсон</a:t>
            </a:r>
          </a:p>
          <a:p>
            <a:pPr marL="255985" indent="-255985" algn="just">
              <a:buFont typeface="Wingdings" pitchFamily="2" charset="2"/>
              <a:buChar char="Ø"/>
            </a:pPr>
            <a:r>
              <a:rPr lang="mn-MN" sz="4400" dirty="0">
                <a:solidFill>
                  <a:srgbClr val="FFFF00"/>
                </a:solidFill>
                <a:latin typeface="Times New Roman" panose="02020603050405020304" pitchFamily="18" charset="0"/>
                <a:cs typeface="Times New Roman" panose="02020603050405020304" pitchFamily="18" charset="0"/>
              </a:rPr>
              <a:t>Зуны аагим халуун өдрийн тоо &gt; +30°</a:t>
            </a:r>
            <a:r>
              <a:rPr lang="en-US" sz="4400" dirty="0">
                <a:solidFill>
                  <a:srgbClr val="FFFF00"/>
                </a:solidFill>
                <a:latin typeface="Times New Roman" panose="02020603050405020304" pitchFamily="18" charset="0"/>
                <a:cs typeface="Times New Roman" panose="02020603050405020304" pitchFamily="18" charset="0"/>
              </a:rPr>
              <a:t>C </a:t>
            </a:r>
            <a:r>
              <a:rPr lang="mn-MN" sz="4400" dirty="0">
                <a:solidFill>
                  <a:srgbClr val="FFFF00"/>
                </a:solidFill>
                <a:latin typeface="Times New Roman" panose="02020603050405020304" pitchFamily="18" charset="0"/>
                <a:cs typeface="Times New Roman" panose="02020603050405020304" pitchFamily="18" charset="0"/>
              </a:rPr>
              <a:t>өдрийн тоо 10-18 хоногоор нэмэгдсэн</a:t>
            </a:r>
          </a:p>
          <a:p>
            <a:pPr marL="255985" indent="-255985" algn="just">
              <a:buFont typeface="Wingdings" pitchFamily="2" charset="2"/>
              <a:buChar char="Ø"/>
            </a:pPr>
            <a:r>
              <a:rPr lang="mn-MN" sz="4400" dirty="0">
                <a:solidFill>
                  <a:srgbClr val="FFFF00"/>
                </a:solidFill>
                <a:latin typeface="Times New Roman" panose="02020603050405020304" pitchFamily="18" charset="0"/>
                <a:cs typeface="Times New Roman" panose="02020603050405020304" pitchFamily="18" charset="0"/>
              </a:rPr>
              <a:t>Идэвхтэй дулааны нийлбэр 55 жилд +150</a:t>
            </a:r>
            <a:r>
              <a:rPr lang="ru-RU" sz="4400" dirty="0">
                <a:solidFill>
                  <a:srgbClr val="FFFF00"/>
                </a:solidFill>
                <a:latin typeface="Times New Roman" panose="02020603050405020304" pitchFamily="18" charset="0"/>
                <a:cs typeface="Times New Roman" panose="02020603050405020304" pitchFamily="18" charset="0"/>
              </a:rPr>
              <a:t>°</a:t>
            </a:r>
            <a:r>
              <a:rPr lang="en-US" sz="4400" dirty="0">
                <a:solidFill>
                  <a:srgbClr val="FFFF00"/>
                </a:solidFill>
                <a:latin typeface="Times New Roman" panose="02020603050405020304" pitchFamily="18" charset="0"/>
                <a:cs typeface="Times New Roman" panose="02020603050405020304" pitchFamily="18" charset="0"/>
              </a:rPr>
              <a:t>C +300</a:t>
            </a:r>
            <a:r>
              <a:rPr lang="ru-RU" sz="4400" dirty="0">
                <a:solidFill>
                  <a:srgbClr val="FFFF00"/>
                </a:solidFill>
                <a:latin typeface="Times New Roman" panose="02020603050405020304" pitchFamily="18" charset="0"/>
                <a:cs typeface="Times New Roman" panose="02020603050405020304" pitchFamily="18" charset="0"/>
              </a:rPr>
              <a:t>°</a:t>
            </a:r>
            <a:r>
              <a:rPr lang="en-US" sz="4400" dirty="0">
                <a:solidFill>
                  <a:srgbClr val="FFFF00"/>
                </a:solidFill>
                <a:latin typeface="Times New Roman" panose="02020603050405020304" pitchFamily="18" charset="0"/>
                <a:cs typeface="Times New Roman" panose="02020603050405020304" pitchFamily="18" charset="0"/>
              </a:rPr>
              <a:t>C </a:t>
            </a:r>
            <a:r>
              <a:rPr lang="mn-MN" sz="4400" dirty="0">
                <a:solidFill>
                  <a:srgbClr val="FFFF00"/>
                </a:solidFill>
                <a:latin typeface="Times New Roman" panose="02020603050405020304" pitchFamily="18" charset="0"/>
                <a:cs typeface="Times New Roman" panose="02020603050405020304" pitchFamily="18" charset="0"/>
              </a:rPr>
              <a:t>нэмэгдсэн</a:t>
            </a:r>
          </a:p>
          <a:p>
            <a:pPr marL="255985" indent="-255985" algn="just">
              <a:buFont typeface="Wingdings" pitchFamily="2" charset="2"/>
              <a:buChar char="Ø"/>
            </a:pPr>
            <a:r>
              <a:rPr lang="mn-MN" sz="4400" dirty="0">
                <a:solidFill>
                  <a:srgbClr val="C00000"/>
                </a:solidFill>
                <a:latin typeface="Times New Roman" panose="02020603050405020304" pitchFamily="18" charset="0"/>
                <a:cs typeface="Times New Roman" panose="02020603050405020304" pitchFamily="18" charset="0"/>
              </a:rPr>
              <a:t>Нийлбэр хур тунадас 3.3%-</a:t>
            </a:r>
            <a:r>
              <a:rPr lang="mn-MN" sz="4400" dirty="0" err="1">
                <a:solidFill>
                  <a:srgbClr val="C00000"/>
                </a:solidFill>
                <a:latin typeface="Times New Roman" panose="02020603050405020304" pitchFamily="18" charset="0"/>
                <a:cs typeface="Times New Roman" panose="02020603050405020304" pitchFamily="18" charset="0"/>
              </a:rPr>
              <a:t>иар</a:t>
            </a:r>
            <a:r>
              <a:rPr lang="mn-MN" sz="4400" dirty="0">
                <a:solidFill>
                  <a:srgbClr val="C00000"/>
                </a:solidFill>
                <a:latin typeface="Times New Roman" panose="02020603050405020304" pitchFamily="18" charset="0"/>
                <a:cs typeface="Times New Roman" panose="02020603050405020304" pitchFamily="18" charset="0"/>
              </a:rPr>
              <a:t> бага зэрэг өссөн зун багасаж өвөл нэмэгдэж байна.</a:t>
            </a:r>
          </a:p>
          <a:p>
            <a:pPr marL="255985" indent="-255985" algn="just">
              <a:buFont typeface="Wingdings" pitchFamily="2" charset="2"/>
              <a:buChar char="Ø"/>
            </a:pPr>
            <a:r>
              <a:rPr lang="mn-MN" sz="4400" dirty="0">
                <a:solidFill>
                  <a:srgbClr val="FFFF00"/>
                </a:solidFill>
                <a:latin typeface="Times New Roman" panose="02020603050405020304" pitchFamily="18" charset="0"/>
                <a:cs typeface="Times New Roman" panose="02020603050405020304" pitchFamily="18" charset="0"/>
              </a:rPr>
              <a:t>Чийгийн ууршилт нэмэгдэж, хөрс, ургамлын чийгийн хангамж багасаж байна. </a:t>
            </a:r>
          </a:p>
          <a:p>
            <a:pPr marL="255985" indent="-255985" algn="just">
              <a:buFont typeface="Wingdings" pitchFamily="2" charset="2"/>
              <a:buChar char="Ø"/>
            </a:pPr>
            <a:r>
              <a:rPr lang="mn-MN" sz="4400" dirty="0">
                <a:solidFill>
                  <a:srgbClr val="FFFF00"/>
                </a:solidFill>
                <a:latin typeface="Times New Roman" panose="02020603050405020304" pitchFamily="18" charset="0"/>
                <a:cs typeface="Times New Roman" panose="02020603050405020304" pitchFamily="18" charset="0"/>
              </a:rPr>
              <a:t>Ургалтын хугацааны тунадасны нийлбэр 400мм-аас бага нутаг орныг усалгаагүй тариалан эрхлэх боломжгүй буюу эрсдэлтэй бүс нутагт орж байна.</a:t>
            </a:r>
          </a:p>
          <a:p>
            <a:pPr marL="0" indent="0" algn="ctr">
              <a:buNone/>
            </a:pPr>
            <a:r>
              <a:rPr lang="mn-MN" sz="4400" dirty="0">
                <a:solidFill>
                  <a:srgbClr val="FFFF00"/>
                </a:solidFill>
                <a:latin typeface="Times New Roman" panose="02020603050405020304" pitchFamily="18" charset="0"/>
                <a:cs typeface="Times New Roman" panose="02020603050405020304" pitchFamily="18" charset="0"/>
              </a:rPr>
              <a:t>	</a:t>
            </a:r>
            <a:r>
              <a:rPr lang="mn-MN" sz="4400" dirty="0">
                <a:solidFill>
                  <a:schemeClr val="bg1"/>
                </a:solidFill>
                <a:latin typeface="Times New Roman" panose="02020603050405020304" pitchFamily="18" charset="0"/>
                <a:cs typeface="Times New Roman" panose="02020603050405020304" pitchFamily="18" charset="0"/>
              </a:rPr>
              <a:t>ГАЗАР ТАРИАЛАНД ҮЗҮҮЛЭХ ЭЕРЭГ НӨЛӨӨЛӨЛ</a:t>
            </a:r>
          </a:p>
          <a:p>
            <a:pPr algn="just">
              <a:buFont typeface="Wingdings" panose="05000000000000000000" pitchFamily="2" charset="2"/>
              <a:buChar char="Ø"/>
            </a:pPr>
            <a:r>
              <a:rPr lang="mn-MN" sz="4400" dirty="0">
                <a:solidFill>
                  <a:srgbClr val="FFFF00"/>
                </a:solidFill>
                <a:latin typeface="Times New Roman" panose="02020603050405020304" pitchFamily="18" charset="0"/>
                <a:cs typeface="Times New Roman" panose="02020603050405020304" pitchFamily="18" charset="0"/>
              </a:rPr>
              <a:t> Ургамал ургах хүйтрэлгүй хоногийн тоо нэмэгдсэн /18-22 хоног/ </a:t>
            </a:r>
          </a:p>
          <a:p>
            <a:pPr algn="just">
              <a:buFont typeface="Wingdings" panose="05000000000000000000" pitchFamily="2" charset="2"/>
              <a:buChar char="Ø"/>
            </a:pPr>
            <a:r>
              <a:rPr lang="mn-MN" sz="4400" dirty="0">
                <a:solidFill>
                  <a:srgbClr val="FFFF00"/>
                </a:solidFill>
                <a:latin typeface="Times New Roman" panose="02020603050405020304" pitchFamily="18" charset="0"/>
                <a:cs typeface="Times New Roman" panose="02020603050405020304" pitchFamily="18" charset="0"/>
              </a:rPr>
              <a:t>Дулааны хангамж сайжирч таримлын тоо нэр төрлийг олшруулах боломж олгож байгаа</a:t>
            </a:r>
          </a:p>
          <a:p>
            <a:pPr algn="just">
              <a:buFont typeface="Wingdings" panose="05000000000000000000" pitchFamily="2" charset="2"/>
              <a:buChar char="Ø"/>
            </a:pPr>
            <a:r>
              <a:rPr lang="mn-MN" sz="4400" dirty="0">
                <a:solidFill>
                  <a:srgbClr val="FFFF00"/>
                </a:solidFill>
                <a:latin typeface="Times New Roman" panose="02020603050405020304" pitchFamily="18" charset="0"/>
                <a:cs typeface="Times New Roman" panose="02020603050405020304" pitchFamily="18" charset="0"/>
              </a:rPr>
              <a:t>Зарим бүс нутгаар өвлийн хур тунадасны хэмжээ /20-25%/ нэмэгдэж байгаа</a:t>
            </a:r>
          </a:p>
          <a:p>
            <a:pPr algn="just">
              <a:buFont typeface="Wingdings" panose="05000000000000000000" pitchFamily="2" charset="2"/>
              <a:buChar char="Ø"/>
            </a:pPr>
            <a:r>
              <a:rPr lang="mn-MN" sz="4400" dirty="0">
                <a:solidFill>
                  <a:srgbClr val="FFFF00"/>
                </a:solidFill>
                <a:latin typeface="Times New Roman" panose="02020603050405020304" pitchFamily="18" charset="0"/>
                <a:cs typeface="Times New Roman" panose="02020603050405020304" pitchFamily="18" charset="0"/>
              </a:rPr>
              <a:t>Дунд болон дунд орой болцтой сортууд тариалах, арвин ургац авах боломж бүрдсэн</a:t>
            </a:r>
          </a:p>
          <a:p>
            <a:pPr algn="just">
              <a:buFont typeface="Wingdings" panose="05000000000000000000" pitchFamily="2" charset="2"/>
              <a:buChar char="Ø"/>
            </a:pPr>
            <a:endParaRPr lang="mn-MN" sz="4400" dirty="0">
              <a:solidFill>
                <a:srgbClr val="FFFF00"/>
              </a:solidFill>
              <a:latin typeface="Times New Roman" panose="02020603050405020304" pitchFamily="18" charset="0"/>
              <a:cs typeface="Times New Roman" panose="02020603050405020304" pitchFamily="18" charset="0"/>
            </a:endParaRPr>
          </a:p>
          <a:p>
            <a:pPr marL="255985" indent="-255985" algn="just">
              <a:buFont typeface="Wingdings" pitchFamily="2" charset="2"/>
              <a:buChar char="Ø"/>
            </a:pPr>
            <a:endParaRPr lang="mn-MN" sz="4400" dirty="0">
              <a:solidFill>
                <a:srgbClr val="FFFF00"/>
              </a:solidFill>
              <a:latin typeface="Times New Roman" panose="02020603050405020304" pitchFamily="18" charset="0"/>
              <a:cs typeface="Times New Roman" panose="02020603050405020304" pitchFamily="18" charset="0"/>
            </a:endParaRPr>
          </a:p>
          <a:p>
            <a:pPr marL="255985" indent="-255985" algn="just">
              <a:buFont typeface="Wingdings" pitchFamily="2" charset="2"/>
              <a:buChar char="Ø"/>
            </a:pPr>
            <a:endParaRPr lang="mn-MN" sz="4400" dirty="0">
              <a:solidFill>
                <a:srgbClr val="FFFF00"/>
              </a:solidFill>
              <a:latin typeface="Times New Roman" panose="02020603050405020304" pitchFamily="18" charset="0"/>
              <a:cs typeface="Times New Roman" panose="02020603050405020304" pitchFamily="18" charset="0"/>
            </a:endParaRPr>
          </a:p>
          <a:p>
            <a:pPr marL="255985" indent="-255985" algn="just">
              <a:buFont typeface="Wingdings" pitchFamily="2" charset="2"/>
              <a:buChar char="Ø"/>
            </a:pPr>
            <a:endParaRPr lang="mn-MN" sz="4400" dirty="0">
              <a:solidFill>
                <a:srgbClr val="FFFF00"/>
              </a:solidFill>
              <a:latin typeface="Times New Roman" panose="02020603050405020304" pitchFamily="18" charset="0"/>
              <a:cs typeface="Times New Roman" panose="02020603050405020304" pitchFamily="18" charset="0"/>
            </a:endParaRPr>
          </a:p>
          <a:p>
            <a:pPr marL="0" indent="0" algn="just">
              <a:buNone/>
            </a:pPr>
            <a:endParaRPr lang="mn-MN" sz="4400" dirty="0">
              <a:solidFill>
                <a:srgbClr val="FFFF0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4190260" y="5939162"/>
            <a:ext cx="8073176" cy="1010392"/>
            <a:chOff x="760733" y="1860015"/>
            <a:chExt cx="7679424" cy="3829348"/>
          </a:xfrm>
        </p:grpSpPr>
        <p:pic>
          <p:nvPicPr>
            <p:cNvPr id="5" name="Picture 4" descr="Screen Shot 2015-10-11 at 10.21.57 AM.png"/>
            <p:cNvPicPr>
              <a:picLocks noChangeAspect="1"/>
            </p:cNvPicPr>
            <p:nvPr/>
          </p:nvPicPr>
          <p:blipFill rotWithShape="1">
            <a:blip r:embed="rId2">
              <a:extLst>
                <a:ext uri="{28A0092B-C50C-407E-A947-70E740481C1C}">
                  <a14:useLocalDpi xmlns:a14="http://schemas.microsoft.com/office/drawing/2010/main" val="0"/>
                </a:ext>
              </a:extLst>
            </a:blip>
            <a:srcRect t="12290" r="3331"/>
            <a:stretch/>
          </p:blipFill>
          <p:spPr>
            <a:xfrm>
              <a:off x="760733" y="1860015"/>
              <a:ext cx="7679424" cy="3822650"/>
            </a:xfrm>
            <a:prstGeom prst="rect">
              <a:avLst/>
            </a:prstGeom>
            <a:ln>
              <a:noFill/>
            </a:ln>
            <a:effectLst>
              <a:softEdge rad="112500"/>
            </a:effectLst>
          </p:spPr>
        </p:pic>
        <p:sp>
          <p:nvSpPr>
            <p:cNvPr id="6" name="TextBox 5"/>
            <p:cNvSpPr txBox="1"/>
            <p:nvPr/>
          </p:nvSpPr>
          <p:spPr>
            <a:xfrm rot="16200000">
              <a:off x="-423965" y="3701319"/>
              <a:ext cx="2754602" cy="322042"/>
            </a:xfrm>
            <a:prstGeom prst="rect">
              <a:avLst/>
            </a:prstGeom>
            <a:noFill/>
          </p:spPr>
          <p:txBody>
            <a:bodyPr wrap="square" rtlCol="0">
              <a:spAutoFit/>
            </a:bodyPr>
            <a:lstStyle/>
            <a:p>
              <a:r>
                <a:rPr lang="en-US" sz="800" dirty="0">
                  <a:solidFill>
                    <a:schemeClr val="tx1">
                      <a:lumMod val="50000"/>
                      <a:lumOff val="50000"/>
                    </a:schemeClr>
                  </a:solidFill>
                  <a:latin typeface="Arial" panose="020B0604020202020204" pitchFamily="34" charset="0"/>
                  <a:cs typeface="Arial" panose="020B0604020202020204" pitchFamily="34" charset="0"/>
                </a:rPr>
                <a:t>temperature</a:t>
              </a:r>
            </a:p>
          </p:txBody>
        </p:sp>
        <p:sp>
          <p:nvSpPr>
            <p:cNvPr id="7" name="TextBox 6"/>
            <p:cNvSpPr txBox="1"/>
            <p:nvPr/>
          </p:nvSpPr>
          <p:spPr>
            <a:xfrm>
              <a:off x="4380630" y="5044706"/>
              <a:ext cx="511217" cy="644657"/>
            </a:xfrm>
            <a:prstGeom prst="rect">
              <a:avLst/>
            </a:prstGeom>
            <a:solidFill>
              <a:schemeClr val="bg1"/>
            </a:solidFill>
          </p:spPr>
          <p:txBody>
            <a:bodyPr wrap="none" rtlCol="0">
              <a:spAutoFit/>
            </a:bodyPr>
            <a:lstStyle/>
            <a:p>
              <a:r>
                <a:rPr lang="en-US" sz="1200" dirty="0">
                  <a:solidFill>
                    <a:srgbClr val="7F7F7F"/>
                  </a:solidFill>
                </a:rPr>
                <a:t>years</a:t>
              </a:r>
            </a:p>
          </p:txBody>
        </p:sp>
      </p:grpSp>
      <p:sp>
        <p:nvSpPr>
          <p:cNvPr id="8" name="TextBox 7"/>
          <p:cNvSpPr txBox="1"/>
          <p:nvPr/>
        </p:nvSpPr>
        <p:spPr>
          <a:xfrm>
            <a:off x="-39290" y="6494575"/>
            <a:ext cx="3507692" cy="253916"/>
          </a:xfrm>
          <a:prstGeom prst="rect">
            <a:avLst/>
          </a:prstGeom>
          <a:noFill/>
        </p:spPr>
        <p:txBody>
          <a:bodyPr wrap="none" rtlCol="0">
            <a:spAutoFit/>
          </a:bodyPr>
          <a:lstStyle/>
          <a:p>
            <a:r>
              <a:rPr lang="ru-RU" sz="1050" i="1" dirty="0">
                <a:solidFill>
                  <a:schemeClr val="bg1"/>
                </a:solidFill>
                <a:latin typeface="Arial" panose="020B0604020202020204" pitchFamily="34" charset="0"/>
                <a:cs typeface="Arial" panose="020B0604020202020204" pitchFamily="34" charset="0"/>
              </a:rPr>
              <a:t>Эх </a:t>
            </a:r>
            <a:r>
              <a:rPr lang="mn-MN" sz="1050" i="1" dirty="0">
                <a:solidFill>
                  <a:schemeClr val="bg1"/>
                </a:solidFill>
                <a:latin typeface="Arial" panose="020B0604020202020204" pitchFamily="34" charset="0"/>
                <a:cs typeface="Arial" panose="020B0604020202020204" pitchFamily="34" charset="0"/>
              </a:rPr>
              <a:t>сурвалж</a:t>
            </a:r>
            <a:r>
              <a:rPr lang="ru-RU" sz="1050" i="1" dirty="0">
                <a:solidFill>
                  <a:schemeClr val="bg1"/>
                </a:solidFill>
                <a:latin typeface="Arial" panose="020B0604020202020204" pitchFamily="34" charset="0"/>
                <a:cs typeface="Arial" panose="020B0604020202020204" pitchFamily="34" charset="0"/>
              </a:rPr>
              <a:t>: Ус Цаг Уур Орчны Шинжилгээний Газар</a:t>
            </a:r>
            <a:endParaRPr lang="en-US" sz="105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660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15D3-FE7D-AC8E-FD2C-C2033BF73BFC}"/>
            </a:ext>
          </a:extLst>
        </p:cNvPr>
        <p:cNvGrpSpPr/>
        <p:nvPr/>
      </p:nvGrpSpPr>
      <p:grpSpPr>
        <a:xfrm>
          <a:off x="0" y="0"/>
          <a:ext cx="0" cy="0"/>
          <a:chOff x="0" y="0"/>
          <a:chExt cx="0" cy="0"/>
        </a:xfrm>
      </p:grpSpPr>
      <p:pic>
        <p:nvPicPr>
          <p:cNvPr id="27" name="Picture 2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922" y="0"/>
            <a:ext cx="12256436" cy="6891946"/>
          </a:xfrm>
          <a:prstGeom prst="rect">
            <a:avLst/>
          </a:prstGeom>
        </p:spPr>
      </p:pic>
      <p:grpSp>
        <p:nvGrpSpPr>
          <p:cNvPr id="7" name="Group 6">
            <a:extLst>
              <a:ext uri="{FF2B5EF4-FFF2-40B4-BE49-F238E27FC236}">
                <a16:creationId xmlns:a16="http://schemas.microsoft.com/office/drawing/2014/main" id="{C09806D8-9AD0-C25A-0600-7B293F6F8A8E}"/>
              </a:ext>
            </a:extLst>
          </p:cNvPr>
          <p:cNvGrpSpPr/>
          <p:nvPr/>
        </p:nvGrpSpPr>
        <p:grpSpPr>
          <a:xfrm flipH="1">
            <a:off x="-393700" y="306889"/>
            <a:ext cx="10769600" cy="1011143"/>
            <a:chOff x="-4247995" y="59002"/>
            <a:chExt cx="16154400" cy="1516714"/>
          </a:xfrm>
        </p:grpSpPr>
        <p:cxnSp>
          <p:nvCxnSpPr>
            <p:cNvPr id="8" name="Straight Connector 7">
              <a:extLst>
                <a:ext uri="{FF2B5EF4-FFF2-40B4-BE49-F238E27FC236}">
                  <a16:creationId xmlns:a16="http://schemas.microsoft.com/office/drawing/2014/main" id="{02D1FE8D-662B-27BA-162C-6A214754AE6E}"/>
                </a:ext>
              </a:extLst>
            </p:cNvPr>
            <p:cNvCxnSpPr>
              <a:cxnSpLocks/>
            </p:cNvCxnSpPr>
            <p:nvPr/>
          </p:nvCxnSpPr>
          <p:spPr>
            <a:xfrm>
              <a:off x="-4247995" y="861358"/>
              <a:ext cx="14668345" cy="0"/>
            </a:xfrm>
            <a:prstGeom prst="line">
              <a:avLst/>
            </a:prstGeom>
            <a:ln w="28575">
              <a:solidFill>
                <a:srgbClr val="0A315D"/>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Arc 8">
              <a:extLst>
                <a:ext uri="{FF2B5EF4-FFF2-40B4-BE49-F238E27FC236}">
                  <a16:creationId xmlns:a16="http://schemas.microsoft.com/office/drawing/2014/main" id="{D0A7D3E1-C2D9-B9E4-1A15-BC2FAC484F41}"/>
                </a:ext>
              </a:extLst>
            </p:cNvPr>
            <p:cNvSpPr/>
            <p:nvPr/>
          </p:nvSpPr>
          <p:spPr>
            <a:xfrm rot="13423356">
              <a:off x="10427154" y="59002"/>
              <a:ext cx="1479251" cy="1516714"/>
            </a:xfrm>
            <a:prstGeom prst="arc">
              <a:avLst/>
            </a:prstGeom>
            <a:ln w="28575">
              <a:solidFill>
                <a:srgbClr val="0A315D"/>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sp>
        <p:nvSpPr>
          <p:cNvPr id="16" name="TextBox 15">
            <a:extLst>
              <a:ext uri="{FF2B5EF4-FFF2-40B4-BE49-F238E27FC236}">
                <a16:creationId xmlns:a16="http://schemas.microsoft.com/office/drawing/2014/main" id="{8BFEB950-5C6A-737B-FF9E-F561DF80BECA}"/>
              </a:ext>
            </a:extLst>
          </p:cNvPr>
          <p:cNvSpPr txBox="1"/>
          <p:nvPr/>
        </p:nvSpPr>
        <p:spPr>
          <a:xfrm>
            <a:off x="181530" y="238427"/>
            <a:ext cx="11158763" cy="523220"/>
          </a:xfrm>
          <a:prstGeom prst="rect">
            <a:avLst/>
          </a:prstGeom>
          <a:noFill/>
        </p:spPr>
        <p:txBody>
          <a:bodyPr wrap="square">
            <a:spAutoFit/>
          </a:bodyPr>
          <a:lstStyle/>
          <a:p>
            <a:pPr algn="r"/>
            <a:r>
              <a:rPr lang="mn-MN" sz="2800" b="1" dirty="0">
                <a:solidFill>
                  <a:srgbClr val="000066"/>
                </a:solidFill>
                <a:latin typeface="Times New Roman" panose="02020603050405020304" pitchFamily="18" charset="0"/>
                <a:cs typeface="Times New Roman" panose="02020603050405020304" pitchFamily="18" charset="0"/>
              </a:rPr>
              <a:t>УРГАМЛЫН ГЕНЕТИК НӨӨЦ, </a:t>
            </a:r>
            <a:r>
              <a:rPr lang="mn-MN" sz="2800" b="1" dirty="0" err="1">
                <a:solidFill>
                  <a:srgbClr val="000066"/>
                </a:solidFill>
                <a:latin typeface="Times New Roman" panose="02020603050405020304" pitchFamily="18" charset="0"/>
                <a:cs typeface="Times New Roman" panose="02020603050405020304" pitchFamily="18" charset="0"/>
              </a:rPr>
              <a:t>СЕЛЕКЦИ</a:t>
            </a:r>
            <a:r>
              <a:rPr lang="mn-MN" sz="2800" b="1" dirty="0">
                <a:solidFill>
                  <a:srgbClr val="000066"/>
                </a:solidFill>
                <a:latin typeface="Times New Roman" panose="02020603050405020304" pitchFamily="18" charset="0"/>
                <a:cs typeface="Times New Roman" panose="02020603050405020304" pitchFamily="18" charset="0"/>
              </a:rPr>
              <a:t>, ҮРИЙН АЖ АХУЙ</a:t>
            </a:r>
            <a:endParaRPr lang="en-US" sz="2800" b="1" dirty="0">
              <a:solidFill>
                <a:srgbClr val="000066"/>
              </a:solidFill>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C7020FB6-DC86-10A1-57EC-DBAEF1F68DFF}"/>
              </a:ext>
            </a:extLst>
          </p:cNvPr>
          <p:cNvGrpSpPr/>
          <p:nvPr/>
        </p:nvGrpSpPr>
        <p:grpSpPr>
          <a:xfrm>
            <a:off x="181530" y="4524171"/>
            <a:ext cx="4433555" cy="2029684"/>
            <a:chOff x="1210007" y="4724172"/>
            <a:chExt cx="4408927" cy="2734701"/>
          </a:xfrm>
        </p:grpSpPr>
        <p:sp>
          <p:nvSpPr>
            <p:cNvPr id="2" name="Rectangle: Rounded Corners 1">
              <a:extLst>
                <a:ext uri="{FF2B5EF4-FFF2-40B4-BE49-F238E27FC236}">
                  <a16:creationId xmlns:a16="http://schemas.microsoft.com/office/drawing/2014/main" id="{C84858B5-E0DE-4316-C3A9-0B4C1BCF49CF}"/>
                </a:ext>
              </a:extLst>
            </p:cNvPr>
            <p:cNvSpPr/>
            <p:nvPr/>
          </p:nvSpPr>
          <p:spPr>
            <a:xfrm>
              <a:off x="1210007" y="4724172"/>
              <a:ext cx="4408927" cy="2734701"/>
            </a:xfrm>
            <a:prstGeom prst="roundRect">
              <a:avLst/>
            </a:prstGeom>
            <a:solidFill>
              <a:srgbClr val="00B050">
                <a:alpha val="72000"/>
              </a:srgbClr>
            </a:solidFill>
            <a:ln w="28575">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33"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822E687B-CC6F-2749-83AE-643A857A64AA}"/>
                </a:ext>
              </a:extLst>
            </p:cNvPr>
            <p:cNvSpPr/>
            <p:nvPr/>
          </p:nvSpPr>
          <p:spPr>
            <a:xfrm>
              <a:off x="1234015" y="4760113"/>
              <a:ext cx="4384919" cy="2662821"/>
            </a:xfrm>
            <a:prstGeom prst="roundRect">
              <a:avLst/>
            </a:prstGeom>
            <a:solidFill>
              <a:srgbClr val="00B050"/>
            </a:solid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sz="1867" b="1" dirty="0">
                  <a:solidFill>
                    <a:srgbClr val="FFC000"/>
                  </a:solidFill>
                  <a:latin typeface="Times New Roman" panose="02020603050405020304" pitchFamily="18" charset="0"/>
                  <a:ea typeface="Roboto" panose="02000000000000000000" pitchFamily="2" charset="0"/>
                  <a:cs typeface="Times New Roman" panose="02020603050405020304" pitchFamily="18" charset="0"/>
                </a:rPr>
                <a:t>НИЙТ УРГАЦЫН ХЭРЭГЦЭЭ</a:t>
              </a:r>
            </a:p>
            <a:p>
              <a:endParaRPr lang="mn-MN" sz="4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БУУДАЙ 350-380 </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мян</a:t>
              </a:r>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тн</a:t>
              </a:r>
              <a:endPar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ТӨМС 153.3 </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мян</a:t>
              </a:r>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тн</a:t>
              </a:r>
              <a:endPar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cs typeface="Times New Roman" panose="02020603050405020304" pitchFamily="18" charset="0"/>
                </a:rPr>
                <a:t>НОГОО 379.6</a:t>
              </a:r>
              <a:endParaRPr lang="en-US" sz="933"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18F75C92-1948-5498-C497-53C58DAD1B2E}"/>
                </a:ext>
              </a:extLst>
            </p:cNvPr>
            <p:cNvCxnSpPr>
              <a:cxnSpLocks/>
            </p:cNvCxnSpPr>
            <p:nvPr/>
          </p:nvCxnSpPr>
          <p:spPr>
            <a:xfrm>
              <a:off x="1374113" y="6611862"/>
              <a:ext cx="3505200"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grpSp>
        <p:nvGrpSpPr>
          <p:cNvPr id="47" name="Group 46">
            <a:extLst>
              <a:ext uri="{FF2B5EF4-FFF2-40B4-BE49-F238E27FC236}">
                <a16:creationId xmlns:a16="http://schemas.microsoft.com/office/drawing/2014/main" id="{C7652FC2-AB00-3BF2-A280-BDC910225881}"/>
              </a:ext>
            </a:extLst>
          </p:cNvPr>
          <p:cNvGrpSpPr/>
          <p:nvPr/>
        </p:nvGrpSpPr>
        <p:grpSpPr>
          <a:xfrm>
            <a:off x="9597577" y="1822307"/>
            <a:ext cx="2594423" cy="1941534"/>
            <a:chOff x="7227701" y="5676900"/>
            <a:chExt cx="3962401" cy="2642516"/>
          </a:xfrm>
        </p:grpSpPr>
        <p:grpSp>
          <p:nvGrpSpPr>
            <p:cNvPr id="40" name="Group 39">
              <a:extLst>
                <a:ext uri="{FF2B5EF4-FFF2-40B4-BE49-F238E27FC236}">
                  <a16:creationId xmlns:a16="http://schemas.microsoft.com/office/drawing/2014/main" id="{5F3539F6-58B0-92A6-C461-4D260F11A695}"/>
                </a:ext>
              </a:extLst>
            </p:cNvPr>
            <p:cNvGrpSpPr/>
            <p:nvPr/>
          </p:nvGrpSpPr>
          <p:grpSpPr>
            <a:xfrm>
              <a:off x="7227701" y="5676900"/>
              <a:ext cx="3962401" cy="2642516"/>
              <a:chOff x="965437" y="4889427"/>
              <a:chExt cx="3962401" cy="2642516"/>
            </a:xfrm>
          </p:grpSpPr>
          <p:sp>
            <p:nvSpPr>
              <p:cNvPr id="41" name="Rectangle: Rounded Corners 40">
                <a:extLst>
                  <a:ext uri="{FF2B5EF4-FFF2-40B4-BE49-F238E27FC236}">
                    <a16:creationId xmlns:a16="http://schemas.microsoft.com/office/drawing/2014/main" id="{72F770AE-5B3C-A904-A77A-9D6CC9E14825}"/>
                  </a:ext>
                </a:extLst>
              </p:cNvPr>
              <p:cNvSpPr/>
              <p:nvPr/>
            </p:nvSpPr>
            <p:spPr>
              <a:xfrm>
                <a:off x="965437" y="4889427"/>
                <a:ext cx="3962401" cy="2556829"/>
              </a:xfrm>
              <a:prstGeom prst="roundRect">
                <a:avLst/>
              </a:prstGeom>
              <a:solidFill>
                <a:srgbClr val="03206C">
                  <a:alpha val="72157"/>
                </a:srgbClr>
              </a:solidFill>
              <a:ln w="28575">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33" dirty="0">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BA05453E-8A41-DCBD-2ED4-F0EC668F42CB}"/>
                  </a:ext>
                </a:extLst>
              </p:cNvPr>
              <p:cNvSpPr/>
              <p:nvPr/>
            </p:nvSpPr>
            <p:spPr>
              <a:xfrm>
                <a:off x="1181141" y="4975114"/>
                <a:ext cx="3619093" cy="2556829"/>
              </a:xfrm>
              <a:prstGeom prst="roundRect">
                <a:avLst/>
              </a:prstGeom>
              <a:no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sz="1333" b="1" dirty="0">
                    <a:solidFill>
                      <a:srgbClr val="FFC000"/>
                    </a:solidFill>
                    <a:latin typeface="Times New Roman" panose="02020603050405020304" pitchFamily="18" charset="0"/>
                    <a:ea typeface="Roboto" panose="02000000000000000000" pitchFamily="2" charset="0"/>
                    <a:cs typeface="Times New Roman" panose="02020603050405020304" pitchFamily="18" charset="0"/>
                  </a:rPr>
                  <a:t>ҮРИЙН АЖ АХУЙ</a:t>
                </a:r>
              </a:p>
              <a:p>
                <a:r>
                  <a:rPr lang="mn-MN" sz="4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350</a:t>
                </a:r>
                <a:r>
                  <a:rPr lang="mn-MN" sz="1333" b="1" dirty="0" err="1">
                    <a:solidFill>
                      <a:schemeClr val="bg1"/>
                    </a:solidFill>
                    <a:latin typeface="Times New Roman" panose="02020603050405020304" pitchFamily="18" charset="0"/>
                    <a:ea typeface="Roboto" panose="02000000000000000000" pitchFamily="2" charset="0"/>
                    <a:cs typeface="Times New Roman" panose="02020603050405020304" pitchFamily="18" charset="0"/>
                  </a:rPr>
                  <a:t>тн</a:t>
                </a:r>
                <a:r>
                  <a:rPr lang="mn-MN" sz="1333"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супер элит</a:t>
                </a:r>
              </a:p>
              <a:p>
                <a:endParaRPr lang="mn-MN" sz="4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Буудай- 350 </a:t>
                </a:r>
                <a:r>
                  <a:rPr lang="mn-MN" sz="1067"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тн</a:t>
                </a:r>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 70%</a:t>
                </a:r>
              </a:p>
              <a:p>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Төмс- 110 </a:t>
                </a:r>
                <a:r>
                  <a:rPr lang="mn-MN" sz="1067"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тн</a:t>
                </a:r>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 40%</a:t>
                </a:r>
              </a:p>
              <a:p>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Хүнсний ногоо 0-90%</a:t>
                </a:r>
              </a:p>
              <a:p>
                <a:endParaRPr lang="en-US" sz="700"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cxnSp>
            <p:nvCxnSpPr>
              <p:cNvPr id="43" name="Straight Connector 42">
                <a:extLst>
                  <a:ext uri="{FF2B5EF4-FFF2-40B4-BE49-F238E27FC236}">
                    <a16:creationId xmlns:a16="http://schemas.microsoft.com/office/drawing/2014/main" id="{B6FFC714-6B6C-1D6A-9243-83FF9626E4DE}"/>
                  </a:ext>
                </a:extLst>
              </p:cNvPr>
              <p:cNvCxnSpPr>
                <a:cxnSpLocks/>
              </p:cNvCxnSpPr>
              <p:nvPr/>
            </p:nvCxnSpPr>
            <p:spPr>
              <a:xfrm>
                <a:off x="1350267" y="6312769"/>
                <a:ext cx="3262511"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pic>
          <p:nvPicPr>
            <p:cNvPr id="44" name="Graphic 43">
              <a:extLst>
                <a:ext uri="{FF2B5EF4-FFF2-40B4-BE49-F238E27FC236}">
                  <a16:creationId xmlns:a16="http://schemas.microsoft.com/office/drawing/2014/main" id="{F0033A92-1A3A-52E2-C8B7-598161BED60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04907" y="6176706"/>
              <a:ext cx="747596" cy="512937"/>
            </a:xfrm>
            <a:prstGeom prst="rect">
              <a:avLst/>
            </a:prstGeom>
          </p:spPr>
        </p:pic>
      </p:grpSp>
      <p:grpSp>
        <p:nvGrpSpPr>
          <p:cNvPr id="46" name="Group 45">
            <a:extLst>
              <a:ext uri="{FF2B5EF4-FFF2-40B4-BE49-F238E27FC236}">
                <a16:creationId xmlns:a16="http://schemas.microsoft.com/office/drawing/2014/main" id="{3D71132C-E37B-B58E-9482-943525BE7FB7}"/>
              </a:ext>
            </a:extLst>
          </p:cNvPr>
          <p:cNvGrpSpPr/>
          <p:nvPr/>
        </p:nvGrpSpPr>
        <p:grpSpPr>
          <a:xfrm>
            <a:off x="4082593" y="1844100"/>
            <a:ext cx="2652211" cy="2545042"/>
            <a:chOff x="7228442" y="2653436"/>
            <a:chExt cx="3978316" cy="2730948"/>
          </a:xfrm>
        </p:grpSpPr>
        <p:grpSp>
          <p:nvGrpSpPr>
            <p:cNvPr id="32" name="Group 31">
              <a:extLst>
                <a:ext uri="{FF2B5EF4-FFF2-40B4-BE49-F238E27FC236}">
                  <a16:creationId xmlns:a16="http://schemas.microsoft.com/office/drawing/2014/main" id="{A37EB819-4364-18D9-6E47-296B61AAB2DB}"/>
                </a:ext>
              </a:extLst>
            </p:cNvPr>
            <p:cNvGrpSpPr/>
            <p:nvPr/>
          </p:nvGrpSpPr>
          <p:grpSpPr>
            <a:xfrm>
              <a:off x="7228442" y="2653436"/>
              <a:ext cx="3978316" cy="2730948"/>
              <a:chOff x="965437" y="5215540"/>
              <a:chExt cx="3978316" cy="2730948"/>
            </a:xfrm>
          </p:grpSpPr>
          <p:sp>
            <p:nvSpPr>
              <p:cNvPr id="33" name="Rectangle: Rounded Corners 32">
                <a:extLst>
                  <a:ext uri="{FF2B5EF4-FFF2-40B4-BE49-F238E27FC236}">
                    <a16:creationId xmlns:a16="http://schemas.microsoft.com/office/drawing/2014/main" id="{C767925B-83A7-A814-515E-B34FC57198CE}"/>
                  </a:ext>
                </a:extLst>
              </p:cNvPr>
              <p:cNvSpPr/>
              <p:nvPr/>
            </p:nvSpPr>
            <p:spPr>
              <a:xfrm>
                <a:off x="965437" y="5215540"/>
                <a:ext cx="3962401" cy="2010092"/>
              </a:xfrm>
              <a:prstGeom prst="roundRect">
                <a:avLst/>
              </a:prstGeom>
              <a:solidFill>
                <a:srgbClr val="002060">
                  <a:alpha val="72000"/>
                </a:srgbClr>
              </a:solidFill>
              <a:ln w="28575">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33" dirty="0">
                  <a:latin typeface="Times New Roman" panose="02020603050405020304" pitchFamily="18" charset="0"/>
                  <a:cs typeface="Times New Roman" panose="02020603050405020304" pitchFamily="18" charset="0"/>
                </a:endParaRPr>
              </a:p>
            </p:txBody>
          </p:sp>
          <p:sp>
            <p:nvSpPr>
              <p:cNvPr id="35" name="Rectangle: Rounded Corners 34">
                <a:extLst>
                  <a:ext uri="{FF2B5EF4-FFF2-40B4-BE49-F238E27FC236}">
                    <a16:creationId xmlns:a16="http://schemas.microsoft.com/office/drawing/2014/main" id="{36C1FE6E-32D1-BDC5-5309-07CCEC292DDE}"/>
                  </a:ext>
                </a:extLst>
              </p:cNvPr>
              <p:cNvSpPr/>
              <p:nvPr/>
            </p:nvSpPr>
            <p:spPr>
              <a:xfrm>
                <a:off x="981353" y="5251160"/>
                <a:ext cx="3962400" cy="2695328"/>
              </a:xfrm>
              <a:prstGeom prst="roundRect">
                <a:avLst/>
              </a:prstGeom>
              <a:no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sz="1333" b="1" dirty="0">
                    <a:solidFill>
                      <a:srgbClr val="FFC000"/>
                    </a:solidFill>
                    <a:latin typeface="Times New Roman" panose="02020603050405020304" pitchFamily="18" charset="0"/>
                    <a:ea typeface="Roboto" panose="02000000000000000000" pitchFamily="2" charset="0"/>
                    <a:cs typeface="Times New Roman" panose="02020603050405020304" pitchFamily="18" charset="0"/>
                  </a:rPr>
                  <a:t>ТАРИМЛЫН ГЕНЕТИК НӨӨЦ</a:t>
                </a:r>
              </a:p>
              <a:p>
                <a:r>
                  <a:rPr lang="en-US" sz="1867"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70 </a:t>
                </a:r>
                <a:r>
                  <a:rPr lang="mn-MN" sz="1867"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төрөл</a:t>
                </a:r>
              </a:p>
              <a:p>
                <a:r>
                  <a:rPr lang="mn-MN" sz="4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21000</a:t>
                </a:r>
                <a:r>
                  <a:rPr lang="mn-MN" sz="1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ДЭЭЖ</a:t>
                </a:r>
                <a:r>
                  <a:rPr lang="mn-MN" sz="1333"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p>
              <a:p>
                <a:endParaRPr lang="mn-MN" sz="1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933"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Дэлхийн 144 оронтой </a:t>
                </a:r>
                <a:r>
                  <a:rPr lang="mn-MN" sz="933"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УГНОУГ</a:t>
                </a:r>
                <a:endParaRPr lang="en-US" sz="667"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cxnSp>
            <p:nvCxnSpPr>
              <p:cNvPr id="36" name="Straight Connector 35">
                <a:extLst>
                  <a:ext uri="{FF2B5EF4-FFF2-40B4-BE49-F238E27FC236}">
                    <a16:creationId xmlns:a16="http://schemas.microsoft.com/office/drawing/2014/main" id="{C966BFF8-6616-EFA0-155F-29086951DB89}"/>
                  </a:ext>
                </a:extLst>
              </p:cNvPr>
              <p:cNvCxnSpPr>
                <a:cxnSpLocks/>
              </p:cNvCxnSpPr>
              <p:nvPr/>
            </p:nvCxnSpPr>
            <p:spPr>
              <a:xfrm>
                <a:off x="1220003" y="6879785"/>
                <a:ext cx="3415653"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pic>
          <p:nvPicPr>
            <p:cNvPr id="45" name="Graphic 44" descr="Agriculture with solid fill">
              <a:extLst>
                <a:ext uri="{FF2B5EF4-FFF2-40B4-BE49-F238E27FC236}">
                  <a16:creationId xmlns:a16="http://schemas.microsoft.com/office/drawing/2014/main" id="{E2B8D559-51A7-6366-9B16-DD5F12A2A2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167751" y="3308949"/>
              <a:ext cx="667745" cy="667745"/>
            </a:xfrm>
            <a:prstGeom prst="rect">
              <a:avLst/>
            </a:prstGeom>
          </p:spPr>
        </p:pic>
      </p:grpSp>
      <p:grpSp>
        <p:nvGrpSpPr>
          <p:cNvPr id="49" name="Group 48">
            <a:extLst>
              <a:ext uri="{FF2B5EF4-FFF2-40B4-BE49-F238E27FC236}">
                <a16:creationId xmlns:a16="http://schemas.microsoft.com/office/drawing/2014/main" id="{2C036826-EA1C-F9C3-2218-F579194B5CAE}"/>
              </a:ext>
            </a:extLst>
          </p:cNvPr>
          <p:cNvGrpSpPr/>
          <p:nvPr/>
        </p:nvGrpSpPr>
        <p:grpSpPr>
          <a:xfrm>
            <a:off x="6845791" y="1813522"/>
            <a:ext cx="2641601" cy="1950320"/>
            <a:chOff x="965437" y="4889427"/>
            <a:chExt cx="3962401" cy="2556829"/>
          </a:xfrm>
        </p:grpSpPr>
        <p:sp>
          <p:nvSpPr>
            <p:cNvPr id="51" name="Rectangle: Rounded Corners 50">
              <a:extLst>
                <a:ext uri="{FF2B5EF4-FFF2-40B4-BE49-F238E27FC236}">
                  <a16:creationId xmlns:a16="http://schemas.microsoft.com/office/drawing/2014/main" id="{0ACD9D27-8EB1-C651-45C8-3CFDE5D91AFD}"/>
                </a:ext>
              </a:extLst>
            </p:cNvPr>
            <p:cNvSpPr/>
            <p:nvPr/>
          </p:nvSpPr>
          <p:spPr>
            <a:xfrm>
              <a:off x="965437" y="4889427"/>
              <a:ext cx="3962401" cy="2556829"/>
            </a:xfrm>
            <a:prstGeom prst="roundRect">
              <a:avLst/>
            </a:prstGeom>
            <a:solidFill>
              <a:srgbClr val="03206C">
                <a:alpha val="72157"/>
              </a:srgbClr>
            </a:solidFill>
            <a:ln w="28575">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33" dirty="0">
                <a:latin typeface="Times New Roman" panose="02020603050405020304" pitchFamily="18" charset="0"/>
                <a:cs typeface="Times New Roman" panose="02020603050405020304" pitchFamily="18" charset="0"/>
              </a:endParaRPr>
            </a:p>
          </p:txBody>
        </p:sp>
        <p:sp>
          <p:nvSpPr>
            <p:cNvPr id="52" name="Rectangle: Rounded Corners 51">
              <a:extLst>
                <a:ext uri="{FF2B5EF4-FFF2-40B4-BE49-F238E27FC236}">
                  <a16:creationId xmlns:a16="http://schemas.microsoft.com/office/drawing/2014/main" id="{250504AC-C9E7-B31A-8B04-EF1018B77D47}"/>
                </a:ext>
              </a:extLst>
            </p:cNvPr>
            <p:cNvSpPr/>
            <p:nvPr/>
          </p:nvSpPr>
          <p:spPr>
            <a:xfrm>
              <a:off x="1181141" y="4935995"/>
              <a:ext cx="3724473" cy="2507036"/>
            </a:xfrm>
            <a:prstGeom prst="roundRect">
              <a:avLst/>
            </a:prstGeom>
            <a:no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sz="1333" b="1" dirty="0" err="1">
                  <a:solidFill>
                    <a:srgbClr val="FFC000"/>
                  </a:solidFill>
                  <a:latin typeface="Times New Roman" panose="02020603050405020304" pitchFamily="18" charset="0"/>
                  <a:ea typeface="Roboto" panose="02000000000000000000" pitchFamily="2" charset="0"/>
                  <a:cs typeface="Times New Roman" panose="02020603050405020304" pitchFamily="18" charset="0"/>
                </a:rPr>
                <a:t>СЕЛЕКЦИ</a:t>
              </a:r>
              <a:endParaRPr lang="mn-MN" sz="1333" b="1" dirty="0">
                <a:solidFill>
                  <a:srgbClr val="FFC000"/>
                </a:solidFill>
                <a:latin typeface="Times New Roman" panose="02020603050405020304" pitchFamily="18" charset="0"/>
                <a:ea typeface="Roboto" panose="02000000000000000000" pitchFamily="2" charset="0"/>
                <a:cs typeface="Times New Roman" panose="02020603050405020304" pitchFamily="18" charset="0"/>
              </a:endParaRPr>
            </a:p>
            <a:p>
              <a:r>
                <a:rPr lang="mn-MN" sz="105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ҮР ТАРИА125 сорт</a:t>
              </a:r>
            </a:p>
            <a:p>
              <a:r>
                <a:rPr lang="mn-MN" sz="105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ТӨМС 25 сорт</a:t>
              </a:r>
            </a:p>
            <a:p>
              <a:r>
                <a:rPr lang="mn-MN" sz="105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ХҮНСНИЙ НОГОО 12 сорт</a:t>
              </a:r>
            </a:p>
            <a:p>
              <a:r>
                <a:rPr lang="mn-MN" sz="44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162 </a:t>
              </a:r>
              <a:r>
                <a:rPr lang="mn-MN" sz="1333"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сорт </a:t>
              </a:r>
            </a:p>
            <a:p>
              <a:endParaRPr lang="mn-MN" sz="4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933"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Монгол эрдэмтдийн бүтээсэн эх орны сортууд 40%</a:t>
              </a:r>
              <a:endParaRPr lang="en-US" sz="667"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cxnSp>
          <p:nvCxnSpPr>
            <p:cNvPr id="53" name="Straight Connector 52">
              <a:extLst>
                <a:ext uri="{FF2B5EF4-FFF2-40B4-BE49-F238E27FC236}">
                  <a16:creationId xmlns:a16="http://schemas.microsoft.com/office/drawing/2014/main" id="{40EE5966-9071-3B30-E073-1855081E9901}"/>
                </a:ext>
              </a:extLst>
            </p:cNvPr>
            <p:cNvCxnSpPr>
              <a:cxnSpLocks/>
            </p:cNvCxnSpPr>
            <p:nvPr/>
          </p:nvCxnSpPr>
          <p:spPr>
            <a:xfrm>
              <a:off x="1346419" y="6887371"/>
              <a:ext cx="3262512"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grpSp>
        <p:nvGrpSpPr>
          <p:cNvPr id="78" name="Group 77">
            <a:extLst>
              <a:ext uri="{FF2B5EF4-FFF2-40B4-BE49-F238E27FC236}">
                <a16:creationId xmlns:a16="http://schemas.microsoft.com/office/drawing/2014/main" id="{73564F20-7DF3-0343-B07E-292629F0088F}"/>
              </a:ext>
            </a:extLst>
          </p:cNvPr>
          <p:cNvGrpSpPr/>
          <p:nvPr/>
        </p:nvGrpSpPr>
        <p:grpSpPr>
          <a:xfrm>
            <a:off x="8715069" y="4230828"/>
            <a:ext cx="3474260" cy="2065064"/>
            <a:chOff x="965437" y="4889427"/>
            <a:chExt cx="4056842" cy="3452637"/>
          </a:xfrm>
        </p:grpSpPr>
        <p:sp>
          <p:nvSpPr>
            <p:cNvPr id="79" name="Rectangle: Rounded Corners 78">
              <a:extLst>
                <a:ext uri="{FF2B5EF4-FFF2-40B4-BE49-F238E27FC236}">
                  <a16:creationId xmlns:a16="http://schemas.microsoft.com/office/drawing/2014/main" id="{4845DD01-3647-DB73-EBFB-0F312B98BC92}"/>
                </a:ext>
              </a:extLst>
            </p:cNvPr>
            <p:cNvSpPr/>
            <p:nvPr/>
          </p:nvSpPr>
          <p:spPr>
            <a:xfrm>
              <a:off x="965437" y="4889427"/>
              <a:ext cx="3962401" cy="3452637"/>
            </a:xfrm>
            <a:prstGeom prst="roundRect">
              <a:avLst/>
            </a:prstGeom>
            <a:solidFill>
              <a:srgbClr val="03206C">
                <a:alpha val="72157"/>
              </a:srgbClr>
            </a:solidFill>
            <a:ln w="28575">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33" dirty="0"/>
            </a:p>
          </p:txBody>
        </p:sp>
        <p:sp>
          <p:nvSpPr>
            <p:cNvPr id="80" name="Rectangle: Rounded Corners 79">
              <a:extLst>
                <a:ext uri="{FF2B5EF4-FFF2-40B4-BE49-F238E27FC236}">
                  <a16:creationId xmlns:a16="http://schemas.microsoft.com/office/drawing/2014/main" id="{714E73B8-637E-48D9-57BD-DAA1ACCF8765}"/>
                </a:ext>
              </a:extLst>
            </p:cNvPr>
            <p:cNvSpPr/>
            <p:nvPr/>
          </p:nvSpPr>
          <p:spPr>
            <a:xfrm>
              <a:off x="1050673" y="4959153"/>
              <a:ext cx="3971606" cy="3029292"/>
            </a:xfrm>
            <a:prstGeom prst="roundRect">
              <a:avLst/>
            </a:prstGeom>
            <a:no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sz="1333" b="1" dirty="0">
                  <a:solidFill>
                    <a:srgbClr val="FFC000"/>
                  </a:solidFill>
                  <a:latin typeface="Arial" panose="020B0604020202020204" pitchFamily="34" charset="0"/>
                  <a:ea typeface="Roboto" panose="02000000000000000000" pitchFamily="2" charset="0"/>
                  <a:cs typeface="Arial" panose="020B0604020202020204" pitchFamily="34" charset="0"/>
                </a:rPr>
                <a:t>ҮР ҮРЖҮҮЛЭГЧ АЖ АХУЙ НЭГЖ</a:t>
              </a:r>
            </a:p>
            <a:p>
              <a:r>
                <a:rPr lang="mn-MN" sz="4400" b="1" dirty="0">
                  <a:solidFill>
                    <a:schemeClr val="bg1"/>
                  </a:solidFill>
                  <a:latin typeface="Arial" panose="020B0604020202020204" pitchFamily="34" charset="0"/>
                  <a:ea typeface="Roboto" panose="02000000000000000000" pitchFamily="2" charset="0"/>
                  <a:cs typeface="Arial" panose="020B0604020202020204" pitchFamily="34" charset="0"/>
                </a:rPr>
                <a:t>2500</a:t>
              </a:r>
              <a:r>
                <a:rPr lang="mn-MN" sz="1333" b="1" dirty="0" err="1">
                  <a:solidFill>
                    <a:schemeClr val="bg1"/>
                  </a:solidFill>
                  <a:latin typeface="Arial" panose="020B0604020202020204" pitchFamily="34" charset="0"/>
                  <a:ea typeface="Roboto" panose="02000000000000000000" pitchFamily="2" charset="0"/>
                  <a:cs typeface="Arial" panose="020B0604020202020204" pitchFamily="34" charset="0"/>
                </a:rPr>
                <a:t>тн</a:t>
              </a:r>
              <a:r>
                <a:rPr lang="mn-MN" sz="1333" b="1" dirty="0">
                  <a:solidFill>
                    <a:schemeClr val="bg1"/>
                  </a:solidFill>
                  <a:latin typeface="Arial" panose="020B0604020202020204" pitchFamily="34" charset="0"/>
                  <a:ea typeface="Roboto" panose="02000000000000000000" pitchFamily="2" charset="0"/>
                  <a:cs typeface="Arial" panose="020B0604020202020204" pitchFamily="34" charset="0"/>
                </a:rPr>
                <a:t> буудайн элит үр </a:t>
              </a:r>
            </a:p>
            <a:p>
              <a:endParaRPr lang="mn-MN" sz="400" b="1" dirty="0">
                <a:solidFill>
                  <a:schemeClr val="accent5">
                    <a:lumMod val="60000"/>
                    <a:lumOff val="40000"/>
                  </a:schemeClr>
                </a:solidFill>
                <a:latin typeface="Arial" panose="020B0604020202020204" pitchFamily="34" charset="0"/>
                <a:ea typeface="Roboto" panose="02000000000000000000" pitchFamily="2" charset="0"/>
                <a:cs typeface="Arial" panose="020B0604020202020204" pitchFamily="34" charset="0"/>
              </a:endParaRPr>
            </a:p>
            <a:p>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Буудай- 15-16 мян.тн</a:t>
              </a:r>
            </a:p>
            <a:p>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Төмс- 40%</a:t>
              </a:r>
            </a:p>
            <a:p>
              <a:r>
                <a:rPr lang="mn-MN" sz="1067"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Хүнсний ногоо 0-90%</a:t>
              </a:r>
            </a:p>
            <a:p>
              <a:r>
                <a:rPr lang="mn-MN" sz="1067" b="1" dirty="0">
                  <a:solidFill>
                    <a:schemeClr val="accent5">
                      <a:lumMod val="60000"/>
                      <a:lumOff val="40000"/>
                    </a:schemeClr>
                  </a:solidFill>
                  <a:latin typeface="Arial" panose="020B0604020202020204" pitchFamily="34" charset="0"/>
                  <a:ea typeface="Roboto" panose="02000000000000000000" pitchFamily="2" charset="0"/>
                  <a:cs typeface="Arial" panose="020B0604020202020204" pitchFamily="34" charset="0"/>
                </a:rPr>
                <a:t>10 аж ахуй нэгж</a:t>
              </a:r>
              <a:endParaRPr lang="en-US" sz="700" dirty="0">
                <a:solidFill>
                  <a:schemeClr val="accent5">
                    <a:lumMod val="60000"/>
                    <a:lumOff val="40000"/>
                  </a:schemeClr>
                </a:solidFill>
              </a:endParaRPr>
            </a:p>
          </p:txBody>
        </p:sp>
        <p:cxnSp>
          <p:nvCxnSpPr>
            <p:cNvPr id="81" name="Straight Connector 80">
              <a:extLst>
                <a:ext uri="{FF2B5EF4-FFF2-40B4-BE49-F238E27FC236}">
                  <a16:creationId xmlns:a16="http://schemas.microsoft.com/office/drawing/2014/main" id="{34281EB6-78AF-1180-46F5-FBD5A4190E71}"/>
                </a:ext>
              </a:extLst>
            </p:cNvPr>
            <p:cNvCxnSpPr>
              <a:cxnSpLocks/>
            </p:cNvCxnSpPr>
            <p:nvPr/>
          </p:nvCxnSpPr>
          <p:spPr>
            <a:xfrm>
              <a:off x="1273509" y="6557962"/>
              <a:ext cx="3262512"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grpSp>
        <p:nvGrpSpPr>
          <p:cNvPr id="26" name="Group 25">
            <a:extLst>
              <a:ext uri="{FF2B5EF4-FFF2-40B4-BE49-F238E27FC236}">
                <a16:creationId xmlns:a16="http://schemas.microsoft.com/office/drawing/2014/main" id="{EEC43C59-686A-5618-FA16-E8A647A0FCC0}"/>
              </a:ext>
            </a:extLst>
          </p:cNvPr>
          <p:cNvGrpSpPr/>
          <p:nvPr/>
        </p:nvGrpSpPr>
        <p:grpSpPr>
          <a:xfrm>
            <a:off x="91102" y="994005"/>
            <a:ext cx="4043502" cy="2523895"/>
            <a:chOff x="1257679" y="2577818"/>
            <a:chExt cx="6044670" cy="3121607"/>
          </a:xfrm>
        </p:grpSpPr>
        <p:grpSp>
          <p:nvGrpSpPr>
            <p:cNvPr id="34" name="Group 33">
              <a:extLst>
                <a:ext uri="{FF2B5EF4-FFF2-40B4-BE49-F238E27FC236}">
                  <a16:creationId xmlns:a16="http://schemas.microsoft.com/office/drawing/2014/main" id="{0CB12F28-EC86-0EB8-B425-73E18C169580}"/>
                </a:ext>
              </a:extLst>
            </p:cNvPr>
            <p:cNvGrpSpPr/>
            <p:nvPr/>
          </p:nvGrpSpPr>
          <p:grpSpPr>
            <a:xfrm>
              <a:off x="1257679" y="2577818"/>
              <a:ext cx="6044670" cy="3121607"/>
              <a:chOff x="4219613" y="3740731"/>
              <a:chExt cx="9171834" cy="4736546"/>
            </a:xfrm>
            <a:solidFill>
              <a:srgbClr val="33497F"/>
            </a:solidFill>
          </p:grpSpPr>
          <p:sp>
            <p:nvSpPr>
              <p:cNvPr id="37" name="任意多边形 6">
                <a:extLst>
                  <a:ext uri="{FF2B5EF4-FFF2-40B4-BE49-F238E27FC236}">
                    <a16:creationId xmlns:a16="http://schemas.microsoft.com/office/drawing/2014/main" id="{DFAAA762-7C01-429C-2D71-6CFE5AD1D20B}"/>
                  </a:ext>
                </a:extLst>
              </p:cNvPr>
              <p:cNvSpPr>
                <a:spLocks/>
              </p:cNvSpPr>
              <p:nvPr/>
            </p:nvSpPr>
            <p:spPr bwMode="auto">
              <a:xfrm>
                <a:off x="6826333" y="5680124"/>
                <a:ext cx="1191256" cy="2356490"/>
              </a:xfrm>
              <a:custGeom>
                <a:avLst/>
                <a:gdLst>
                  <a:gd name="T0" fmla="*/ 0 w 22884832"/>
                  <a:gd name="T1" fmla="*/ 0 h 43496670"/>
                  <a:gd name="T2" fmla="*/ 22884832 w 22884832"/>
                  <a:gd name="T3" fmla="*/ 43496670 h 43496670"/>
                </a:gdLst>
                <a:ahLst/>
                <a:cxnLst>
                  <a:cxn ang="0">
                    <a:pos x="1158110" y="8045404"/>
                  </a:cxn>
                  <a:cxn ang="0">
                    <a:pos x="1854749" y="6862952"/>
                  </a:cxn>
                  <a:cxn ang="0">
                    <a:pos x="2272325" y="4961568"/>
                  </a:cxn>
                  <a:cxn ang="0">
                    <a:pos x="3895325" y="3477760"/>
                  </a:cxn>
                  <a:cxn ang="0">
                    <a:pos x="4660201" y="2318280"/>
                  </a:cxn>
                  <a:cxn ang="0">
                    <a:pos x="5656837" y="764876"/>
                  </a:cxn>
                  <a:cxn ang="0">
                    <a:pos x="7373085" y="0"/>
                  </a:cxn>
                  <a:cxn ang="0">
                    <a:pos x="8068365" y="1136508"/>
                  </a:cxn>
                  <a:cxn ang="0">
                    <a:pos x="10016373" y="2249364"/>
                  </a:cxn>
                  <a:cxn ang="0">
                    <a:pos x="11685997" y="1553404"/>
                  </a:cxn>
                  <a:cxn ang="0">
                    <a:pos x="13053585" y="1507460"/>
                  </a:cxn>
                  <a:cxn ang="0">
                    <a:pos x="13609673" y="3014240"/>
                  </a:cxn>
                  <a:cxn ang="0">
                    <a:pos x="13934681" y="4800084"/>
                  </a:cxn>
                  <a:cxn ang="0">
                    <a:pos x="14675226" y="5285897"/>
                  </a:cxn>
                  <a:cxn ang="0">
                    <a:pos x="16599582" y="5773069"/>
                  </a:cxn>
                  <a:cxn ang="0">
                    <a:pos x="17202973" y="7187960"/>
                  </a:cxn>
                  <a:cxn ang="0">
                    <a:pos x="19058413" y="7721076"/>
                  </a:cxn>
                  <a:cxn ang="0">
                    <a:pos x="21398037" y="8277405"/>
                  </a:cxn>
                  <a:cxn ang="0">
                    <a:pos x="22536852" y="10178549"/>
                  </a:cxn>
                  <a:cxn ang="0">
                    <a:pos x="22119277" y="12868461"/>
                  </a:cxn>
                  <a:cxn ang="0">
                    <a:pos x="20890201" y="14815789"/>
                  </a:cxn>
                  <a:cxn ang="0">
                    <a:pos x="21377373" y="17064473"/>
                  </a:cxn>
                  <a:cxn ang="0">
                    <a:pos x="20240865" y="18942885"/>
                  </a:cxn>
                  <a:cxn ang="0">
                    <a:pos x="20334113" y="20681426"/>
                  </a:cxn>
                  <a:cxn ang="0">
                    <a:pos x="19777345" y="22582810"/>
                  </a:cxn>
                  <a:cxn ang="0">
                    <a:pos x="21980085" y="23879443"/>
                  </a:cxn>
                  <a:cxn ang="0">
                    <a:pos x="22420632" y="26199762"/>
                  </a:cxn>
                  <a:cxn ang="0">
                    <a:pos x="22884832" y="29493066"/>
                  </a:cxn>
                  <a:cxn ang="0">
                    <a:pos x="22119276" y="31416742"/>
                  </a:cxn>
                  <a:cxn ang="0">
                    <a:pos x="20217892" y="32553250"/>
                  </a:cxn>
                  <a:cxn ang="0">
                    <a:pos x="14929958" y="32599874"/>
                  </a:cxn>
                  <a:cxn ang="0">
                    <a:pos x="13445470" y="31092414"/>
                  </a:cxn>
                  <a:cxn ang="0">
                    <a:pos x="10917723" y="29978878"/>
                  </a:cxn>
                  <a:cxn ang="0">
                    <a:pos x="9993400" y="32807298"/>
                  </a:cxn>
                  <a:cxn ang="0">
                    <a:pos x="9782569" y="42747708"/>
                  </a:cxn>
                  <a:cxn ang="0">
                    <a:pos x="7454507" y="43496670"/>
                  </a:cxn>
                  <a:cxn ang="0">
                    <a:pos x="4960878" y="42568950"/>
                  </a:cxn>
                  <a:cxn ang="0">
                    <a:pos x="2549350" y="42255768"/>
                  </a:cxn>
                  <a:cxn ang="0">
                    <a:pos x="568583" y="41701236"/>
                  </a:cxn>
                  <a:cxn ang="0">
                    <a:pos x="464199" y="39184442"/>
                  </a:cxn>
                  <a:cxn ang="0">
                    <a:pos x="0" y="36658733"/>
                  </a:cxn>
                  <a:cxn ang="0">
                    <a:pos x="626363" y="35012761"/>
                  </a:cxn>
                  <a:cxn ang="0">
                    <a:pos x="1345295" y="32716773"/>
                  </a:cxn>
                  <a:cxn ang="0">
                    <a:pos x="1577055" y="29864017"/>
                  </a:cxn>
                  <a:cxn ang="0">
                    <a:pos x="1382126" y="27246156"/>
                  </a:cxn>
                  <a:cxn ang="0">
                    <a:pos x="2759507" y="26222734"/>
                  </a:cxn>
                  <a:cxn ang="0">
                    <a:pos x="3107487" y="23672014"/>
                  </a:cxn>
                  <a:cxn ang="0">
                    <a:pos x="4220343" y="21771309"/>
                  </a:cxn>
                  <a:cxn ang="0">
                    <a:pos x="4962247" y="19429377"/>
                  </a:cxn>
                  <a:cxn ang="0">
                    <a:pos x="5171035" y="17273261"/>
                  </a:cxn>
                  <a:cxn ang="0">
                    <a:pos x="4522379" y="15116465"/>
                  </a:cxn>
                  <a:cxn ang="0">
                    <a:pos x="3270331" y="12755906"/>
                  </a:cxn>
                  <a:cxn ang="0">
                    <a:pos x="1544971" y="10954707"/>
                  </a:cxn>
                  <a:cxn ang="0">
                    <a:pos x="921818" y="8891592"/>
                  </a:cxn>
                </a:cxnLst>
                <a:rect l="T0" t="T1" r="T2" b="T3"/>
                <a:pathLst>
                  <a:path w="22884832" h="43496670">
                    <a:moveTo>
                      <a:pt x="921818" y="8891592"/>
                    </a:moveTo>
                    <a:lnTo>
                      <a:pt x="1158110" y="8045404"/>
                    </a:lnTo>
                    <a:lnTo>
                      <a:pt x="1762181" y="7651480"/>
                    </a:lnTo>
                    <a:lnTo>
                      <a:pt x="1854749" y="6862952"/>
                    </a:lnTo>
                    <a:lnTo>
                      <a:pt x="1668933" y="5912260"/>
                    </a:lnTo>
                    <a:lnTo>
                      <a:pt x="2272325" y="4961568"/>
                    </a:lnTo>
                    <a:lnTo>
                      <a:pt x="3049701" y="4189080"/>
                    </a:lnTo>
                    <a:lnTo>
                      <a:pt x="3895325" y="3477760"/>
                    </a:lnTo>
                    <a:lnTo>
                      <a:pt x="4915613" y="3223028"/>
                    </a:lnTo>
                    <a:lnTo>
                      <a:pt x="4660201" y="2318280"/>
                    </a:lnTo>
                    <a:lnTo>
                      <a:pt x="5170345" y="1506780"/>
                    </a:lnTo>
                    <a:lnTo>
                      <a:pt x="5656837" y="764876"/>
                    </a:lnTo>
                    <a:lnTo>
                      <a:pt x="6515641" y="22972"/>
                    </a:lnTo>
                    <a:lnTo>
                      <a:pt x="7373085" y="0"/>
                    </a:lnTo>
                    <a:lnTo>
                      <a:pt x="7952145" y="370952"/>
                    </a:lnTo>
                    <a:lnTo>
                      <a:pt x="8068365" y="1136508"/>
                    </a:lnTo>
                    <a:lnTo>
                      <a:pt x="8856893" y="1878412"/>
                    </a:lnTo>
                    <a:lnTo>
                      <a:pt x="10016373" y="2249364"/>
                    </a:lnTo>
                    <a:lnTo>
                      <a:pt x="10758277" y="1854760"/>
                    </a:lnTo>
                    <a:lnTo>
                      <a:pt x="11685997" y="1553404"/>
                    </a:lnTo>
                    <a:lnTo>
                      <a:pt x="12450873" y="1182452"/>
                    </a:lnTo>
                    <a:lnTo>
                      <a:pt x="13053585" y="1507460"/>
                    </a:lnTo>
                    <a:lnTo>
                      <a:pt x="13006961" y="2226392"/>
                    </a:lnTo>
                    <a:lnTo>
                      <a:pt x="13609673" y="3014240"/>
                    </a:lnTo>
                    <a:lnTo>
                      <a:pt x="13865085" y="3710200"/>
                    </a:lnTo>
                    <a:lnTo>
                      <a:pt x="13934681" y="4800084"/>
                    </a:lnTo>
                    <a:lnTo>
                      <a:pt x="13888057" y="5611584"/>
                    </a:lnTo>
                    <a:lnTo>
                      <a:pt x="14675226" y="5285897"/>
                    </a:lnTo>
                    <a:lnTo>
                      <a:pt x="15881329" y="5193329"/>
                    </a:lnTo>
                    <a:lnTo>
                      <a:pt x="16599582" y="5773069"/>
                    </a:lnTo>
                    <a:lnTo>
                      <a:pt x="16576610" y="6538624"/>
                    </a:lnTo>
                    <a:lnTo>
                      <a:pt x="17202973" y="7187960"/>
                    </a:lnTo>
                    <a:lnTo>
                      <a:pt x="18200289" y="7558912"/>
                    </a:lnTo>
                    <a:lnTo>
                      <a:pt x="19058413" y="7721076"/>
                    </a:lnTo>
                    <a:lnTo>
                      <a:pt x="19939509" y="7860268"/>
                    </a:lnTo>
                    <a:lnTo>
                      <a:pt x="21398037" y="8277405"/>
                    </a:lnTo>
                    <a:lnTo>
                      <a:pt x="22590134" y="8915491"/>
                    </a:lnTo>
                    <a:lnTo>
                      <a:pt x="22536852" y="10178549"/>
                    </a:lnTo>
                    <a:lnTo>
                      <a:pt x="22281441" y="11429917"/>
                    </a:lnTo>
                    <a:lnTo>
                      <a:pt x="22119277" y="12868461"/>
                    </a:lnTo>
                    <a:lnTo>
                      <a:pt x="21492913" y="13521463"/>
                    </a:lnTo>
                    <a:lnTo>
                      <a:pt x="20890201" y="14815789"/>
                    </a:lnTo>
                    <a:lnTo>
                      <a:pt x="20936825" y="15812425"/>
                    </a:lnTo>
                    <a:lnTo>
                      <a:pt x="21377373" y="17064473"/>
                    </a:lnTo>
                    <a:lnTo>
                      <a:pt x="20820605" y="18084761"/>
                    </a:lnTo>
                    <a:lnTo>
                      <a:pt x="20240865" y="18942885"/>
                    </a:lnTo>
                    <a:lnTo>
                      <a:pt x="19800317" y="19684789"/>
                    </a:lnTo>
                    <a:lnTo>
                      <a:pt x="20334113" y="20681426"/>
                    </a:lnTo>
                    <a:lnTo>
                      <a:pt x="19661125" y="21423330"/>
                    </a:lnTo>
                    <a:lnTo>
                      <a:pt x="19777345" y="22582810"/>
                    </a:lnTo>
                    <a:lnTo>
                      <a:pt x="20959797" y="23276051"/>
                    </a:lnTo>
                    <a:lnTo>
                      <a:pt x="21980085" y="23879443"/>
                    </a:lnTo>
                    <a:lnTo>
                      <a:pt x="22119276" y="25086906"/>
                    </a:lnTo>
                    <a:lnTo>
                      <a:pt x="22420632" y="26199762"/>
                    </a:lnTo>
                    <a:lnTo>
                      <a:pt x="22745640" y="27545737"/>
                    </a:lnTo>
                    <a:lnTo>
                      <a:pt x="22884832" y="29493066"/>
                    </a:lnTo>
                    <a:cubicBezTo>
                      <a:pt x="22880934" y="29981735"/>
                      <a:pt x="22877035" y="30470405"/>
                      <a:pt x="22873137" y="30959074"/>
                    </a:cubicBezTo>
                    <a:lnTo>
                      <a:pt x="22119276" y="31416742"/>
                    </a:lnTo>
                    <a:lnTo>
                      <a:pt x="20982769" y="31857290"/>
                    </a:lnTo>
                    <a:lnTo>
                      <a:pt x="20217892" y="32553250"/>
                    </a:lnTo>
                    <a:lnTo>
                      <a:pt x="17736769" y="32553250"/>
                    </a:lnTo>
                    <a:lnTo>
                      <a:pt x="14929958" y="32599874"/>
                    </a:lnTo>
                    <a:lnTo>
                      <a:pt x="14071834" y="32089730"/>
                    </a:lnTo>
                    <a:lnTo>
                      <a:pt x="13445470" y="31092414"/>
                    </a:lnTo>
                    <a:lnTo>
                      <a:pt x="12472486" y="30048474"/>
                    </a:lnTo>
                    <a:lnTo>
                      <a:pt x="10917723" y="29978878"/>
                    </a:lnTo>
                    <a:lnTo>
                      <a:pt x="9758922" y="30092380"/>
                    </a:lnTo>
                    <a:lnTo>
                      <a:pt x="9993400" y="32807298"/>
                    </a:lnTo>
                    <a:lnTo>
                      <a:pt x="10274502" y="42758169"/>
                    </a:lnTo>
                    <a:lnTo>
                      <a:pt x="9782569" y="42747708"/>
                    </a:lnTo>
                    <a:lnTo>
                      <a:pt x="8810949" y="43241258"/>
                    </a:lnTo>
                    <a:lnTo>
                      <a:pt x="7454507" y="43496670"/>
                    </a:lnTo>
                    <a:lnTo>
                      <a:pt x="5749405" y="43009498"/>
                    </a:lnTo>
                    <a:lnTo>
                      <a:pt x="4960878" y="42568950"/>
                    </a:lnTo>
                    <a:lnTo>
                      <a:pt x="4033837" y="42394960"/>
                    </a:lnTo>
                    <a:lnTo>
                      <a:pt x="2549350" y="42255768"/>
                    </a:lnTo>
                    <a:lnTo>
                      <a:pt x="1588191" y="41954412"/>
                    </a:lnTo>
                    <a:lnTo>
                      <a:pt x="568583" y="41701236"/>
                    </a:lnTo>
                    <a:lnTo>
                      <a:pt x="325007" y="40390546"/>
                    </a:lnTo>
                    <a:lnTo>
                      <a:pt x="464199" y="39184442"/>
                    </a:lnTo>
                    <a:lnTo>
                      <a:pt x="347980" y="37632397"/>
                    </a:lnTo>
                    <a:lnTo>
                      <a:pt x="0" y="36658733"/>
                    </a:lnTo>
                    <a:lnTo>
                      <a:pt x="208788" y="35476281"/>
                    </a:lnTo>
                    <a:lnTo>
                      <a:pt x="626363" y="35012761"/>
                    </a:lnTo>
                    <a:lnTo>
                      <a:pt x="695959" y="33852601"/>
                    </a:lnTo>
                    <a:lnTo>
                      <a:pt x="1345295" y="32716773"/>
                    </a:lnTo>
                    <a:lnTo>
                      <a:pt x="1507459" y="31232285"/>
                    </a:lnTo>
                    <a:lnTo>
                      <a:pt x="1577055" y="29864017"/>
                    </a:lnTo>
                    <a:lnTo>
                      <a:pt x="1437863" y="28657913"/>
                    </a:lnTo>
                    <a:lnTo>
                      <a:pt x="1382126" y="27246156"/>
                    </a:lnTo>
                    <a:lnTo>
                      <a:pt x="2040575" y="26315302"/>
                    </a:lnTo>
                    <a:lnTo>
                      <a:pt x="2759507" y="26222734"/>
                    </a:lnTo>
                    <a:lnTo>
                      <a:pt x="2968295" y="25086905"/>
                    </a:lnTo>
                    <a:lnTo>
                      <a:pt x="3107487" y="23672014"/>
                    </a:lnTo>
                    <a:lnTo>
                      <a:pt x="3385192" y="22396993"/>
                    </a:lnTo>
                    <a:lnTo>
                      <a:pt x="4220343" y="21771309"/>
                    </a:lnTo>
                    <a:lnTo>
                      <a:pt x="4660891" y="20680746"/>
                    </a:lnTo>
                    <a:lnTo>
                      <a:pt x="4962247" y="19429377"/>
                    </a:lnTo>
                    <a:lnTo>
                      <a:pt x="5310227" y="18478685"/>
                    </a:lnTo>
                    <a:lnTo>
                      <a:pt x="5171035" y="17273261"/>
                    </a:lnTo>
                    <a:lnTo>
                      <a:pt x="5125091" y="16136753"/>
                    </a:lnTo>
                    <a:lnTo>
                      <a:pt x="4522379" y="15116465"/>
                    </a:lnTo>
                    <a:lnTo>
                      <a:pt x="3803447" y="14212396"/>
                    </a:lnTo>
                    <a:lnTo>
                      <a:pt x="3270331" y="12755906"/>
                    </a:lnTo>
                    <a:lnTo>
                      <a:pt x="2355791" y="11835803"/>
                    </a:lnTo>
                    <a:lnTo>
                      <a:pt x="1544971" y="10954707"/>
                    </a:lnTo>
                    <a:lnTo>
                      <a:pt x="1150361" y="9911447"/>
                    </a:lnTo>
                    <a:lnTo>
                      <a:pt x="921818" y="8891592"/>
                    </a:lnTo>
                    <a:close/>
                  </a:path>
                </a:pathLst>
              </a:custGeom>
              <a:grpFill/>
              <a:ln w="38100" cmpd="sng">
                <a:solidFill>
                  <a:srgbClr val="33497F">
                    <a:alpha val="49804"/>
                  </a:srgbClr>
                </a:solidFill>
                <a:prstDash val="solid"/>
                <a:round/>
                <a:headEnd/>
                <a:tailEnd/>
              </a:ln>
              <a:effectLst/>
            </p:spPr>
            <p:txBody>
              <a:bodyPr/>
              <a:lstStyle/>
              <a:p>
                <a:endParaRPr lang="zh-CN" altLang="en-US" sz="1067" kern="0">
                  <a:solidFill>
                    <a:srgbClr val="FFC000"/>
                  </a:solidFill>
                  <a:latin typeface="Times New Roman" panose="02020603050405020304" pitchFamily="18" charset="0"/>
                  <a:cs typeface="Times New Roman" panose="02020603050405020304" pitchFamily="18" charset="0"/>
                </a:endParaRPr>
              </a:p>
            </p:txBody>
          </p:sp>
          <p:sp>
            <p:nvSpPr>
              <p:cNvPr id="38" name="任意多边形 20">
                <a:extLst>
                  <a:ext uri="{FF2B5EF4-FFF2-40B4-BE49-F238E27FC236}">
                    <a16:creationId xmlns:a16="http://schemas.microsoft.com/office/drawing/2014/main" id="{7C7FF6A7-3106-B4D3-E26C-B521ABC42366}"/>
                  </a:ext>
                </a:extLst>
              </p:cNvPr>
              <p:cNvSpPr>
                <a:spLocks/>
              </p:cNvSpPr>
              <p:nvPr/>
            </p:nvSpPr>
            <p:spPr bwMode="auto">
              <a:xfrm>
                <a:off x="7333635" y="6874863"/>
                <a:ext cx="2606721" cy="1602414"/>
              </a:xfrm>
              <a:custGeom>
                <a:avLst/>
                <a:gdLst>
                  <a:gd name="T0" fmla="*/ 0 w 23823172"/>
                  <a:gd name="T1" fmla="*/ 0 h 14065995"/>
                  <a:gd name="T2" fmla="*/ 23823172 w 23823172"/>
                  <a:gd name="T3" fmla="*/ 14065995 h 14065995"/>
                </a:gdLst>
                <a:ahLst/>
                <a:cxnLst>
                  <a:cxn ang="0">
                    <a:pos x="11674811" y="465848"/>
                  </a:cxn>
                  <a:cxn ang="0">
                    <a:pos x="10687211" y="1020257"/>
                  </a:cxn>
                  <a:cxn ang="0">
                    <a:pos x="10146708" y="1980043"/>
                  </a:cxn>
                  <a:cxn ang="0">
                    <a:pos x="9890364" y="2857356"/>
                  </a:cxn>
                  <a:cxn ang="0">
                    <a:pos x="9379682" y="3323342"/>
                  </a:cxn>
                  <a:cxn ang="0">
                    <a:pos x="9559504" y="3928399"/>
                  </a:cxn>
                  <a:cxn ang="0">
                    <a:pos x="8469573" y="3902590"/>
                  </a:cxn>
                  <a:cxn ang="0">
                    <a:pos x="6806345" y="4023809"/>
                  </a:cxn>
                  <a:cxn ang="0">
                    <a:pos x="5885302" y="4450791"/>
                  </a:cxn>
                  <a:cxn ang="0">
                    <a:pos x="4979916" y="4998730"/>
                  </a:cxn>
                  <a:cxn ang="0">
                    <a:pos x="2476636" y="5025316"/>
                  </a:cxn>
                  <a:cxn ang="0">
                    <a:pos x="1762263" y="4317152"/>
                  </a:cxn>
                  <a:cxn ang="0">
                    <a:pos x="554089" y="3776910"/>
                  </a:cxn>
                  <a:cxn ang="0">
                    <a:pos x="117661" y="5158955"/>
                  </a:cxn>
                  <a:cxn ang="0">
                    <a:pos x="727957" y="9867456"/>
                  </a:cxn>
                  <a:cxn ang="0">
                    <a:pos x="1898875" y="10053746"/>
                  </a:cxn>
                  <a:cxn ang="0">
                    <a:pos x="2905363" y="9681425"/>
                  </a:cxn>
                  <a:cxn ang="0">
                    <a:pos x="3871100" y="10050770"/>
                  </a:cxn>
                  <a:cxn ang="0">
                    <a:pos x="4605848" y="9985699"/>
                  </a:cxn>
                  <a:cxn ang="0">
                    <a:pos x="5730063" y="10420377"/>
                  </a:cxn>
                  <a:cxn ang="0">
                    <a:pos x="6585771" y="10900272"/>
                  </a:cxn>
                  <a:cxn ang="0">
                    <a:pos x="7374661" y="11707789"/>
                  </a:cxn>
                  <a:cxn ang="0">
                    <a:pos x="8373193" y="12060255"/>
                  </a:cxn>
                  <a:cxn ang="0">
                    <a:pos x="9884155" y="12367763"/>
                  </a:cxn>
                  <a:cxn ang="0">
                    <a:pos x="10850153" y="12686205"/>
                  </a:cxn>
                  <a:cxn ang="0">
                    <a:pos x="11660906" y="13322568"/>
                  </a:cxn>
                  <a:cxn ang="0">
                    <a:pos x="13255566" y="12902056"/>
                  </a:cxn>
                  <a:cxn ang="0">
                    <a:pos x="14060371" y="13718761"/>
                  </a:cxn>
                  <a:cxn ang="0">
                    <a:pos x="15534011" y="14065995"/>
                  </a:cxn>
                  <a:cxn ang="0">
                    <a:pos x="16437713" y="13414486"/>
                  </a:cxn>
                  <a:cxn ang="0">
                    <a:pos x="17516973" y="12947014"/>
                  </a:cxn>
                  <a:cxn ang="0">
                    <a:pos x="18113359" y="12318086"/>
                  </a:cxn>
                  <a:cxn ang="0">
                    <a:pos x="18984463" y="12314852"/>
                  </a:cxn>
                  <a:cxn ang="0">
                    <a:pos x="19767403" y="11301182"/>
                  </a:cxn>
                  <a:cxn ang="0">
                    <a:pos x="21756507" y="11137726"/>
                  </a:cxn>
                  <a:cxn ang="0">
                    <a:pos x="22532977" y="10391076"/>
                  </a:cxn>
                  <a:cxn ang="0">
                    <a:pos x="23823172" y="10660809"/>
                  </a:cxn>
                  <a:cxn ang="0">
                    <a:pos x="23714829" y="9926577"/>
                  </a:cxn>
                  <a:cxn ang="0">
                    <a:pos x="23714829" y="9008512"/>
                  </a:cxn>
                  <a:cxn ang="0">
                    <a:pos x="23717804" y="7612560"/>
                  </a:cxn>
                  <a:cxn ang="0">
                    <a:pos x="23157444" y="6462020"/>
                  </a:cxn>
                  <a:cxn ang="0">
                    <a:pos x="23182283" y="5595638"/>
                  </a:cxn>
                  <a:cxn ang="0">
                    <a:pos x="22823608" y="4580224"/>
                  </a:cxn>
                  <a:cxn ang="0">
                    <a:pos x="22467909" y="3676066"/>
                  </a:cxn>
                  <a:cxn ang="0">
                    <a:pos x="22233428" y="2989507"/>
                  </a:cxn>
                  <a:cxn ang="0">
                    <a:pos x="22295333" y="2253326"/>
                  </a:cxn>
                  <a:cxn ang="0">
                    <a:pos x="21292853" y="2250294"/>
                  </a:cxn>
                  <a:cxn ang="0">
                    <a:pos x="20542385" y="2581478"/>
                  </a:cxn>
                  <a:cxn ang="0">
                    <a:pos x="19604463" y="3033880"/>
                  </a:cxn>
                  <a:cxn ang="0">
                    <a:pos x="18402240" y="3739974"/>
                  </a:cxn>
                  <a:cxn ang="0">
                    <a:pos x="17364962" y="3651874"/>
                  </a:cxn>
                  <a:cxn ang="0">
                    <a:pos x="17011591" y="2813306"/>
                  </a:cxn>
                  <a:cxn ang="0">
                    <a:pos x="16217397" y="1919436"/>
                  </a:cxn>
                  <a:cxn ang="0">
                    <a:pos x="14871445" y="1786963"/>
                  </a:cxn>
                  <a:cxn ang="0">
                    <a:pos x="13867286" y="1709794"/>
                  </a:cxn>
                  <a:cxn ang="0">
                    <a:pos x="12752840" y="1345816"/>
                  </a:cxn>
                  <a:cxn ang="0">
                    <a:pos x="12631621" y="551298"/>
                  </a:cxn>
                  <a:cxn ang="0">
                    <a:pos x="12620689" y="109828"/>
                  </a:cxn>
                  <a:cxn ang="0">
                    <a:pos x="11995321" y="0"/>
                  </a:cxn>
                </a:cxnLst>
                <a:rect l="T0" t="T1" r="T2" b="T3"/>
                <a:pathLst>
                  <a:path w="23823172" h="14065995">
                    <a:moveTo>
                      <a:pt x="11995321" y="0"/>
                    </a:moveTo>
                    <a:lnTo>
                      <a:pt x="11674811" y="465848"/>
                    </a:lnTo>
                    <a:lnTo>
                      <a:pt x="11241620" y="675490"/>
                    </a:lnTo>
                    <a:lnTo>
                      <a:pt x="10687211" y="1020257"/>
                    </a:lnTo>
                    <a:lnTo>
                      <a:pt x="10264951" y="1602481"/>
                    </a:lnTo>
                    <a:lnTo>
                      <a:pt x="10146708" y="1980043"/>
                    </a:lnTo>
                    <a:lnTo>
                      <a:pt x="9823804" y="2498682"/>
                    </a:lnTo>
                    <a:lnTo>
                      <a:pt x="9890364" y="2857356"/>
                    </a:lnTo>
                    <a:lnTo>
                      <a:pt x="9542621" y="2978575"/>
                    </a:lnTo>
                    <a:lnTo>
                      <a:pt x="9379682" y="3323342"/>
                    </a:lnTo>
                    <a:lnTo>
                      <a:pt x="9649933" y="3574705"/>
                    </a:lnTo>
                    <a:lnTo>
                      <a:pt x="9559504" y="3928399"/>
                    </a:lnTo>
                    <a:lnTo>
                      <a:pt x="8913696" y="3927429"/>
                    </a:lnTo>
                    <a:lnTo>
                      <a:pt x="8469573" y="3902590"/>
                    </a:lnTo>
                    <a:lnTo>
                      <a:pt x="7680683" y="3863844"/>
                    </a:lnTo>
                    <a:lnTo>
                      <a:pt x="6806345" y="4023809"/>
                    </a:lnTo>
                    <a:lnTo>
                      <a:pt x="6248378" y="4236168"/>
                    </a:lnTo>
                    <a:lnTo>
                      <a:pt x="5885302" y="4450791"/>
                    </a:lnTo>
                    <a:lnTo>
                      <a:pt x="5340338" y="4666642"/>
                    </a:lnTo>
                    <a:lnTo>
                      <a:pt x="4979916" y="4998730"/>
                    </a:lnTo>
                    <a:lnTo>
                      <a:pt x="3745417" y="4998991"/>
                    </a:lnTo>
                    <a:lnTo>
                      <a:pt x="2476636" y="5025316"/>
                    </a:lnTo>
                    <a:lnTo>
                      <a:pt x="2051143" y="4779904"/>
                    </a:lnTo>
                    <a:lnTo>
                      <a:pt x="1762263" y="4317152"/>
                    </a:lnTo>
                    <a:lnTo>
                      <a:pt x="1277647" y="3803238"/>
                    </a:lnTo>
                    <a:lnTo>
                      <a:pt x="554089" y="3776910"/>
                    </a:lnTo>
                    <a:lnTo>
                      <a:pt x="0" y="3831701"/>
                    </a:lnTo>
                    <a:lnTo>
                      <a:pt x="117661" y="5158955"/>
                    </a:lnTo>
                    <a:lnTo>
                      <a:pt x="248646" y="9853359"/>
                    </a:lnTo>
                    <a:lnTo>
                      <a:pt x="727957" y="9867456"/>
                    </a:lnTo>
                    <a:lnTo>
                      <a:pt x="1147244" y="9690610"/>
                    </a:lnTo>
                    <a:lnTo>
                      <a:pt x="1898875" y="10053746"/>
                    </a:lnTo>
                    <a:lnTo>
                      <a:pt x="2223526" y="9692096"/>
                    </a:lnTo>
                    <a:lnTo>
                      <a:pt x="2905363" y="9681425"/>
                    </a:lnTo>
                    <a:lnTo>
                      <a:pt x="3356341" y="9931237"/>
                    </a:lnTo>
                    <a:lnTo>
                      <a:pt x="3871100" y="10050770"/>
                    </a:lnTo>
                    <a:lnTo>
                      <a:pt x="4018643" y="10157824"/>
                    </a:lnTo>
                    <a:lnTo>
                      <a:pt x="4605848" y="9985699"/>
                    </a:lnTo>
                    <a:lnTo>
                      <a:pt x="5157026" y="10148639"/>
                    </a:lnTo>
                    <a:lnTo>
                      <a:pt x="5730063" y="10420377"/>
                    </a:lnTo>
                    <a:lnTo>
                      <a:pt x="6265842" y="10589786"/>
                    </a:lnTo>
                    <a:lnTo>
                      <a:pt x="6585771" y="10900272"/>
                    </a:lnTo>
                    <a:lnTo>
                      <a:pt x="6963075" y="11407977"/>
                    </a:lnTo>
                    <a:lnTo>
                      <a:pt x="7374661" y="11707789"/>
                    </a:lnTo>
                    <a:lnTo>
                      <a:pt x="7829715" y="11979269"/>
                    </a:lnTo>
                    <a:lnTo>
                      <a:pt x="8373193" y="12060255"/>
                    </a:lnTo>
                    <a:lnTo>
                      <a:pt x="9287766" y="12038650"/>
                    </a:lnTo>
                    <a:lnTo>
                      <a:pt x="9884155" y="12367763"/>
                    </a:lnTo>
                    <a:lnTo>
                      <a:pt x="10295741" y="12689181"/>
                    </a:lnTo>
                    <a:lnTo>
                      <a:pt x="10850153" y="12686205"/>
                    </a:lnTo>
                    <a:lnTo>
                      <a:pt x="11114192" y="13063507"/>
                    </a:lnTo>
                    <a:lnTo>
                      <a:pt x="11660906" y="13322568"/>
                    </a:lnTo>
                    <a:lnTo>
                      <a:pt x="12587897" y="13249799"/>
                    </a:lnTo>
                    <a:lnTo>
                      <a:pt x="13255566" y="12902056"/>
                    </a:lnTo>
                    <a:lnTo>
                      <a:pt x="14070589" y="13004131"/>
                    </a:lnTo>
                    <a:lnTo>
                      <a:pt x="14060371" y="13718761"/>
                    </a:lnTo>
                    <a:lnTo>
                      <a:pt x="14849001" y="13833767"/>
                    </a:lnTo>
                    <a:lnTo>
                      <a:pt x="15534011" y="14065995"/>
                    </a:lnTo>
                    <a:lnTo>
                      <a:pt x="15962542" y="13647481"/>
                    </a:lnTo>
                    <a:lnTo>
                      <a:pt x="16437713" y="13414486"/>
                    </a:lnTo>
                    <a:lnTo>
                      <a:pt x="17158295" y="13150444"/>
                    </a:lnTo>
                    <a:lnTo>
                      <a:pt x="17516973" y="12947014"/>
                    </a:lnTo>
                    <a:lnTo>
                      <a:pt x="17791944" y="12608456"/>
                    </a:lnTo>
                    <a:lnTo>
                      <a:pt x="18113359" y="12318086"/>
                    </a:lnTo>
                    <a:lnTo>
                      <a:pt x="18515502" y="12136516"/>
                    </a:lnTo>
                    <a:lnTo>
                      <a:pt x="18984463" y="12314852"/>
                    </a:lnTo>
                    <a:lnTo>
                      <a:pt x="19371213" y="11720210"/>
                    </a:lnTo>
                    <a:lnTo>
                      <a:pt x="19767403" y="11301182"/>
                    </a:lnTo>
                    <a:lnTo>
                      <a:pt x="20891612" y="11333461"/>
                    </a:lnTo>
                    <a:lnTo>
                      <a:pt x="21756507" y="11137726"/>
                    </a:lnTo>
                    <a:lnTo>
                      <a:pt x="21963174" y="10603694"/>
                    </a:lnTo>
                    <a:lnTo>
                      <a:pt x="22532977" y="10391076"/>
                    </a:lnTo>
                    <a:lnTo>
                      <a:pt x="23121670" y="10729374"/>
                    </a:lnTo>
                    <a:lnTo>
                      <a:pt x="23823172" y="10660809"/>
                    </a:lnTo>
                    <a:lnTo>
                      <a:pt x="23764506" y="10221666"/>
                    </a:lnTo>
                    <a:lnTo>
                      <a:pt x="23714829" y="9926577"/>
                    </a:lnTo>
                    <a:lnTo>
                      <a:pt x="23540957" y="9421845"/>
                    </a:lnTo>
                    <a:lnTo>
                      <a:pt x="23714829" y="9008512"/>
                    </a:lnTo>
                    <a:lnTo>
                      <a:pt x="23652926" y="8349702"/>
                    </a:lnTo>
                    <a:lnTo>
                      <a:pt x="23717804" y="7612560"/>
                    </a:lnTo>
                    <a:lnTo>
                      <a:pt x="23405832" y="6955820"/>
                    </a:lnTo>
                    <a:lnTo>
                      <a:pt x="23157444" y="6462020"/>
                    </a:lnTo>
                    <a:lnTo>
                      <a:pt x="23132605" y="6003990"/>
                    </a:lnTo>
                    <a:lnTo>
                      <a:pt x="23182283" y="5595638"/>
                    </a:lnTo>
                    <a:lnTo>
                      <a:pt x="23071996" y="5176354"/>
                    </a:lnTo>
                    <a:lnTo>
                      <a:pt x="22823608" y="4580224"/>
                    </a:lnTo>
                    <a:lnTo>
                      <a:pt x="22801745" y="4208612"/>
                    </a:lnTo>
                    <a:lnTo>
                      <a:pt x="22467909" y="3676066"/>
                    </a:lnTo>
                    <a:lnTo>
                      <a:pt x="22432138" y="3356137"/>
                    </a:lnTo>
                    <a:lnTo>
                      <a:pt x="22233428" y="2989507"/>
                    </a:lnTo>
                    <a:lnTo>
                      <a:pt x="22343715" y="2724236"/>
                    </a:lnTo>
                    <a:lnTo>
                      <a:pt x="22295333" y="2253326"/>
                    </a:lnTo>
                    <a:lnTo>
                      <a:pt x="21789305" y="2404954"/>
                    </a:lnTo>
                    <a:lnTo>
                      <a:pt x="21292853" y="2250294"/>
                    </a:lnTo>
                    <a:lnTo>
                      <a:pt x="20950737" y="2482123"/>
                    </a:lnTo>
                    <a:lnTo>
                      <a:pt x="20542385" y="2581478"/>
                    </a:lnTo>
                    <a:lnTo>
                      <a:pt x="20100915" y="2758001"/>
                    </a:lnTo>
                    <a:lnTo>
                      <a:pt x="19604463" y="3033880"/>
                    </a:lnTo>
                    <a:lnTo>
                      <a:pt x="18853995" y="3386927"/>
                    </a:lnTo>
                    <a:lnTo>
                      <a:pt x="18402240" y="3739974"/>
                    </a:lnTo>
                    <a:lnTo>
                      <a:pt x="17949837" y="3706855"/>
                    </a:lnTo>
                    <a:lnTo>
                      <a:pt x="17364962" y="3651874"/>
                    </a:lnTo>
                    <a:lnTo>
                      <a:pt x="17022846" y="3265708"/>
                    </a:lnTo>
                    <a:lnTo>
                      <a:pt x="17011591" y="2813306"/>
                    </a:lnTo>
                    <a:lnTo>
                      <a:pt x="16658867" y="2394025"/>
                    </a:lnTo>
                    <a:lnTo>
                      <a:pt x="16217397" y="1919436"/>
                    </a:lnTo>
                    <a:lnTo>
                      <a:pt x="15467253" y="1753844"/>
                    </a:lnTo>
                    <a:lnTo>
                      <a:pt x="14871445" y="1786963"/>
                    </a:lnTo>
                    <a:lnTo>
                      <a:pt x="14286570" y="1753844"/>
                    </a:lnTo>
                    <a:lnTo>
                      <a:pt x="13867286" y="1709794"/>
                    </a:lnTo>
                    <a:lnTo>
                      <a:pt x="13348970" y="1566389"/>
                    </a:lnTo>
                    <a:lnTo>
                      <a:pt x="12752840" y="1345816"/>
                    </a:lnTo>
                    <a:lnTo>
                      <a:pt x="12796890" y="904345"/>
                    </a:lnTo>
                    <a:lnTo>
                      <a:pt x="12631621" y="551298"/>
                    </a:lnTo>
                    <a:lnTo>
                      <a:pt x="12775026" y="308538"/>
                    </a:lnTo>
                    <a:lnTo>
                      <a:pt x="12620689" y="109828"/>
                    </a:lnTo>
                    <a:lnTo>
                      <a:pt x="12309556" y="95078"/>
                    </a:lnTo>
                    <a:lnTo>
                      <a:pt x="11995321" y="0"/>
                    </a:lnTo>
                    <a:close/>
                  </a:path>
                </a:pathLst>
              </a:custGeom>
              <a:grpFill/>
              <a:ln w="38100" cmpd="sng">
                <a:solidFill>
                  <a:srgbClr val="33497F">
                    <a:alpha val="49804"/>
                  </a:srgbClr>
                </a:solidFill>
                <a:prstDash val="solid"/>
                <a:round/>
                <a:headEnd/>
                <a:tailEnd/>
              </a:ln>
              <a:effectLst/>
            </p:spPr>
            <p:txBody>
              <a:bodyPr/>
              <a:lstStyle/>
              <a:p>
                <a:endParaRPr lang="zh-CN" altLang="en-US" sz="1067" kern="0">
                  <a:solidFill>
                    <a:srgbClr val="FFC000"/>
                  </a:solidFill>
                  <a:latin typeface="Times New Roman" panose="02020603050405020304" pitchFamily="18" charset="0"/>
                  <a:cs typeface="Times New Roman" panose="02020603050405020304" pitchFamily="18" charset="0"/>
                </a:endParaRPr>
              </a:p>
            </p:txBody>
          </p:sp>
          <p:sp>
            <p:nvSpPr>
              <p:cNvPr id="39" name="任意多边形 5">
                <a:extLst>
                  <a:ext uri="{FF2B5EF4-FFF2-40B4-BE49-F238E27FC236}">
                    <a16:creationId xmlns:a16="http://schemas.microsoft.com/office/drawing/2014/main" id="{13FDD80A-B450-38D0-C603-F285B6F46A4D}"/>
                  </a:ext>
                </a:extLst>
              </p:cNvPr>
              <p:cNvSpPr>
                <a:spLocks/>
              </p:cNvSpPr>
              <p:nvPr/>
            </p:nvSpPr>
            <p:spPr bwMode="auto">
              <a:xfrm>
                <a:off x="5528635" y="5562298"/>
                <a:ext cx="1573997" cy="2380056"/>
              </a:xfrm>
              <a:custGeom>
                <a:avLst/>
                <a:gdLst>
                  <a:gd name="T0" fmla="*/ 0 w 30211314"/>
                  <a:gd name="T1" fmla="*/ 0 h 43938769"/>
                  <a:gd name="T2" fmla="*/ 30211314 w 30211314"/>
                  <a:gd name="T3" fmla="*/ 43938769 h 43938769"/>
                </a:gdLst>
                <a:ahLst/>
                <a:cxnLst>
                  <a:cxn ang="0">
                    <a:pos x="24924738" y="10039357"/>
                  </a:cxn>
                  <a:cxn ang="0">
                    <a:pos x="22582127" y="10503557"/>
                  </a:cxn>
                  <a:cxn ang="0">
                    <a:pos x="21539547" y="8787988"/>
                  </a:cxn>
                  <a:cxn ang="0">
                    <a:pos x="19359100" y="8161625"/>
                  </a:cxn>
                  <a:cxn ang="0">
                    <a:pos x="18407728" y="6908897"/>
                  </a:cxn>
                  <a:cxn ang="0">
                    <a:pos x="18802332" y="5308869"/>
                  </a:cxn>
                  <a:cxn ang="0">
                    <a:pos x="16204988" y="3731813"/>
                  </a:cxn>
                  <a:cxn ang="0">
                    <a:pos x="14050911" y="2133144"/>
                  </a:cxn>
                  <a:cxn ang="0">
                    <a:pos x="12242095" y="1507460"/>
                  </a:cxn>
                  <a:cxn ang="0">
                    <a:pos x="10063007" y="788528"/>
                  </a:cxn>
                  <a:cxn ang="0">
                    <a:pos x="7627828" y="0"/>
                  </a:cxn>
                  <a:cxn ang="0">
                    <a:pos x="5471712" y="92568"/>
                  </a:cxn>
                  <a:cxn ang="0">
                    <a:pos x="4776432" y="1739220"/>
                  </a:cxn>
                  <a:cxn ang="0">
                    <a:pos x="5958884" y="3431816"/>
                  </a:cxn>
                  <a:cxn ang="0">
                    <a:pos x="6817687" y="6331875"/>
                  </a:cxn>
                  <a:cxn ang="0">
                    <a:pos x="7931222" y="8163663"/>
                  </a:cxn>
                  <a:cxn ang="0">
                    <a:pos x="5844023" y="8812999"/>
                  </a:cxn>
                  <a:cxn ang="0">
                    <a:pos x="3733172" y="8903529"/>
                  </a:cxn>
                  <a:cxn ang="0">
                    <a:pos x="3663576" y="10828564"/>
                  </a:cxn>
                  <a:cxn ang="0">
                    <a:pos x="3014919" y="12892113"/>
                  </a:cxn>
                  <a:cxn ang="0">
                    <a:pos x="2319639" y="15002285"/>
                  </a:cxn>
                  <a:cxn ang="0">
                    <a:pos x="116220" y="16022573"/>
                  </a:cxn>
                  <a:cxn ang="0">
                    <a:pos x="417575" y="17672891"/>
                  </a:cxn>
                  <a:cxn ang="0">
                    <a:pos x="417575" y="20382109"/>
                  </a:cxn>
                  <a:cxn ang="0">
                    <a:pos x="1576376" y="22558479"/>
                  </a:cxn>
                  <a:cxn ang="0">
                    <a:pos x="4150747" y="24390947"/>
                  </a:cxn>
                  <a:cxn ang="0">
                    <a:pos x="6237267" y="26640311"/>
                  </a:cxn>
                  <a:cxn ang="0">
                    <a:pos x="8347439" y="28518043"/>
                  </a:cxn>
                  <a:cxn ang="0">
                    <a:pos x="10573151" y="29329543"/>
                  </a:cxn>
                  <a:cxn ang="0">
                    <a:pos x="11662355" y="29885631"/>
                  </a:cxn>
                  <a:cxn ang="0">
                    <a:pos x="11987363" y="31764043"/>
                  </a:cxn>
                  <a:cxn ang="0">
                    <a:pos x="13029944" y="35055988"/>
                  </a:cxn>
                  <a:cxn ang="0">
                    <a:pos x="14305643" y="37467516"/>
                  </a:cxn>
                  <a:cxn ang="0">
                    <a:pos x="15140795" y="39044572"/>
                  </a:cxn>
                  <a:cxn ang="0">
                    <a:pos x="16322567" y="40783792"/>
                  </a:cxn>
                  <a:cxn ang="0">
                    <a:pos x="19313155" y="41942592"/>
                  </a:cxn>
                  <a:cxn ang="0">
                    <a:pos x="22767943" y="43032476"/>
                  </a:cxn>
                  <a:cxn ang="0">
                    <a:pos x="25434871" y="43938769"/>
                  </a:cxn>
                  <a:cxn ang="0">
                    <a:pos x="25365286" y="41387183"/>
                  </a:cxn>
                  <a:cxn ang="0">
                    <a:pos x="24901087" y="38861474"/>
                  </a:cxn>
                  <a:cxn ang="0">
                    <a:pos x="25527450" y="37215502"/>
                  </a:cxn>
                  <a:cxn ang="0">
                    <a:pos x="26246382" y="34919514"/>
                  </a:cxn>
                  <a:cxn ang="0">
                    <a:pos x="26478142" y="32066758"/>
                  </a:cxn>
                  <a:cxn ang="0">
                    <a:pos x="26283213" y="29448897"/>
                  </a:cxn>
                  <a:cxn ang="0">
                    <a:pos x="27660594" y="28425475"/>
                  </a:cxn>
                  <a:cxn ang="0">
                    <a:pos x="28008574" y="25874755"/>
                  </a:cxn>
                  <a:cxn ang="0">
                    <a:pos x="29121430" y="23974050"/>
                  </a:cxn>
                  <a:cxn ang="0">
                    <a:pos x="29863334" y="21632118"/>
                  </a:cxn>
                  <a:cxn ang="0">
                    <a:pos x="30072122" y="19476002"/>
                  </a:cxn>
                  <a:cxn ang="0">
                    <a:pos x="29423466" y="17319206"/>
                  </a:cxn>
                  <a:cxn ang="0">
                    <a:pos x="28171418" y="14958647"/>
                  </a:cxn>
                  <a:cxn ang="0">
                    <a:pos x="26446058" y="13157448"/>
                  </a:cxn>
                  <a:cxn ang="0">
                    <a:pos x="25822905" y="11094333"/>
                  </a:cxn>
                </a:cxnLst>
                <a:rect l="T0" t="T1" r="T2" b="T3"/>
                <a:pathLst>
                  <a:path w="30211314" h="43938769">
                    <a:moveTo>
                      <a:pt x="25822905" y="11094333"/>
                    </a:moveTo>
                    <a:lnTo>
                      <a:pt x="24924738" y="10039357"/>
                    </a:lnTo>
                    <a:lnTo>
                      <a:pt x="23649039" y="11292085"/>
                    </a:lnTo>
                    <a:lnTo>
                      <a:pt x="22582127" y="10503557"/>
                    </a:lnTo>
                    <a:lnTo>
                      <a:pt x="22513211" y="9692057"/>
                    </a:lnTo>
                    <a:lnTo>
                      <a:pt x="21539547" y="8787988"/>
                    </a:lnTo>
                    <a:lnTo>
                      <a:pt x="20426011" y="7859589"/>
                    </a:lnTo>
                    <a:lnTo>
                      <a:pt x="19359100" y="8161625"/>
                    </a:lnTo>
                    <a:lnTo>
                      <a:pt x="18571931" y="7744728"/>
                    </a:lnTo>
                    <a:lnTo>
                      <a:pt x="18407728" y="6908897"/>
                    </a:lnTo>
                    <a:lnTo>
                      <a:pt x="18802332" y="6236589"/>
                    </a:lnTo>
                    <a:lnTo>
                      <a:pt x="18802332" y="5308869"/>
                    </a:lnTo>
                    <a:lnTo>
                      <a:pt x="17642852" y="4450745"/>
                    </a:lnTo>
                    <a:lnTo>
                      <a:pt x="16204988" y="3731813"/>
                    </a:lnTo>
                    <a:lnTo>
                      <a:pt x="15557691" y="3060864"/>
                    </a:lnTo>
                    <a:lnTo>
                      <a:pt x="14050911" y="2133144"/>
                    </a:lnTo>
                    <a:lnTo>
                      <a:pt x="12751560" y="2133144"/>
                    </a:lnTo>
                    <a:lnTo>
                      <a:pt x="12242095" y="1507460"/>
                    </a:lnTo>
                    <a:lnTo>
                      <a:pt x="11361679" y="1066912"/>
                    </a:lnTo>
                    <a:lnTo>
                      <a:pt x="10063007" y="788528"/>
                    </a:lnTo>
                    <a:lnTo>
                      <a:pt x="8926499" y="695960"/>
                    </a:lnTo>
                    <a:lnTo>
                      <a:pt x="7627828" y="0"/>
                    </a:lnTo>
                    <a:lnTo>
                      <a:pt x="6469027" y="46624"/>
                    </a:lnTo>
                    <a:lnTo>
                      <a:pt x="5471712" y="92568"/>
                    </a:lnTo>
                    <a:lnTo>
                      <a:pt x="4351381" y="618889"/>
                    </a:lnTo>
                    <a:lnTo>
                      <a:pt x="4776432" y="1739220"/>
                    </a:lnTo>
                    <a:lnTo>
                      <a:pt x="5239952" y="3037892"/>
                    </a:lnTo>
                    <a:lnTo>
                      <a:pt x="5958884" y="3431816"/>
                    </a:lnTo>
                    <a:lnTo>
                      <a:pt x="6933907" y="4429811"/>
                    </a:lnTo>
                    <a:lnTo>
                      <a:pt x="6817687" y="6331875"/>
                    </a:lnTo>
                    <a:lnTo>
                      <a:pt x="7652838" y="6934587"/>
                    </a:lnTo>
                    <a:lnTo>
                      <a:pt x="7931222" y="8163663"/>
                    </a:lnTo>
                    <a:lnTo>
                      <a:pt x="7073099" y="8533936"/>
                    </a:lnTo>
                    <a:lnTo>
                      <a:pt x="5844023" y="8812999"/>
                    </a:lnTo>
                    <a:lnTo>
                      <a:pt x="4568323" y="9578555"/>
                    </a:lnTo>
                    <a:lnTo>
                      <a:pt x="3733172" y="8903529"/>
                    </a:lnTo>
                    <a:lnTo>
                      <a:pt x="3571008" y="9623140"/>
                    </a:lnTo>
                    <a:lnTo>
                      <a:pt x="3663576" y="10828564"/>
                    </a:lnTo>
                    <a:lnTo>
                      <a:pt x="3942639" y="11871825"/>
                    </a:lnTo>
                    <a:lnTo>
                      <a:pt x="3014919" y="12892113"/>
                    </a:lnTo>
                    <a:lnTo>
                      <a:pt x="2318960" y="13703613"/>
                    </a:lnTo>
                    <a:cubicBezTo>
                      <a:pt x="2319186" y="14136504"/>
                      <a:pt x="2319413" y="14569394"/>
                      <a:pt x="2319639" y="15002285"/>
                    </a:cubicBezTo>
                    <a:lnTo>
                      <a:pt x="1043940" y="15536080"/>
                    </a:lnTo>
                    <a:lnTo>
                      <a:pt x="116220" y="16022573"/>
                    </a:lnTo>
                    <a:lnTo>
                      <a:pt x="0" y="17112457"/>
                    </a:lnTo>
                    <a:lnTo>
                      <a:pt x="417575" y="17672891"/>
                    </a:lnTo>
                    <a:lnTo>
                      <a:pt x="440548" y="19134406"/>
                    </a:lnTo>
                    <a:lnTo>
                      <a:pt x="417575" y="20382109"/>
                    </a:lnTo>
                    <a:lnTo>
                      <a:pt x="353811" y="21987825"/>
                    </a:lnTo>
                    <a:lnTo>
                      <a:pt x="1576376" y="22558479"/>
                    </a:lnTo>
                    <a:lnTo>
                      <a:pt x="2829104" y="23486878"/>
                    </a:lnTo>
                    <a:lnTo>
                      <a:pt x="4150747" y="24390947"/>
                    </a:lnTo>
                    <a:lnTo>
                      <a:pt x="5263603" y="25620023"/>
                    </a:lnTo>
                    <a:lnTo>
                      <a:pt x="6237267" y="26640311"/>
                    </a:lnTo>
                    <a:lnTo>
                      <a:pt x="7280527" y="27961955"/>
                    </a:lnTo>
                    <a:lnTo>
                      <a:pt x="8347439" y="28518043"/>
                    </a:lnTo>
                    <a:lnTo>
                      <a:pt x="9738679" y="29097783"/>
                    </a:lnTo>
                    <a:lnTo>
                      <a:pt x="10573151" y="29329543"/>
                    </a:lnTo>
                    <a:lnTo>
                      <a:pt x="11384651" y="29422111"/>
                    </a:lnTo>
                    <a:lnTo>
                      <a:pt x="11662355" y="29885631"/>
                    </a:lnTo>
                    <a:lnTo>
                      <a:pt x="11244780" y="31207955"/>
                    </a:lnTo>
                    <a:lnTo>
                      <a:pt x="11987363" y="31764043"/>
                    </a:lnTo>
                    <a:lnTo>
                      <a:pt x="12984679" y="32761359"/>
                    </a:lnTo>
                    <a:lnTo>
                      <a:pt x="13029944" y="35055988"/>
                    </a:lnTo>
                    <a:lnTo>
                      <a:pt x="13586711" y="36516824"/>
                    </a:lnTo>
                    <a:lnTo>
                      <a:pt x="14305643" y="37467516"/>
                    </a:lnTo>
                    <a:lnTo>
                      <a:pt x="14166451" y="38256044"/>
                    </a:lnTo>
                    <a:lnTo>
                      <a:pt x="15140795" y="39044572"/>
                    </a:lnTo>
                    <a:lnTo>
                      <a:pt x="16174657" y="40025185"/>
                    </a:lnTo>
                    <a:lnTo>
                      <a:pt x="16322567" y="40783792"/>
                    </a:lnTo>
                    <a:lnTo>
                      <a:pt x="16832711" y="41734484"/>
                    </a:lnTo>
                    <a:lnTo>
                      <a:pt x="19313155" y="41942592"/>
                    </a:lnTo>
                    <a:lnTo>
                      <a:pt x="21005751" y="41988537"/>
                    </a:lnTo>
                    <a:lnTo>
                      <a:pt x="22767943" y="43032476"/>
                    </a:lnTo>
                    <a:lnTo>
                      <a:pt x="23997019" y="43403428"/>
                    </a:lnTo>
                    <a:lnTo>
                      <a:pt x="25434871" y="43938769"/>
                    </a:lnTo>
                    <a:cubicBezTo>
                      <a:pt x="25432063" y="43441976"/>
                      <a:pt x="25228902" y="43090080"/>
                      <a:pt x="25226094" y="42593287"/>
                    </a:cubicBezTo>
                    <a:lnTo>
                      <a:pt x="25365286" y="41387183"/>
                    </a:lnTo>
                    <a:lnTo>
                      <a:pt x="25249067" y="39835138"/>
                    </a:lnTo>
                    <a:lnTo>
                      <a:pt x="24901087" y="38861474"/>
                    </a:lnTo>
                    <a:lnTo>
                      <a:pt x="25109875" y="37679022"/>
                    </a:lnTo>
                    <a:lnTo>
                      <a:pt x="25527450" y="37215502"/>
                    </a:lnTo>
                    <a:lnTo>
                      <a:pt x="25597046" y="36055342"/>
                    </a:lnTo>
                    <a:lnTo>
                      <a:pt x="26246382" y="34919514"/>
                    </a:lnTo>
                    <a:lnTo>
                      <a:pt x="26408546" y="33435026"/>
                    </a:lnTo>
                    <a:lnTo>
                      <a:pt x="26478142" y="32066758"/>
                    </a:lnTo>
                    <a:lnTo>
                      <a:pt x="26338950" y="30860654"/>
                    </a:lnTo>
                    <a:lnTo>
                      <a:pt x="26283213" y="29448897"/>
                    </a:lnTo>
                    <a:lnTo>
                      <a:pt x="26941662" y="28518043"/>
                    </a:lnTo>
                    <a:lnTo>
                      <a:pt x="27660594" y="28425475"/>
                    </a:lnTo>
                    <a:lnTo>
                      <a:pt x="27869382" y="27289646"/>
                    </a:lnTo>
                    <a:lnTo>
                      <a:pt x="28008574" y="25874755"/>
                    </a:lnTo>
                    <a:lnTo>
                      <a:pt x="28286279" y="24599734"/>
                    </a:lnTo>
                    <a:lnTo>
                      <a:pt x="29121430" y="23974050"/>
                    </a:lnTo>
                    <a:lnTo>
                      <a:pt x="29561978" y="22883487"/>
                    </a:lnTo>
                    <a:lnTo>
                      <a:pt x="29863334" y="21632118"/>
                    </a:lnTo>
                    <a:lnTo>
                      <a:pt x="30211314" y="20681426"/>
                    </a:lnTo>
                    <a:lnTo>
                      <a:pt x="30072122" y="19476002"/>
                    </a:lnTo>
                    <a:lnTo>
                      <a:pt x="30026178" y="18339494"/>
                    </a:lnTo>
                    <a:lnTo>
                      <a:pt x="29423466" y="17319206"/>
                    </a:lnTo>
                    <a:lnTo>
                      <a:pt x="28704534" y="16415137"/>
                    </a:lnTo>
                    <a:lnTo>
                      <a:pt x="28171418" y="14958647"/>
                    </a:lnTo>
                    <a:lnTo>
                      <a:pt x="27256878" y="14038544"/>
                    </a:lnTo>
                    <a:lnTo>
                      <a:pt x="26446058" y="13157448"/>
                    </a:lnTo>
                    <a:lnTo>
                      <a:pt x="26051448" y="12114188"/>
                    </a:lnTo>
                    <a:lnTo>
                      <a:pt x="25822905" y="11094333"/>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48" name="任意多边形 8">
                <a:extLst>
                  <a:ext uri="{FF2B5EF4-FFF2-40B4-BE49-F238E27FC236}">
                    <a16:creationId xmlns:a16="http://schemas.microsoft.com/office/drawing/2014/main" id="{C2ECB22B-5817-DCF9-43D5-F3B481023E16}"/>
                  </a:ext>
                </a:extLst>
              </p:cNvPr>
              <p:cNvSpPr>
                <a:spLocks/>
              </p:cNvSpPr>
              <p:nvPr/>
            </p:nvSpPr>
            <p:spPr bwMode="auto">
              <a:xfrm>
                <a:off x="9940354" y="4914263"/>
                <a:ext cx="1238815" cy="1489301"/>
              </a:xfrm>
              <a:custGeom>
                <a:avLst/>
                <a:gdLst>
                  <a:gd name="T0" fmla="*/ 0 w 11323326"/>
                  <a:gd name="T1" fmla="*/ 0 h 13082146"/>
                  <a:gd name="T2" fmla="*/ 11323326 w 11323326"/>
                  <a:gd name="T3" fmla="*/ 13082146 h 13082146"/>
                </a:gdLst>
                <a:ahLst/>
                <a:cxnLst>
                  <a:cxn ang="0">
                    <a:pos x="45740" y="7959925"/>
                  </a:cxn>
                  <a:cxn ang="0">
                    <a:pos x="871757" y="9375415"/>
                  </a:cxn>
                  <a:cxn ang="0">
                    <a:pos x="1491237" y="9925102"/>
                  </a:cxn>
                  <a:cxn ang="0">
                    <a:pos x="1649457" y="10276337"/>
                  </a:cxn>
                  <a:cxn ang="0">
                    <a:pos x="1696159" y="10832235"/>
                  </a:cxn>
                  <a:cxn ang="0">
                    <a:pos x="1621643" y="11625589"/>
                  </a:cxn>
                  <a:cxn ang="0">
                    <a:pos x="2074238" y="12403544"/>
                  </a:cxn>
                  <a:cxn ang="0">
                    <a:pos x="2912805" y="12982793"/>
                  </a:cxn>
                  <a:cxn ang="0">
                    <a:pos x="4123955" y="12720496"/>
                  </a:cxn>
                  <a:cxn ang="0">
                    <a:pos x="4416069" y="11928630"/>
                  </a:cxn>
                  <a:cxn ang="0">
                    <a:pos x="4249896" y="11333212"/>
                  </a:cxn>
                  <a:cxn ang="0">
                    <a:pos x="4872093" y="11054292"/>
                  </a:cxn>
                  <a:cxn ang="0">
                    <a:pos x="5544746" y="12069707"/>
                  </a:cxn>
                  <a:cxn ang="0">
                    <a:pos x="6212417" y="12996698"/>
                  </a:cxn>
                  <a:cxn ang="0">
                    <a:pos x="7153316" y="12982791"/>
                  </a:cxn>
                  <a:cxn ang="0">
                    <a:pos x="7729784" y="12414528"/>
                  </a:cxn>
                  <a:cxn ang="0">
                    <a:pos x="8265110" y="11530954"/>
                  </a:cxn>
                  <a:cxn ang="0">
                    <a:pos x="7836642" y="11052548"/>
                  </a:cxn>
                  <a:cxn ang="0">
                    <a:pos x="7917370" y="10232610"/>
                  </a:cxn>
                  <a:cxn ang="0">
                    <a:pos x="8226367" y="9345854"/>
                  </a:cxn>
                  <a:cxn ang="0">
                    <a:pos x="8404958" y="8223128"/>
                  </a:cxn>
                  <a:cxn ang="0">
                    <a:pos x="9164222" y="7635016"/>
                  </a:cxn>
                  <a:cxn ang="0">
                    <a:pos x="9799422" y="7746210"/>
                  </a:cxn>
                  <a:cxn ang="0">
                    <a:pos x="9611643" y="6949622"/>
                  </a:cxn>
                  <a:cxn ang="0">
                    <a:pos x="10045092" y="6224575"/>
                  </a:cxn>
                  <a:cxn ang="0">
                    <a:pos x="11323326" y="5893647"/>
                  </a:cxn>
                  <a:cxn ang="0">
                    <a:pos x="10662774" y="5257351"/>
                  </a:cxn>
                  <a:cxn ang="0">
                    <a:pos x="10352345" y="4030031"/>
                  </a:cxn>
                  <a:cxn ang="0">
                    <a:pos x="9728142" y="2863837"/>
                  </a:cxn>
                  <a:cxn ang="0">
                    <a:pos x="9282600" y="2063108"/>
                  </a:cxn>
                  <a:cxn ang="0">
                    <a:pos x="9100705" y="1102743"/>
                  </a:cxn>
                  <a:cxn ang="0">
                    <a:pos x="8366458" y="25720"/>
                  </a:cxn>
                  <a:cxn ang="0">
                    <a:pos x="7450195" y="197171"/>
                  </a:cxn>
                  <a:cxn ang="0">
                    <a:pos x="6543278" y="882166"/>
                  </a:cxn>
                  <a:cxn ang="0">
                    <a:pos x="5775255" y="1069945"/>
                  </a:cxn>
                  <a:cxn ang="0">
                    <a:pos x="4672387" y="1062998"/>
                  </a:cxn>
                  <a:cxn ang="0">
                    <a:pos x="3661928" y="972582"/>
                  </a:cxn>
                  <a:cxn ang="0">
                    <a:pos x="2288579" y="627387"/>
                  </a:cxn>
                  <a:cxn ang="0">
                    <a:pos x="999210" y="652653"/>
                  </a:cxn>
                  <a:cxn ang="0">
                    <a:pos x="35197" y="840831"/>
                  </a:cxn>
                  <a:cxn ang="0">
                    <a:pos x="637015" y="2343709"/>
                  </a:cxn>
                  <a:cxn ang="0">
                    <a:pos x="986508" y="3158927"/>
                  </a:cxn>
                  <a:cxn ang="0">
                    <a:pos x="1371508" y="4162179"/>
                  </a:cxn>
                  <a:cxn ang="0">
                    <a:pos x="1287807" y="5260066"/>
                  </a:cxn>
                  <a:cxn ang="0">
                    <a:pos x="1104490" y="5907621"/>
                  </a:cxn>
                  <a:cxn ang="0">
                    <a:pos x="213079" y="6209570"/>
                  </a:cxn>
                  <a:cxn ang="0">
                    <a:pos x="254991" y="6950527"/>
                  </a:cxn>
                  <a:cxn ang="0">
                    <a:pos x="0" y="7244910"/>
                  </a:cxn>
                </a:cxnLst>
                <a:rect l="T0" t="T1" r="T2" b="T3"/>
                <a:pathLst>
                  <a:path w="11323326" h="13082146">
                    <a:moveTo>
                      <a:pt x="0" y="7244910"/>
                    </a:moveTo>
                    <a:lnTo>
                      <a:pt x="45740" y="7959925"/>
                    </a:lnTo>
                    <a:lnTo>
                      <a:pt x="605967" y="8611364"/>
                    </a:lnTo>
                    <a:lnTo>
                      <a:pt x="871757" y="9375415"/>
                    </a:lnTo>
                    <a:lnTo>
                      <a:pt x="1214777" y="9727878"/>
                    </a:lnTo>
                    <a:lnTo>
                      <a:pt x="1491237" y="9925102"/>
                    </a:lnTo>
                    <a:lnTo>
                      <a:pt x="1810908" y="10025946"/>
                    </a:lnTo>
                    <a:lnTo>
                      <a:pt x="1649457" y="10276337"/>
                    </a:lnTo>
                    <a:lnTo>
                      <a:pt x="1807935" y="10534170"/>
                    </a:lnTo>
                    <a:lnTo>
                      <a:pt x="1696159" y="10832235"/>
                    </a:lnTo>
                    <a:lnTo>
                      <a:pt x="1621643" y="11153653"/>
                    </a:lnTo>
                    <a:lnTo>
                      <a:pt x="1621643" y="11625589"/>
                    </a:lnTo>
                    <a:lnTo>
                      <a:pt x="1743638" y="11886780"/>
                    </a:lnTo>
                    <a:lnTo>
                      <a:pt x="2074238" y="12403544"/>
                    </a:lnTo>
                    <a:lnTo>
                      <a:pt x="2333557" y="12847667"/>
                    </a:lnTo>
                    <a:lnTo>
                      <a:pt x="2912805" y="12982793"/>
                    </a:lnTo>
                    <a:lnTo>
                      <a:pt x="3580477" y="13082146"/>
                    </a:lnTo>
                    <a:lnTo>
                      <a:pt x="4123955" y="12720496"/>
                    </a:lnTo>
                    <a:lnTo>
                      <a:pt x="4308758" y="12312144"/>
                    </a:lnTo>
                    <a:lnTo>
                      <a:pt x="4416069" y="11928630"/>
                    </a:lnTo>
                    <a:lnTo>
                      <a:pt x="4319689" y="11669311"/>
                    </a:lnTo>
                    <a:lnTo>
                      <a:pt x="4249896" y="11333212"/>
                    </a:lnTo>
                    <a:lnTo>
                      <a:pt x="4291875" y="11037410"/>
                    </a:lnTo>
                    <a:lnTo>
                      <a:pt x="4872093" y="11054292"/>
                    </a:lnTo>
                    <a:lnTo>
                      <a:pt x="5274495" y="11512322"/>
                    </a:lnTo>
                    <a:lnTo>
                      <a:pt x="5544746" y="12069707"/>
                    </a:lnTo>
                    <a:lnTo>
                      <a:pt x="5878582" y="12563507"/>
                    </a:lnTo>
                    <a:lnTo>
                      <a:pt x="6212417" y="12996698"/>
                    </a:lnTo>
                    <a:lnTo>
                      <a:pt x="6819480" y="13007630"/>
                    </a:lnTo>
                    <a:lnTo>
                      <a:pt x="7153316" y="12982791"/>
                    </a:lnTo>
                    <a:lnTo>
                      <a:pt x="7498083" y="12684725"/>
                    </a:lnTo>
                    <a:lnTo>
                      <a:pt x="7729784" y="12414528"/>
                    </a:lnTo>
                    <a:lnTo>
                      <a:pt x="7993373" y="12060264"/>
                    </a:lnTo>
                    <a:lnTo>
                      <a:pt x="8265110" y="11530954"/>
                    </a:lnTo>
                    <a:lnTo>
                      <a:pt x="8109869" y="11391106"/>
                    </a:lnTo>
                    <a:lnTo>
                      <a:pt x="7836642" y="11052548"/>
                    </a:lnTo>
                    <a:lnTo>
                      <a:pt x="7748218" y="10634753"/>
                    </a:lnTo>
                    <a:lnTo>
                      <a:pt x="7917370" y="10232610"/>
                    </a:lnTo>
                    <a:lnTo>
                      <a:pt x="8167244" y="9774322"/>
                    </a:lnTo>
                    <a:lnTo>
                      <a:pt x="8226367" y="9345854"/>
                    </a:lnTo>
                    <a:lnTo>
                      <a:pt x="8136522" y="8785167"/>
                    </a:lnTo>
                    <a:lnTo>
                      <a:pt x="8404958" y="8223128"/>
                    </a:lnTo>
                    <a:lnTo>
                      <a:pt x="8785496" y="7771307"/>
                    </a:lnTo>
                    <a:lnTo>
                      <a:pt x="9164222" y="7635016"/>
                    </a:lnTo>
                    <a:lnTo>
                      <a:pt x="9563455" y="7625250"/>
                    </a:lnTo>
                    <a:lnTo>
                      <a:pt x="9799422" y="7746210"/>
                    </a:lnTo>
                    <a:lnTo>
                      <a:pt x="9884870" y="7261853"/>
                    </a:lnTo>
                    <a:lnTo>
                      <a:pt x="9611643" y="6949622"/>
                    </a:lnTo>
                    <a:lnTo>
                      <a:pt x="9678464" y="6583249"/>
                    </a:lnTo>
                    <a:lnTo>
                      <a:pt x="10045092" y="6224575"/>
                    </a:lnTo>
                    <a:lnTo>
                      <a:pt x="10436304" y="6067586"/>
                    </a:lnTo>
                    <a:lnTo>
                      <a:pt x="11323326" y="5893647"/>
                    </a:lnTo>
                    <a:lnTo>
                      <a:pt x="10868008" y="5545713"/>
                    </a:lnTo>
                    <a:lnTo>
                      <a:pt x="10662774" y="5257351"/>
                    </a:lnTo>
                    <a:lnTo>
                      <a:pt x="10324531" y="4466456"/>
                    </a:lnTo>
                    <a:lnTo>
                      <a:pt x="10352345" y="4030031"/>
                    </a:lnTo>
                    <a:lnTo>
                      <a:pt x="10324880" y="3367017"/>
                    </a:lnTo>
                    <a:lnTo>
                      <a:pt x="9728142" y="2863837"/>
                    </a:lnTo>
                    <a:lnTo>
                      <a:pt x="9475031" y="2560791"/>
                    </a:lnTo>
                    <a:lnTo>
                      <a:pt x="9282600" y="2063108"/>
                    </a:lnTo>
                    <a:lnTo>
                      <a:pt x="9318368" y="1552164"/>
                    </a:lnTo>
                    <a:lnTo>
                      <a:pt x="9100705" y="1102743"/>
                    </a:lnTo>
                    <a:lnTo>
                      <a:pt x="8913701" y="0"/>
                    </a:lnTo>
                    <a:lnTo>
                      <a:pt x="8366458" y="25720"/>
                    </a:lnTo>
                    <a:lnTo>
                      <a:pt x="7790198" y="412209"/>
                    </a:lnTo>
                    <a:lnTo>
                      <a:pt x="7450195" y="197171"/>
                    </a:lnTo>
                    <a:lnTo>
                      <a:pt x="6911888" y="473814"/>
                    </a:lnTo>
                    <a:lnTo>
                      <a:pt x="6543278" y="882166"/>
                    </a:lnTo>
                    <a:lnTo>
                      <a:pt x="6165729" y="910977"/>
                    </a:lnTo>
                    <a:lnTo>
                      <a:pt x="5775255" y="1069945"/>
                    </a:lnTo>
                    <a:lnTo>
                      <a:pt x="5149292" y="685448"/>
                    </a:lnTo>
                    <a:lnTo>
                      <a:pt x="4672387" y="1062998"/>
                    </a:lnTo>
                    <a:lnTo>
                      <a:pt x="4182559" y="1230905"/>
                    </a:lnTo>
                    <a:lnTo>
                      <a:pt x="3661928" y="972582"/>
                    </a:lnTo>
                    <a:lnTo>
                      <a:pt x="2813450" y="871235"/>
                    </a:lnTo>
                    <a:lnTo>
                      <a:pt x="2288579" y="627387"/>
                    </a:lnTo>
                    <a:lnTo>
                      <a:pt x="1815915" y="612911"/>
                    </a:lnTo>
                    <a:lnTo>
                      <a:pt x="999210" y="652653"/>
                    </a:lnTo>
                    <a:lnTo>
                      <a:pt x="426883" y="754001"/>
                    </a:lnTo>
                    <a:lnTo>
                      <a:pt x="35197" y="840831"/>
                    </a:lnTo>
                    <a:lnTo>
                      <a:pt x="24135" y="1594728"/>
                    </a:lnTo>
                    <a:lnTo>
                      <a:pt x="637015" y="2343709"/>
                    </a:lnTo>
                    <a:lnTo>
                      <a:pt x="901057" y="2781622"/>
                    </a:lnTo>
                    <a:lnTo>
                      <a:pt x="986508" y="3158927"/>
                    </a:lnTo>
                    <a:lnTo>
                      <a:pt x="1171308" y="3745870"/>
                    </a:lnTo>
                    <a:lnTo>
                      <a:pt x="1371508" y="4162179"/>
                    </a:lnTo>
                    <a:lnTo>
                      <a:pt x="1461678" y="4711868"/>
                    </a:lnTo>
                    <a:lnTo>
                      <a:pt x="1287807" y="5260066"/>
                    </a:lnTo>
                    <a:lnTo>
                      <a:pt x="1409995" y="5649791"/>
                    </a:lnTo>
                    <a:lnTo>
                      <a:pt x="1104490" y="5907621"/>
                    </a:lnTo>
                    <a:lnTo>
                      <a:pt x="764445" y="6056657"/>
                    </a:lnTo>
                    <a:lnTo>
                      <a:pt x="213079" y="6209570"/>
                    </a:lnTo>
                    <a:lnTo>
                      <a:pt x="254991" y="6569666"/>
                    </a:lnTo>
                    <a:lnTo>
                      <a:pt x="254991" y="6950527"/>
                    </a:lnTo>
                    <a:lnTo>
                      <a:pt x="89399" y="7104864"/>
                    </a:lnTo>
                    <a:lnTo>
                      <a:pt x="0" y="7244910"/>
                    </a:lnTo>
                    <a:close/>
                  </a:path>
                </a:pathLst>
              </a:custGeom>
              <a:solidFill>
                <a:schemeClr val="accent3">
                  <a:lumMod val="60000"/>
                  <a:lumOff val="40000"/>
                </a:schemeClr>
              </a:solid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50" name="任意多边形 9">
                <a:extLst>
                  <a:ext uri="{FF2B5EF4-FFF2-40B4-BE49-F238E27FC236}">
                    <a16:creationId xmlns:a16="http://schemas.microsoft.com/office/drawing/2014/main" id="{5B2AFA41-102B-D8BE-49AC-7E2376EBC425}"/>
                  </a:ext>
                </a:extLst>
              </p:cNvPr>
              <p:cNvSpPr>
                <a:spLocks/>
              </p:cNvSpPr>
              <p:nvPr/>
            </p:nvSpPr>
            <p:spPr bwMode="auto">
              <a:xfrm>
                <a:off x="5655460" y="4617346"/>
                <a:ext cx="1700824" cy="1557640"/>
              </a:xfrm>
              <a:custGeom>
                <a:avLst/>
                <a:gdLst>
                  <a:gd name="T0" fmla="*/ 0 w 15543317"/>
                  <a:gd name="T1" fmla="*/ 0 h 13672844"/>
                  <a:gd name="T2" fmla="*/ 15543317 w 15543317"/>
                  <a:gd name="T3" fmla="*/ 13672844 h 13672844"/>
                </a:gdLst>
                <a:ahLst/>
                <a:cxnLst>
                  <a:cxn ang="0">
                    <a:pos x="6586999" y="1291291"/>
                  </a:cxn>
                  <a:cxn ang="0">
                    <a:pos x="6840691" y="2549466"/>
                  </a:cxn>
                  <a:cxn ang="0">
                    <a:pos x="6818827" y="3366170"/>
                  </a:cxn>
                  <a:cxn ang="0">
                    <a:pos x="6576067" y="4558108"/>
                  </a:cxn>
                  <a:cxn ang="0">
                    <a:pos x="5616281" y="4855203"/>
                  </a:cxn>
                  <a:cxn ang="0">
                    <a:pos x="4402480" y="5098287"/>
                  </a:cxn>
                  <a:cxn ang="0">
                    <a:pos x="3442370" y="4645885"/>
                  </a:cxn>
                  <a:cxn ang="0">
                    <a:pos x="2338856" y="4988000"/>
                  </a:cxn>
                  <a:cxn ang="0">
                    <a:pos x="1665880" y="4921117"/>
                  </a:cxn>
                  <a:cxn ang="0">
                    <a:pos x="1067155" y="5627662"/>
                  </a:cxn>
                  <a:cxn ang="0">
                    <a:pos x="0" y="6918180"/>
                  </a:cxn>
                  <a:cxn ang="0">
                    <a:pos x="308674" y="7690511"/>
                  </a:cxn>
                  <a:cxn ang="0">
                    <a:pos x="917272" y="8596674"/>
                  </a:cxn>
                  <a:cxn ang="0">
                    <a:pos x="2466025" y="8298418"/>
                  </a:cxn>
                  <a:cxn ang="0">
                    <a:pos x="3643151" y="8675723"/>
                  </a:cxn>
                  <a:cxn ang="0">
                    <a:pos x="4643169" y="8997138"/>
                  </a:cxn>
                  <a:cxn ang="0">
                    <a:pos x="5532904" y="9310857"/>
                  </a:cxn>
                  <a:cxn ang="0">
                    <a:pos x="6589069" y="10099747"/>
                  </a:cxn>
                  <a:cxn ang="0">
                    <a:pos x="7792262" y="10826539"/>
                  </a:cxn>
                  <a:cxn ang="0">
                    <a:pos x="7597046" y="11579661"/>
                  </a:cxn>
                  <a:cxn ang="0">
                    <a:pos x="8053848" y="12179026"/>
                  </a:cxn>
                  <a:cxn ang="0">
                    <a:pos x="9128124" y="12503677"/>
                  </a:cxn>
                  <a:cxn ang="0">
                    <a:pos x="9587899" y="13292567"/>
                  </a:cxn>
                  <a:cxn ang="0">
                    <a:pos x="10699695" y="13072249"/>
                  </a:cxn>
                  <a:cxn ang="0">
                    <a:pos x="11246407" y="13166881"/>
                  </a:cxn>
                  <a:cxn ang="0">
                    <a:pos x="11580240" y="12626379"/>
                  </a:cxn>
                  <a:cxn ang="0">
                    <a:pos x="11785420" y="11697643"/>
                  </a:cxn>
                  <a:cxn ang="0">
                    <a:pos x="12553936" y="11005133"/>
                  </a:cxn>
                  <a:cxn ang="0">
                    <a:pos x="12914357" y="10446004"/>
                  </a:cxn>
                  <a:cxn ang="0">
                    <a:pos x="13815472" y="9357364"/>
                  </a:cxn>
                  <a:cxn ang="0">
                    <a:pos x="13448906" y="8650623"/>
                  </a:cxn>
                  <a:cxn ang="0">
                    <a:pos x="14232815" y="7966392"/>
                  </a:cxn>
                  <a:cxn ang="0">
                    <a:pos x="14994214" y="7723632"/>
                  </a:cxn>
                  <a:cxn ang="0">
                    <a:pos x="15443962" y="7191083"/>
                  </a:cxn>
                  <a:cxn ang="0">
                    <a:pos x="15096219" y="6622767"/>
                  </a:cxn>
                  <a:cxn ang="0">
                    <a:pos x="15479732" y="5830901"/>
                  </a:cxn>
                  <a:cxn ang="0">
                    <a:pos x="15256183" y="4975451"/>
                  </a:cxn>
                  <a:cxn ang="0">
                    <a:pos x="15394284" y="4407135"/>
                  </a:cxn>
                  <a:cxn ang="0">
                    <a:pos x="14801129" y="4467744"/>
                  </a:cxn>
                  <a:cxn ang="0">
                    <a:pos x="14048010" y="4953588"/>
                  </a:cxn>
                  <a:cxn ang="0">
                    <a:pos x="12911377" y="4644591"/>
                  </a:cxn>
                  <a:cxn ang="0">
                    <a:pos x="12103599" y="4159717"/>
                  </a:cxn>
                  <a:cxn ang="0">
                    <a:pos x="11044458" y="3652010"/>
                  </a:cxn>
                  <a:cxn ang="0">
                    <a:pos x="10128398" y="3161185"/>
                  </a:cxn>
                  <a:cxn ang="0">
                    <a:pos x="10114491" y="2386202"/>
                  </a:cxn>
                  <a:cxn ang="0">
                    <a:pos x="10682808" y="1707599"/>
                  </a:cxn>
                  <a:cxn ang="0">
                    <a:pos x="10570195" y="849823"/>
                  </a:cxn>
                  <a:cxn ang="0">
                    <a:pos x="9367002" y="551757"/>
                  </a:cxn>
                  <a:cxn ang="0">
                    <a:pos x="8340656" y="110287"/>
                  </a:cxn>
                  <a:cxn ang="0">
                    <a:pos x="7292769" y="275876"/>
                  </a:cxn>
                </a:cxnLst>
                <a:rect l="T0" t="T1" r="T2" b="T3"/>
                <a:pathLst>
                  <a:path w="15543317" h="13672844">
                    <a:moveTo>
                      <a:pt x="6880652" y="498911"/>
                    </a:moveTo>
                    <a:lnTo>
                      <a:pt x="6586999" y="1291291"/>
                    </a:lnTo>
                    <a:lnTo>
                      <a:pt x="6586999" y="1964590"/>
                    </a:lnTo>
                    <a:lnTo>
                      <a:pt x="6840691" y="2549466"/>
                    </a:lnTo>
                    <a:lnTo>
                      <a:pt x="7249366" y="3024055"/>
                    </a:lnTo>
                    <a:lnTo>
                      <a:pt x="6818827" y="3366170"/>
                    </a:lnTo>
                    <a:lnTo>
                      <a:pt x="6553880" y="3884809"/>
                    </a:lnTo>
                    <a:lnTo>
                      <a:pt x="6576067" y="4558108"/>
                    </a:lnTo>
                    <a:lnTo>
                      <a:pt x="6289257" y="4734631"/>
                    </a:lnTo>
                    <a:lnTo>
                      <a:pt x="5616281" y="4855203"/>
                    </a:lnTo>
                    <a:lnTo>
                      <a:pt x="4987355" y="5252624"/>
                    </a:lnTo>
                    <a:lnTo>
                      <a:pt x="4402480" y="5098287"/>
                    </a:lnTo>
                    <a:lnTo>
                      <a:pt x="3916959" y="4767103"/>
                    </a:lnTo>
                    <a:lnTo>
                      <a:pt x="3442370" y="4645885"/>
                    </a:lnTo>
                    <a:lnTo>
                      <a:pt x="2879681" y="4601511"/>
                    </a:lnTo>
                    <a:lnTo>
                      <a:pt x="2338856" y="4988000"/>
                    </a:lnTo>
                    <a:lnTo>
                      <a:pt x="2063301" y="4722730"/>
                    </a:lnTo>
                    <a:lnTo>
                      <a:pt x="1665880" y="4921117"/>
                    </a:lnTo>
                    <a:lnTo>
                      <a:pt x="1875845" y="5219182"/>
                    </a:lnTo>
                    <a:lnTo>
                      <a:pt x="1067155" y="5627662"/>
                    </a:lnTo>
                    <a:lnTo>
                      <a:pt x="551757" y="6245205"/>
                    </a:lnTo>
                    <a:lnTo>
                      <a:pt x="0" y="6918180"/>
                    </a:lnTo>
                    <a:lnTo>
                      <a:pt x="54982" y="7238109"/>
                    </a:lnTo>
                    <a:lnTo>
                      <a:pt x="308674" y="7690511"/>
                    </a:lnTo>
                    <a:lnTo>
                      <a:pt x="595161" y="8297897"/>
                    </a:lnTo>
                    <a:lnTo>
                      <a:pt x="917272" y="8596674"/>
                    </a:lnTo>
                    <a:lnTo>
                      <a:pt x="1442657" y="8348093"/>
                    </a:lnTo>
                    <a:lnTo>
                      <a:pt x="2466025" y="8298418"/>
                    </a:lnTo>
                    <a:lnTo>
                      <a:pt x="3098310" y="8633289"/>
                    </a:lnTo>
                    <a:lnTo>
                      <a:pt x="3643151" y="8675723"/>
                    </a:lnTo>
                    <a:lnTo>
                      <a:pt x="4242518" y="8806126"/>
                    </a:lnTo>
                    <a:lnTo>
                      <a:pt x="4643169" y="8997138"/>
                    </a:lnTo>
                    <a:lnTo>
                      <a:pt x="4898739" y="9315577"/>
                    </a:lnTo>
                    <a:lnTo>
                      <a:pt x="5532904" y="9310857"/>
                    </a:lnTo>
                    <a:lnTo>
                      <a:pt x="6250511" y="9754980"/>
                    </a:lnTo>
                    <a:lnTo>
                      <a:pt x="6589069" y="10099747"/>
                    </a:lnTo>
                    <a:lnTo>
                      <a:pt x="7256741" y="10427372"/>
                    </a:lnTo>
                    <a:lnTo>
                      <a:pt x="7792262" y="10826539"/>
                    </a:lnTo>
                    <a:cubicBezTo>
                      <a:pt x="7793922" y="10964727"/>
                      <a:pt x="7795583" y="11102915"/>
                      <a:pt x="7797243" y="11241103"/>
                    </a:cubicBezTo>
                    <a:lnTo>
                      <a:pt x="7597046" y="11579661"/>
                    </a:lnTo>
                    <a:lnTo>
                      <a:pt x="7679261" y="11974104"/>
                    </a:lnTo>
                    <a:lnTo>
                      <a:pt x="8053848" y="12179026"/>
                    </a:lnTo>
                    <a:lnTo>
                      <a:pt x="8556572" y="12033224"/>
                    </a:lnTo>
                    <a:lnTo>
                      <a:pt x="9128124" y="12503677"/>
                    </a:lnTo>
                    <a:lnTo>
                      <a:pt x="9541197" y="12896633"/>
                    </a:lnTo>
                    <a:lnTo>
                      <a:pt x="9587899" y="13292567"/>
                    </a:lnTo>
                    <a:lnTo>
                      <a:pt x="10094119" y="13672844"/>
                    </a:lnTo>
                    <a:lnTo>
                      <a:pt x="10699695" y="13072249"/>
                    </a:lnTo>
                    <a:lnTo>
                      <a:pt x="11123050" y="13569671"/>
                    </a:lnTo>
                    <a:lnTo>
                      <a:pt x="11246407" y="13166881"/>
                    </a:lnTo>
                    <a:lnTo>
                      <a:pt x="11525840" y="12983567"/>
                    </a:lnTo>
                    <a:lnTo>
                      <a:pt x="11580240" y="12626379"/>
                    </a:lnTo>
                    <a:lnTo>
                      <a:pt x="11495053" y="12158909"/>
                    </a:lnTo>
                    <a:lnTo>
                      <a:pt x="11785420" y="11697643"/>
                    </a:lnTo>
                    <a:lnTo>
                      <a:pt x="12131676" y="11357599"/>
                    </a:lnTo>
                    <a:lnTo>
                      <a:pt x="12553936" y="11005133"/>
                    </a:lnTo>
                    <a:lnTo>
                      <a:pt x="13024383" y="10890124"/>
                    </a:lnTo>
                    <a:lnTo>
                      <a:pt x="12914357" y="10446004"/>
                    </a:lnTo>
                    <a:lnTo>
                      <a:pt x="13397223" y="9699091"/>
                    </a:lnTo>
                    <a:lnTo>
                      <a:pt x="13815472" y="9357364"/>
                    </a:lnTo>
                    <a:lnTo>
                      <a:pt x="13669803" y="9003670"/>
                    </a:lnTo>
                    <a:lnTo>
                      <a:pt x="13448906" y="8650623"/>
                    </a:lnTo>
                    <a:lnTo>
                      <a:pt x="13791345" y="8220084"/>
                    </a:lnTo>
                    <a:lnTo>
                      <a:pt x="14232815" y="7966392"/>
                    </a:lnTo>
                    <a:lnTo>
                      <a:pt x="14718336" y="7922342"/>
                    </a:lnTo>
                    <a:lnTo>
                      <a:pt x="14994214" y="7723632"/>
                    </a:lnTo>
                    <a:lnTo>
                      <a:pt x="15296997" y="7479174"/>
                    </a:lnTo>
                    <a:lnTo>
                      <a:pt x="15443962" y="7191083"/>
                    </a:lnTo>
                    <a:lnTo>
                      <a:pt x="15294929" y="6871154"/>
                    </a:lnTo>
                    <a:lnTo>
                      <a:pt x="15096219" y="6622767"/>
                    </a:lnTo>
                    <a:lnTo>
                      <a:pt x="15294929" y="6164737"/>
                    </a:lnTo>
                    <a:lnTo>
                      <a:pt x="15479732" y="5830901"/>
                    </a:lnTo>
                    <a:lnTo>
                      <a:pt x="15543317" y="5353984"/>
                    </a:lnTo>
                    <a:lnTo>
                      <a:pt x="15256183" y="4975451"/>
                    </a:lnTo>
                    <a:lnTo>
                      <a:pt x="15543317" y="4655523"/>
                    </a:lnTo>
                    <a:lnTo>
                      <a:pt x="15394284" y="4407135"/>
                    </a:lnTo>
                    <a:lnTo>
                      <a:pt x="15159804" y="4421042"/>
                    </a:lnTo>
                    <a:lnTo>
                      <a:pt x="14801129" y="4467744"/>
                    </a:lnTo>
                    <a:lnTo>
                      <a:pt x="14367938" y="4666454"/>
                    </a:lnTo>
                    <a:lnTo>
                      <a:pt x="14048010" y="4953588"/>
                    </a:lnTo>
                    <a:lnTo>
                      <a:pt x="13416109" y="4655523"/>
                    </a:lnTo>
                    <a:lnTo>
                      <a:pt x="12911377" y="4644591"/>
                    </a:lnTo>
                    <a:lnTo>
                      <a:pt x="12434459" y="4579001"/>
                    </a:lnTo>
                    <a:lnTo>
                      <a:pt x="12103599" y="4159717"/>
                    </a:lnTo>
                    <a:lnTo>
                      <a:pt x="11673383" y="3850720"/>
                    </a:lnTo>
                    <a:lnTo>
                      <a:pt x="11044458" y="3652010"/>
                    </a:lnTo>
                    <a:lnTo>
                      <a:pt x="10561589" y="3704663"/>
                    </a:lnTo>
                    <a:lnTo>
                      <a:pt x="10128398" y="3161185"/>
                    </a:lnTo>
                    <a:lnTo>
                      <a:pt x="9918756" y="2805486"/>
                    </a:lnTo>
                    <a:lnTo>
                      <a:pt x="10114491" y="2386202"/>
                    </a:lnTo>
                    <a:lnTo>
                      <a:pt x="10409581" y="2027528"/>
                    </a:lnTo>
                    <a:lnTo>
                      <a:pt x="10682808" y="1707599"/>
                    </a:lnTo>
                    <a:lnTo>
                      <a:pt x="10605702" y="1289935"/>
                    </a:lnTo>
                    <a:lnTo>
                      <a:pt x="10570195" y="849823"/>
                    </a:lnTo>
                    <a:lnTo>
                      <a:pt x="9907827" y="617994"/>
                    </a:lnTo>
                    <a:lnTo>
                      <a:pt x="9367002" y="551757"/>
                    </a:lnTo>
                    <a:lnTo>
                      <a:pt x="8870549" y="607062"/>
                    </a:lnTo>
                    <a:lnTo>
                      <a:pt x="8340656" y="110287"/>
                    </a:lnTo>
                    <a:lnTo>
                      <a:pt x="7700798" y="0"/>
                    </a:lnTo>
                    <a:lnTo>
                      <a:pt x="7292769" y="275876"/>
                    </a:lnTo>
                    <a:lnTo>
                      <a:pt x="6880652" y="498911"/>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86" name="任意多边形 10">
                <a:extLst>
                  <a:ext uri="{FF2B5EF4-FFF2-40B4-BE49-F238E27FC236}">
                    <a16:creationId xmlns:a16="http://schemas.microsoft.com/office/drawing/2014/main" id="{8414077C-1832-D17F-CEFA-5BB2FA70E8CB}"/>
                  </a:ext>
                </a:extLst>
              </p:cNvPr>
              <p:cNvSpPr>
                <a:spLocks/>
              </p:cNvSpPr>
              <p:nvPr/>
            </p:nvSpPr>
            <p:spPr bwMode="auto">
              <a:xfrm>
                <a:off x="6742536" y="3740731"/>
                <a:ext cx="1592115" cy="1769726"/>
              </a:xfrm>
              <a:custGeom>
                <a:avLst/>
                <a:gdLst>
                  <a:gd name="T0" fmla="*/ 0 w 14565684"/>
                  <a:gd name="T1" fmla="*/ 0 h 15545580"/>
                  <a:gd name="T2" fmla="*/ 14565684 w 14565684"/>
                  <a:gd name="T3" fmla="*/ 15545580 h 15545580"/>
                </a:gdLst>
                <a:ahLst/>
                <a:cxnLst>
                  <a:cxn ang="0">
                    <a:pos x="6631046" y="573229"/>
                  </a:cxn>
                  <a:cxn ang="0">
                    <a:pos x="7590832" y="959071"/>
                  </a:cxn>
                  <a:cxn ang="0">
                    <a:pos x="8594992" y="1764844"/>
                  </a:cxn>
                  <a:cxn ang="0">
                    <a:pos x="9643201" y="1621116"/>
                  </a:cxn>
                  <a:cxn ang="0">
                    <a:pos x="10801051" y="2381868"/>
                  </a:cxn>
                  <a:cxn ang="0">
                    <a:pos x="11507145" y="2723660"/>
                  </a:cxn>
                  <a:cxn ang="0">
                    <a:pos x="12279799" y="2900183"/>
                  </a:cxn>
                  <a:cxn ang="0">
                    <a:pos x="13460482" y="3209180"/>
                  </a:cxn>
                  <a:cxn ang="0">
                    <a:pos x="13614819" y="4456423"/>
                  </a:cxn>
                  <a:cxn ang="0">
                    <a:pos x="13714174" y="5460583"/>
                  </a:cxn>
                  <a:cxn ang="0">
                    <a:pos x="13857579" y="6520047"/>
                  </a:cxn>
                  <a:cxn ang="0">
                    <a:pos x="14288118" y="7502020"/>
                  </a:cxn>
                  <a:cxn ang="0">
                    <a:pos x="13692311" y="8339941"/>
                  </a:cxn>
                  <a:cxn ang="0">
                    <a:pos x="13306145" y="9498760"/>
                  </a:cxn>
                  <a:cxn ang="0">
                    <a:pos x="14089731" y="9995213"/>
                  </a:cxn>
                  <a:cxn ang="0">
                    <a:pos x="13714498" y="11231847"/>
                  </a:cxn>
                  <a:cxn ang="0">
                    <a:pos x="12721593" y="11242456"/>
                  </a:cxn>
                  <a:cxn ang="0">
                    <a:pos x="11761160" y="12235360"/>
                  </a:cxn>
                  <a:cxn ang="0">
                    <a:pos x="11485605" y="13129232"/>
                  </a:cxn>
                  <a:cxn ang="0">
                    <a:pos x="10834493" y="12522170"/>
                  </a:cxn>
                  <a:cxn ang="0">
                    <a:pos x="9764096" y="12014463"/>
                  </a:cxn>
                  <a:cxn ang="0">
                    <a:pos x="9024561" y="12499983"/>
                  </a:cxn>
                  <a:cxn ang="0">
                    <a:pos x="9356068" y="13084859"/>
                  </a:cxn>
                  <a:cxn ang="0">
                    <a:pos x="8385027" y="13890308"/>
                  </a:cxn>
                  <a:cxn ang="0">
                    <a:pos x="8142590" y="14740131"/>
                  </a:cxn>
                  <a:cxn ang="0">
                    <a:pos x="7403377" y="14629844"/>
                  </a:cxn>
                  <a:cxn ang="0">
                    <a:pos x="6840688" y="15335938"/>
                  </a:cxn>
                  <a:cxn ang="0">
                    <a:pos x="5847784" y="15424362"/>
                  </a:cxn>
                  <a:cxn ang="0">
                    <a:pos x="5525206" y="14891492"/>
                  </a:cxn>
                  <a:cxn ang="0">
                    <a:pos x="5177463" y="14323176"/>
                  </a:cxn>
                  <a:cxn ang="0">
                    <a:pos x="5560976" y="13531310"/>
                  </a:cxn>
                  <a:cxn ang="0">
                    <a:pos x="5337427" y="12675860"/>
                  </a:cxn>
                  <a:cxn ang="0">
                    <a:pos x="5475528" y="12107544"/>
                  </a:cxn>
                  <a:cxn ang="0">
                    <a:pos x="4882373" y="12168153"/>
                  </a:cxn>
                  <a:cxn ang="0">
                    <a:pos x="4129254" y="12653997"/>
                  </a:cxn>
                  <a:cxn ang="0">
                    <a:pos x="2992621" y="12345000"/>
                  </a:cxn>
                  <a:cxn ang="0">
                    <a:pos x="2184843" y="11860126"/>
                  </a:cxn>
                  <a:cxn ang="0">
                    <a:pos x="1125702" y="11352419"/>
                  </a:cxn>
                  <a:cxn ang="0">
                    <a:pos x="209642" y="10861594"/>
                  </a:cxn>
                  <a:cxn ang="0">
                    <a:pos x="195735" y="10086611"/>
                  </a:cxn>
                  <a:cxn ang="0">
                    <a:pos x="764052" y="9408008"/>
                  </a:cxn>
                  <a:cxn ang="0">
                    <a:pos x="1184947" y="9198559"/>
                  </a:cxn>
                  <a:cxn ang="0">
                    <a:pos x="2151721" y="8572739"/>
                  </a:cxn>
                  <a:cxn ang="0">
                    <a:pos x="2918422" y="8200674"/>
                  </a:cxn>
                  <a:cxn ang="0">
                    <a:pos x="3795738" y="7226465"/>
                  </a:cxn>
                  <a:cxn ang="0">
                    <a:pos x="4071294" y="6288865"/>
                  </a:cxn>
                  <a:cxn ang="0">
                    <a:pos x="3397994" y="5792413"/>
                  </a:cxn>
                  <a:cxn ang="0">
                    <a:pos x="3265844" y="5075064"/>
                  </a:cxn>
                  <a:cxn ang="0">
                    <a:pos x="2978711" y="4435207"/>
                  </a:cxn>
                  <a:cxn ang="0">
                    <a:pos x="3298963" y="3397929"/>
                  </a:cxn>
                  <a:cxn ang="0">
                    <a:pos x="3828857" y="2482193"/>
                  </a:cxn>
                  <a:cxn ang="0">
                    <a:pos x="4115020" y="2019183"/>
                  </a:cxn>
                  <a:cxn ang="0">
                    <a:pos x="4997961" y="1136242"/>
                  </a:cxn>
                  <a:cxn ang="0">
                    <a:pos x="5571905" y="617603"/>
                  </a:cxn>
                </a:cxnLst>
                <a:rect l="T0" t="T1" r="T2" b="T3"/>
                <a:pathLst>
                  <a:path w="14565684" h="15545580">
                    <a:moveTo>
                      <a:pt x="5995385" y="0"/>
                    </a:moveTo>
                    <a:lnTo>
                      <a:pt x="6631046" y="573229"/>
                    </a:lnTo>
                    <a:lnTo>
                      <a:pt x="7116244" y="1047495"/>
                    </a:lnTo>
                    <a:lnTo>
                      <a:pt x="7590832" y="959071"/>
                    </a:lnTo>
                    <a:lnTo>
                      <a:pt x="8153521" y="1367424"/>
                    </a:lnTo>
                    <a:lnTo>
                      <a:pt x="8594992" y="1764844"/>
                    </a:lnTo>
                    <a:lnTo>
                      <a:pt x="9113631" y="1654234"/>
                    </a:lnTo>
                    <a:lnTo>
                      <a:pt x="9643201" y="1621116"/>
                    </a:lnTo>
                    <a:lnTo>
                      <a:pt x="10228077" y="1886062"/>
                    </a:lnTo>
                    <a:lnTo>
                      <a:pt x="10801051" y="2381868"/>
                    </a:lnTo>
                    <a:lnTo>
                      <a:pt x="11087861" y="2734915"/>
                    </a:lnTo>
                    <a:lnTo>
                      <a:pt x="11507145" y="2723660"/>
                    </a:lnTo>
                    <a:lnTo>
                      <a:pt x="11716787" y="3043912"/>
                    </a:lnTo>
                    <a:lnTo>
                      <a:pt x="12279799" y="2900183"/>
                    </a:lnTo>
                    <a:lnTo>
                      <a:pt x="12941843" y="3098894"/>
                    </a:lnTo>
                    <a:lnTo>
                      <a:pt x="13460482" y="3209180"/>
                    </a:lnTo>
                    <a:lnTo>
                      <a:pt x="13736361" y="3650651"/>
                    </a:lnTo>
                    <a:lnTo>
                      <a:pt x="13614819" y="4456423"/>
                    </a:lnTo>
                    <a:lnTo>
                      <a:pt x="13780411" y="4996926"/>
                    </a:lnTo>
                    <a:lnTo>
                      <a:pt x="13714174" y="5460583"/>
                    </a:lnTo>
                    <a:lnTo>
                      <a:pt x="13979121" y="5968290"/>
                    </a:lnTo>
                    <a:lnTo>
                      <a:pt x="13857579" y="6520047"/>
                    </a:lnTo>
                    <a:lnTo>
                      <a:pt x="14565684" y="7175431"/>
                    </a:lnTo>
                    <a:lnTo>
                      <a:pt x="14288118" y="7502020"/>
                    </a:lnTo>
                    <a:lnTo>
                      <a:pt x="13802598" y="7666642"/>
                    </a:lnTo>
                    <a:lnTo>
                      <a:pt x="13692311" y="8339941"/>
                    </a:lnTo>
                    <a:lnTo>
                      <a:pt x="13217722" y="8880766"/>
                    </a:lnTo>
                    <a:lnTo>
                      <a:pt x="13306145" y="9498760"/>
                    </a:lnTo>
                    <a:lnTo>
                      <a:pt x="13780734" y="9498437"/>
                    </a:lnTo>
                    <a:lnTo>
                      <a:pt x="14089731" y="9995213"/>
                    </a:lnTo>
                    <a:lnTo>
                      <a:pt x="14100663" y="10712885"/>
                    </a:lnTo>
                    <a:lnTo>
                      <a:pt x="13714498" y="11231847"/>
                    </a:lnTo>
                    <a:lnTo>
                      <a:pt x="13284282" y="11143424"/>
                    </a:lnTo>
                    <a:lnTo>
                      <a:pt x="12721593" y="11242456"/>
                    </a:lnTo>
                    <a:lnTo>
                      <a:pt x="12136717" y="11893568"/>
                    </a:lnTo>
                    <a:lnTo>
                      <a:pt x="11761160" y="12235360"/>
                    </a:lnTo>
                    <a:lnTo>
                      <a:pt x="12004567" y="12865579"/>
                    </a:lnTo>
                    <a:lnTo>
                      <a:pt x="11485605" y="13129232"/>
                    </a:lnTo>
                    <a:lnTo>
                      <a:pt x="11110371" y="12864286"/>
                    </a:lnTo>
                    <a:lnTo>
                      <a:pt x="10834493" y="12522170"/>
                    </a:lnTo>
                    <a:lnTo>
                      <a:pt x="10183380" y="12246292"/>
                    </a:lnTo>
                    <a:lnTo>
                      <a:pt x="9764096" y="12014463"/>
                    </a:lnTo>
                    <a:lnTo>
                      <a:pt x="9256389" y="12124750"/>
                    </a:lnTo>
                    <a:lnTo>
                      <a:pt x="9024561" y="12499983"/>
                    </a:lnTo>
                    <a:lnTo>
                      <a:pt x="9168289" y="12775862"/>
                    </a:lnTo>
                    <a:lnTo>
                      <a:pt x="9356068" y="13084859"/>
                    </a:lnTo>
                    <a:lnTo>
                      <a:pt x="8773907" y="13415975"/>
                    </a:lnTo>
                    <a:lnTo>
                      <a:pt x="8385027" y="13890308"/>
                    </a:lnTo>
                    <a:lnTo>
                      <a:pt x="8594992" y="14530489"/>
                    </a:lnTo>
                    <a:lnTo>
                      <a:pt x="8142590" y="14740131"/>
                    </a:lnTo>
                    <a:lnTo>
                      <a:pt x="7844848" y="15038196"/>
                    </a:lnTo>
                    <a:lnTo>
                      <a:pt x="7403377" y="14629844"/>
                    </a:lnTo>
                    <a:lnTo>
                      <a:pt x="7039075" y="14684826"/>
                    </a:lnTo>
                    <a:lnTo>
                      <a:pt x="6840688" y="15335938"/>
                    </a:lnTo>
                    <a:lnTo>
                      <a:pt x="6399541" y="15545580"/>
                    </a:lnTo>
                    <a:lnTo>
                      <a:pt x="5847784" y="15424362"/>
                    </a:lnTo>
                    <a:lnTo>
                      <a:pt x="5378241" y="15179583"/>
                    </a:lnTo>
                    <a:lnTo>
                      <a:pt x="5525206" y="14891492"/>
                    </a:lnTo>
                    <a:lnTo>
                      <a:pt x="5376173" y="14571563"/>
                    </a:lnTo>
                    <a:lnTo>
                      <a:pt x="5177463" y="14323176"/>
                    </a:lnTo>
                    <a:lnTo>
                      <a:pt x="5376173" y="13865146"/>
                    </a:lnTo>
                    <a:lnTo>
                      <a:pt x="5560976" y="13531310"/>
                    </a:lnTo>
                    <a:lnTo>
                      <a:pt x="5624561" y="13054393"/>
                    </a:lnTo>
                    <a:lnTo>
                      <a:pt x="5337427" y="12675860"/>
                    </a:lnTo>
                    <a:lnTo>
                      <a:pt x="5624561" y="12355932"/>
                    </a:lnTo>
                    <a:lnTo>
                      <a:pt x="5475528" y="12107544"/>
                    </a:lnTo>
                    <a:lnTo>
                      <a:pt x="5241048" y="12121451"/>
                    </a:lnTo>
                    <a:lnTo>
                      <a:pt x="4882373" y="12168153"/>
                    </a:lnTo>
                    <a:lnTo>
                      <a:pt x="4449182" y="12366863"/>
                    </a:lnTo>
                    <a:lnTo>
                      <a:pt x="4129254" y="12653997"/>
                    </a:lnTo>
                    <a:lnTo>
                      <a:pt x="3497353" y="12355932"/>
                    </a:lnTo>
                    <a:lnTo>
                      <a:pt x="2992621" y="12345000"/>
                    </a:lnTo>
                    <a:lnTo>
                      <a:pt x="2515703" y="12279410"/>
                    </a:lnTo>
                    <a:lnTo>
                      <a:pt x="2184843" y="11860126"/>
                    </a:lnTo>
                    <a:lnTo>
                      <a:pt x="1754627" y="11551129"/>
                    </a:lnTo>
                    <a:lnTo>
                      <a:pt x="1125702" y="11352419"/>
                    </a:lnTo>
                    <a:lnTo>
                      <a:pt x="642833" y="11405072"/>
                    </a:lnTo>
                    <a:lnTo>
                      <a:pt x="209642" y="10861594"/>
                    </a:lnTo>
                    <a:lnTo>
                      <a:pt x="0" y="10505895"/>
                    </a:lnTo>
                    <a:lnTo>
                      <a:pt x="195735" y="10086611"/>
                    </a:lnTo>
                    <a:lnTo>
                      <a:pt x="490825" y="9727937"/>
                    </a:lnTo>
                    <a:lnTo>
                      <a:pt x="764052" y="9408008"/>
                    </a:lnTo>
                    <a:lnTo>
                      <a:pt x="686946" y="8990344"/>
                    </a:lnTo>
                    <a:lnTo>
                      <a:pt x="1184947" y="9198559"/>
                    </a:lnTo>
                    <a:lnTo>
                      <a:pt x="1622151" y="8992023"/>
                    </a:lnTo>
                    <a:lnTo>
                      <a:pt x="2151721" y="8572739"/>
                    </a:lnTo>
                    <a:lnTo>
                      <a:pt x="2802834" y="8661163"/>
                    </a:lnTo>
                    <a:lnTo>
                      <a:pt x="2918422" y="8200674"/>
                    </a:lnTo>
                    <a:lnTo>
                      <a:pt x="3442691" y="7888509"/>
                    </a:lnTo>
                    <a:lnTo>
                      <a:pt x="3795738" y="7226465"/>
                    </a:lnTo>
                    <a:lnTo>
                      <a:pt x="4181904" y="6752199"/>
                    </a:lnTo>
                    <a:lnTo>
                      <a:pt x="4071294" y="6288865"/>
                    </a:lnTo>
                    <a:lnTo>
                      <a:pt x="3773228" y="6101410"/>
                    </a:lnTo>
                    <a:lnTo>
                      <a:pt x="3397994" y="5792413"/>
                    </a:lnTo>
                    <a:lnTo>
                      <a:pt x="3232726" y="5560585"/>
                    </a:lnTo>
                    <a:lnTo>
                      <a:pt x="3265844" y="5075064"/>
                    </a:lnTo>
                    <a:lnTo>
                      <a:pt x="3475486" y="4711085"/>
                    </a:lnTo>
                    <a:lnTo>
                      <a:pt x="2978711" y="4435207"/>
                    </a:lnTo>
                    <a:lnTo>
                      <a:pt x="3321149" y="3916568"/>
                    </a:lnTo>
                    <a:lnTo>
                      <a:pt x="3298963" y="3397929"/>
                    </a:lnTo>
                    <a:lnTo>
                      <a:pt x="3166489" y="2813053"/>
                    </a:lnTo>
                    <a:lnTo>
                      <a:pt x="3828857" y="2482193"/>
                    </a:lnTo>
                    <a:lnTo>
                      <a:pt x="4225630" y="2460653"/>
                    </a:lnTo>
                    <a:lnTo>
                      <a:pt x="4115020" y="2019183"/>
                    </a:lnTo>
                    <a:lnTo>
                      <a:pt x="4644914" y="1677067"/>
                    </a:lnTo>
                    <a:lnTo>
                      <a:pt x="4997961" y="1136242"/>
                    </a:lnTo>
                    <a:lnTo>
                      <a:pt x="5373195" y="1114378"/>
                    </a:lnTo>
                    <a:lnTo>
                      <a:pt x="5571905" y="617603"/>
                    </a:lnTo>
                    <a:lnTo>
                      <a:pt x="5995385" y="0"/>
                    </a:lnTo>
                    <a:close/>
                  </a:path>
                </a:pathLst>
              </a:custGeom>
              <a:solidFill>
                <a:srgbClr val="92D050"/>
              </a:solid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87" name="任意多边形 12">
                <a:extLst>
                  <a:ext uri="{FF2B5EF4-FFF2-40B4-BE49-F238E27FC236}">
                    <a16:creationId xmlns:a16="http://schemas.microsoft.com/office/drawing/2014/main" id="{322E33D9-B292-6241-41F8-7A720F8D15CF}"/>
                  </a:ext>
                </a:extLst>
              </p:cNvPr>
              <p:cNvSpPr>
                <a:spLocks/>
              </p:cNvSpPr>
              <p:nvPr/>
            </p:nvSpPr>
            <p:spPr bwMode="auto">
              <a:xfrm>
                <a:off x="4792594" y="4937829"/>
                <a:ext cx="1150490" cy="1816854"/>
              </a:xfrm>
              <a:custGeom>
                <a:avLst/>
                <a:gdLst>
                  <a:gd name="T0" fmla="*/ 0 w 10523674"/>
                  <a:gd name="T1" fmla="*/ 0 h 15953258"/>
                  <a:gd name="T2" fmla="*/ 10523674 w 10523674"/>
                  <a:gd name="T3" fmla="*/ 15953258 h 15953258"/>
                </a:gdLst>
                <a:ahLst/>
                <a:cxnLst>
                  <a:cxn ang="0">
                    <a:pos x="2129531" y="1907994"/>
                  </a:cxn>
                  <a:cxn ang="0">
                    <a:pos x="2074226" y="2878712"/>
                  </a:cxn>
                  <a:cxn ang="0">
                    <a:pos x="2482578" y="4170005"/>
                  </a:cxn>
                  <a:cxn ang="0">
                    <a:pos x="2946235" y="5052946"/>
                  </a:cxn>
                  <a:cxn ang="0">
                    <a:pos x="2709366" y="5982265"/>
                  </a:cxn>
                  <a:cxn ang="0">
                    <a:pos x="3134014" y="6863201"/>
                  </a:cxn>
                  <a:cxn ang="0">
                    <a:pos x="3288027" y="7845174"/>
                  </a:cxn>
                  <a:cxn ang="0">
                    <a:pos x="4071937" y="8915570"/>
                  </a:cxn>
                  <a:cxn ang="0">
                    <a:pos x="3189319" y="8838402"/>
                  </a:cxn>
                  <a:cxn ang="0">
                    <a:pos x="2295446" y="8585033"/>
                  </a:cxn>
                  <a:cxn ang="0">
                    <a:pos x="1804299" y="8784844"/>
                  </a:cxn>
                  <a:cxn ang="0">
                    <a:pos x="1447114" y="9437122"/>
                  </a:cxn>
                  <a:cxn ang="0">
                    <a:pos x="1054413" y="10236683"/>
                  </a:cxn>
                  <a:cxn ang="0">
                    <a:pos x="1217353" y="11268271"/>
                  </a:cxn>
                  <a:cxn ang="0">
                    <a:pos x="517147" y="12060133"/>
                  </a:cxn>
                  <a:cxn ang="0">
                    <a:pos x="4720" y="12676641"/>
                  </a:cxn>
                  <a:cxn ang="0">
                    <a:pos x="0" y="13369151"/>
                  </a:cxn>
                  <a:cxn ang="0">
                    <a:pos x="114746" y="13841346"/>
                  </a:cxn>
                  <a:cxn ang="0">
                    <a:pos x="589916" y="14155066"/>
                  </a:cxn>
                  <a:cxn ang="0">
                    <a:pos x="1412691" y="14603202"/>
                  </a:cxn>
                  <a:cxn ang="0">
                    <a:pos x="2086968" y="14833669"/>
                  </a:cxn>
                  <a:cxn ang="0">
                    <a:pos x="2610332" y="15124037"/>
                  </a:cxn>
                  <a:cxn ang="0">
                    <a:pos x="4051497" y="15495132"/>
                  </a:cxn>
                  <a:cxn ang="0">
                    <a:pos x="5039356" y="15434520"/>
                  </a:cxn>
                  <a:cxn ang="0">
                    <a:pos x="6910830" y="15953258"/>
                  </a:cxn>
                  <a:cxn ang="0">
                    <a:pos x="6940167" y="13898978"/>
                  </a:cxn>
                  <a:cxn ang="0">
                    <a:pos x="6794243" y="13108346"/>
                  </a:cxn>
                  <a:cxn ang="0">
                    <a:pos x="7849890" y="12626964"/>
                  </a:cxn>
                  <a:cxn ang="0">
                    <a:pos x="8621639" y="11126675"/>
                  </a:cxn>
                  <a:cxn ang="0">
                    <a:pos x="8444792" y="10095607"/>
                  </a:cxn>
                  <a:cxn ang="0">
                    <a:pos x="8919963" y="10044184"/>
                  </a:cxn>
                  <a:cxn ang="0">
                    <a:pos x="10097086" y="9548895"/>
                  </a:cxn>
                  <a:cxn ang="0">
                    <a:pos x="10381247" y="8789564"/>
                  </a:cxn>
                  <a:cxn ang="0">
                    <a:pos x="10040683" y="7589088"/>
                  </a:cxn>
                  <a:cxn ang="0">
                    <a:pos x="9232196" y="6936813"/>
                  </a:cxn>
                  <a:cxn ang="0">
                    <a:pos x="8494470" y="5483226"/>
                  </a:cxn>
                  <a:cxn ang="0">
                    <a:pos x="7949506" y="4419623"/>
                  </a:cxn>
                  <a:cxn ang="0">
                    <a:pos x="8956513" y="2817766"/>
                  </a:cxn>
                  <a:cxn ang="0">
                    <a:pos x="8186636" y="2328248"/>
                  </a:cxn>
                  <a:cxn ang="0">
                    <a:pos x="7712047" y="1698999"/>
                  </a:cxn>
                  <a:cxn ang="0">
                    <a:pos x="7171545" y="2052369"/>
                  </a:cxn>
                  <a:cxn ang="0">
                    <a:pos x="6167062" y="1577780"/>
                  </a:cxn>
                  <a:cxn ang="0">
                    <a:pos x="5682512" y="926991"/>
                  </a:cxn>
                  <a:cxn ang="0">
                    <a:pos x="5141363" y="518962"/>
                  </a:cxn>
                  <a:cxn ang="0">
                    <a:pos x="4645234" y="275879"/>
                  </a:cxn>
                  <a:cxn ang="0">
                    <a:pos x="4064429" y="662949"/>
                  </a:cxn>
                  <a:cxn ang="0">
                    <a:pos x="3034659" y="816381"/>
                  </a:cxn>
                  <a:cxn ang="0">
                    <a:pos x="2074550" y="915736"/>
                  </a:cxn>
                </a:cxnLst>
                <a:rect l="T0" t="T1" r="T2" b="T3"/>
                <a:pathLst>
                  <a:path w="10523674" h="15953258">
                    <a:moveTo>
                      <a:pt x="2368015" y="1443455"/>
                    </a:moveTo>
                    <a:lnTo>
                      <a:pt x="2129531" y="1907994"/>
                    </a:lnTo>
                    <a:lnTo>
                      <a:pt x="1963939" y="2294159"/>
                    </a:lnTo>
                    <a:lnTo>
                      <a:pt x="2074226" y="2878712"/>
                    </a:lnTo>
                    <a:lnTo>
                      <a:pt x="2504765" y="3441724"/>
                    </a:lnTo>
                    <a:lnTo>
                      <a:pt x="2482578" y="4170005"/>
                    </a:lnTo>
                    <a:lnTo>
                      <a:pt x="2615052" y="4644594"/>
                    </a:lnTo>
                    <a:lnTo>
                      <a:pt x="2946235" y="5052946"/>
                    </a:lnTo>
                    <a:lnTo>
                      <a:pt x="2758457" y="5483485"/>
                    </a:lnTo>
                    <a:lnTo>
                      <a:pt x="2709366" y="5982265"/>
                    </a:lnTo>
                    <a:lnTo>
                      <a:pt x="2990286" y="6399544"/>
                    </a:lnTo>
                    <a:lnTo>
                      <a:pt x="3134014" y="6863201"/>
                    </a:lnTo>
                    <a:lnTo>
                      <a:pt x="2868744" y="7171875"/>
                    </a:lnTo>
                    <a:lnTo>
                      <a:pt x="3288027" y="7845174"/>
                    </a:lnTo>
                    <a:lnTo>
                      <a:pt x="3762616" y="8176034"/>
                    </a:lnTo>
                    <a:lnTo>
                      <a:pt x="4071937" y="8915570"/>
                    </a:lnTo>
                    <a:lnTo>
                      <a:pt x="3685771" y="8882452"/>
                    </a:lnTo>
                    <a:lnTo>
                      <a:pt x="3189319" y="8838402"/>
                    </a:lnTo>
                    <a:lnTo>
                      <a:pt x="2582257" y="8860588"/>
                    </a:lnTo>
                    <a:lnTo>
                      <a:pt x="2295446" y="8585033"/>
                    </a:lnTo>
                    <a:lnTo>
                      <a:pt x="1919553" y="8213466"/>
                    </a:lnTo>
                    <a:lnTo>
                      <a:pt x="1804299" y="8784844"/>
                    </a:lnTo>
                    <a:lnTo>
                      <a:pt x="1588448" y="9121913"/>
                    </a:lnTo>
                    <a:lnTo>
                      <a:pt x="1447114" y="9437122"/>
                    </a:lnTo>
                    <a:lnTo>
                      <a:pt x="1249890" y="9775678"/>
                    </a:lnTo>
                    <a:lnTo>
                      <a:pt x="1054413" y="10236683"/>
                    </a:lnTo>
                    <a:lnTo>
                      <a:pt x="1351754" y="10572915"/>
                    </a:lnTo>
                    <a:lnTo>
                      <a:pt x="1217353" y="11268271"/>
                    </a:lnTo>
                    <a:lnTo>
                      <a:pt x="883520" y="11614524"/>
                    </a:lnTo>
                    <a:lnTo>
                      <a:pt x="517147" y="12060133"/>
                    </a:lnTo>
                    <a:lnTo>
                      <a:pt x="219397" y="12315706"/>
                    </a:lnTo>
                    <a:lnTo>
                      <a:pt x="4720" y="12676641"/>
                    </a:lnTo>
                    <a:lnTo>
                      <a:pt x="16880" y="13008988"/>
                    </a:lnTo>
                    <a:lnTo>
                      <a:pt x="0" y="13369151"/>
                    </a:lnTo>
                    <a:lnTo>
                      <a:pt x="201938" y="13549232"/>
                    </a:lnTo>
                    <a:lnTo>
                      <a:pt x="114746" y="13841346"/>
                    </a:lnTo>
                    <a:lnTo>
                      <a:pt x="179363" y="14239090"/>
                    </a:lnTo>
                    <a:lnTo>
                      <a:pt x="589916" y="14155066"/>
                    </a:lnTo>
                    <a:lnTo>
                      <a:pt x="1071295" y="14341356"/>
                    </a:lnTo>
                    <a:lnTo>
                      <a:pt x="1412691" y="14603202"/>
                    </a:lnTo>
                    <a:lnTo>
                      <a:pt x="1829138" y="14703266"/>
                    </a:lnTo>
                    <a:lnTo>
                      <a:pt x="2086968" y="14833669"/>
                    </a:lnTo>
                    <a:lnTo>
                      <a:pt x="2276874" y="15160845"/>
                    </a:lnTo>
                    <a:lnTo>
                      <a:pt x="2610332" y="15124037"/>
                    </a:lnTo>
                    <a:lnTo>
                      <a:pt x="3728593" y="15158318"/>
                    </a:lnTo>
                    <a:lnTo>
                      <a:pt x="4051497" y="15495132"/>
                    </a:lnTo>
                    <a:lnTo>
                      <a:pt x="4509527" y="15555741"/>
                    </a:lnTo>
                    <a:lnTo>
                      <a:pt x="5039356" y="15434520"/>
                    </a:lnTo>
                    <a:lnTo>
                      <a:pt x="5511292" y="15634977"/>
                    </a:lnTo>
                    <a:lnTo>
                      <a:pt x="6910830" y="15953258"/>
                    </a:lnTo>
                    <a:lnTo>
                      <a:pt x="6955433" y="14821251"/>
                    </a:lnTo>
                    <a:lnTo>
                      <a:pt x="6940167" y="13898978"/>
                    </a:lnTo>
                    <a:lnTo>
                      <a:pt x="6738096" y="13639403"/>
                    </a:lnTo>
                    <a:lnTo>
                      <a:pt x="6794243" y="13108346"/>
                    </a:lnTo>
                    <a:lnTo>
                      <a:pt x="7236618" y="12881561"/>
                    </a:lnTo>
                    <a:lnTo>
                      <a:pt x="7849890" y="12626964"/>
                    </a:lnTo>
                    <a:lnTo>
                      <a:pt x="7850148" y="12001013"/>
                    </a:lnTo>
                    <a:lnTo>
                      <a:pt x="8621639" y="11126675"/>
                    </a:lnTo>
                    <a:lnTo>
                      <a:pt x="8488318" y="10634041"/>
                    </a:lnTo>
                    <a:lnTo>
                      <a:pt x="8444792" y="10095607"/>
                    </a:lnTo>
                    <a:lnTo>
                      <a:pt x="8513673" y="9712745"/>
                    </a:lnTo>
                    <a:lnTo>
                      <a:pt x="8919963" y="10044184"/>
                    </a:lnTo>
                    <a:lnTo>
                      <a:pt x="9516354" y="9676325"/>
                    </a:lnTo>
                    <a:lnTo>
                      <a:pt x="10097086" y="9548895"/>
                    </a:lnTo>
                    <a:lnTo>
                      <a:pt x="10523674" y="9372181"/>
                    </a:lnTo>
                    <a:lnTo>
                      <a:pt x="10381247" y="8789564"/>
                    </a:lnTo>
                    <a:lnTo>
                      <a:pt x="9983827" y="8508381"/>
                    </a:lnTo>
                    <a:lnTo>
                      <a:pt x="10040683" y="7589088"/>
                    </a:lnTo>
                    <a:lnTo>
                      <a:pt x="9578450" y="7120129"/>
                    </a:lnTo>
                    <a:lnTo>
                      <a:pt x="9232196" y="6936813"/>
                    </a:lnTo>
                    <a:lnTo>
                      <a:pt x="8816529" y="5777474"/>
                    </a:lnTo>
                    <a:lnTo>
                      <a:pt x="8494470" y="5483226"/>
                    </a:lnTo>
                    <a:lnTo>
                      <a:pt x="8224219" y="4896280"/>
                    </a:lnTo>
                    <a:lnTo>
                      <a:pt x="7949506" y="4419623"/>
                    </a:lnTo>
                    <a:lnTo>
                      <a:pt x="7901573" y="4104157"/>
                    </a:lnTo>
                    <a:lnTo>
                      <a:pt x="8956513" y="2817766"/>
                    </a:lnTo>
                    <a:lnTo>
                      <a:pt x="8451583" y="2637245"/>
                    </a:lnTo>
                    <a:lnTo>
                      <a:pt x="8186636" y="2328248"/>
                    </a:lnTo>
                    <a:lnTo>
                      <a:pt x="8219754" y="1930827"/>
                    </a:lnTo>
                    <a:lnTo>
                      <a:pt x="7712047" y="1698999"/>
                    </a:lnTo>
                    <a:lnTo>
                      <a:pt x="7425237" y="1963946"/>
                    </a:lnTo>
                    <a:lnTo>
                      <a:pt x="7171545" y="2052369"/>
                    </a:lnTo>
                    <a:lnTo>
                      <a:pt x="6707888" y="1654949"/>
                    </a:lnTo>
                    <a:lnTo>
                      <a:pt x="6167062" y="1577780"/>
                    </a:lnTo>
                    <a:lnTo>
                      <a:pt x="5714660" y="1368138"/>
                    </a:lnTo>
                    <a:lnTo>
                      <a:pt x="5682512" y="926991"/>
                    </a:lnTo>
                    <a:lnTo>
                      <a:pt x="5185736" y="872009"/>
                    </a:lnTo>
                    <a:lnTo>
                      <a:pt x="5141363" y="518962"/>
                    </a:lnTo>
                    <a:lnTo>
                      <a:pt x="5163873" y="0"/>
                    </a:lnTo>
                    <a:lnTo>
                      <a:pt x="4645234" y="275879"/>
                    </a:lnTo>
                    <a:lnTo>
                      <a:pt x="4336237" y="518639"/>
                    </a:lnTo>
                    <a:lnTo>
                      <a:pt x="4064429" y="662949"/>
                    </a:lnTo>
                    <a:lnTo>
                      <a:pt x="3742367" y="827639"/>
                    </a:lnTo>
                    <a:lnTo>
                      <a:pt x="3034659" y="816381"/>
                    </a:lnTo>
                    <a:lnTo>
                      <a:pt x="2493833" y="904804"/>
                    </a:lnTo>
                    <a:lnTo>
                      <a:pt x="2074550" y="915736"/>
                    </a:lnTo>
                    <a:lnTo>
                      <a:pt x="2368015" y="1443455"/>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88" name="任意多边形 13">
                <a:extLst>
                  <a:ext uri="{FF2B5EF4-FFF2-40B4-BE49-F238E27FC236}">
                    <a16:creationId xmlns:a16="http://schemas.microsoft.com/office/drawing/2014/main" id="{A28892B6-53F1-2DB5-11F2-CFA109B6AB91}"/>
                  </a:ext>
                </a:extLst>
              </p:cNvPr>
              <p:cNvSpPr>
                <a:spLocks/>
              </p:cNvSpPr>
              <p:nvPr/>
            </p:nvSpPr>
            <p:spPr bwMode="auto">
              <a:xfrm>
                <a:off x="4219613" y="4376984"/>
                <a:ext cx="1019136" cy="1576493"/>
              </a:xfrm>
              <a:custGeom>
                <a:avLst/>
                <a:gdLst>
                  <a:gd name="T0" fmla="*/ 0 w 9315102"/>
                  <a:gd name="T1" fmla="*/ 0 h 13844528"/>
                  <a:gd name="T2" fmla="*/ 9315102 w 9315102"/>
                  <a:gd name="T3" fmla="*/ 13844528 h 13844528"/>
                </a:gdLst>
                <a:ahLst/>
                <a:cxnLst>
                  <a:cxn ang="0">
                    <a:pos x="7372697" y="6836952"/>
                  </a:cxn>
                  <a:cxn ang="0">
                    <a:pos x="7317392" y="7807670"/>
                  </a:cxn>
                  <a:cxn ang="0">
                    <a:pos x="7725744" y="9098963"/>
                  </a:cxn>
                  <a:cxn ang="0">
                    <a:pos x="8189401" y="9981904"/>
                  </a:cxn>
                  <a:cxn ang="0">
                    <a:pos x="7952532" y="10911223"/>
                  </a:cxn>
                  <a:cxn ang="0">
                    <a:pos x="8377180" y="11792159"/>
                  </a:cxn>
                  <a:cxn ang="0">
                    <a:pos x="8531193" y="12774132"/>
                  </a:cxn>
                  <a:cxn ang="0">
                    <a:pos x="9315103" y="13844528"/>
                  </a:cxn>
                  <a:cxn ang="0">
                    <a:pos x="8432485" y="13767360"/>
                  </a:cxn>
                  <a:cxn ang="0">
                    <a:pos x="7538612" y="13513991"/>
                  </a:cxn>
                  <a:cxn ang="0">
                    <a:pos x="6923267" y="12558542"/>
                  </a:cxn>
                  <a:cxn ang="0">
                    <a:pos x="6390721" y="11990225"/>
                  </a:cxn>
                  <a:cxn ang="0">
                    <a:pos x="5882811" y="11166983"/>
                  </a:cxn>
                  <a:cxn ang="0">
                    <a:pos x="6037998" y="9819290"/>
                  </a:cxn>
                  <a:cxn ang="0">
                    <a:pos x="5519359" y="9176457"/>
                  </a:cxn>
                  <a:cxn ang="0">
                    <a:pos x="5246132" y="8594233"/>
                  </a:cxn>
                  <a:cxn ang="0">
                    <a:pos x="4628138" y="8558463"/>
                  </a:cxn>
                  <a:cxn ang="0">
                    <a:pos x="4090611" y="7800363"/>
                  </a:cxn>
                  <a:cxn ang="0">
                    <a:pos x="3213298" y="7676169"/>
                  </a:cxn>
                  <a:cxn ang="0">
                    <a:pos x="2598279" y="7557926"/>
                  </a:cxn>
                  <a:cxn ang="0">
                    <a:pos x="1969354" y="6843552"/>
                  </a:cxn>
                  <a:cxn ang="0">
                    <a:pos x="1869999" y="5988102"/>
                  </a:cxn>
                  <a:cxn ang="0">
                    <a:pos x="1095016" y="5472438"/>
                  </a:cxn>
                  <a:cxn ang="0">
                    <a:pos x="424369" y="4647778"/>
                  </a:cxn>
                  <a:cxn ang="0">
                    <a:pos x="565445" y="4079461"/>
                  </a:cxn>
                  <a:cxn ang="0">
                    <a:pos x="0" y="3613439"/>
                  </a:cxn>
                  <a:cxn ang="0">
                    <a:pos x="554193" y="3252472"/>
                  </a:cxn>
                  <a:cxn ang="0">
                    <a:pos x="642293" y="2512936"/>
                  </a:cxn>
                  <a:cxn ang="0">
                    <a:pos x="1436810" y="2082721"/>
                  </a:cxn>
                  <a:cxn ang="0">
                    <a:pos x="2694662" y="1564405"/>
                  </a:cxn>
                  <a:cxn ang="0">
                    <a:pos x="3543838" y="2116486"/>
                  </a:cxn>
                  <a:cxn ang="0">
                    <a:pos x="4150577" y="1774371"/>
                  </a:cxn>
                  <a:cxn ang="0">
                    <a:pos x="5199109" y="1399137"/>
                  </a:cxn>
                  <a:cxn ang="0">
                    <a:pos x="5419683" y="681788"/>
                  </a:cxn>
                  <a:cxn ang="0">
                    <a:pos x="6026745" y="306554"/>
                  </a:cxn>
                  <a:cxn ang="0">
                    <a:pos x="6732839" y="317162"/>
                  </a:cxn>
                  <a:cxn ang="0">
                    <a:pos x="6810008" y="1310390"/>
                  </a:cxn>
                  <a:cxn ang="0">
                    <a:pos x="7174310" y="2126771"/>
                  </a:cxn>
                  <a:cxn ang="0">
                    <a:pos x="7930081" y="3252149"/>
                  </a:cxn>
                  <a:cxn ang="0">
                    <a:pos x="8233451" y="3892006"/>
                  </a:cxn>
                  <a:cxn ang="0">
                    <a:pos x="8851445" y="4763692"/>
                  </a:cxn>
                  <a:cxn ang="0">
                    <a:pos x="8985533" y="5756597"/>
                  </a:cxn>
                  <a:cxn ang="0">
                    <a:pos x="7736999" y="5833762"/>
                  </a:cxn>
                  <a:cxn ang="0">
                    <a:pos x="7611181" y="6372413"/>
                  </a:cxn>
                </a:cxnLst>
                <a:rect l="T0" t="T1" r="T2" b="T3"/>
                <a:pathLst>
                  <a:path w="9315102" h="13844528">
                    <a:moveTo>
                      <a:pt x="7611181" y="6372413"/>
                    </a:moveTo>
                    <a:lnTo>
                      <a:pt x="7372697" y="6836952"/>
                    </a:lnTo>
                    <a:lnTo>
                      <a:pt x="7207105" y="7223117"/>
                    </a:lnTo>
                    <a:lnTo>
                      <a:pt x="7317392" y="7807670"/>
                    </a:lnTo>
                    <a:lnTo>
                      <a:pt x="7747931" y="8370682"/>
                    </a:lnTo>
                    <a:lnTo>
                      <a:pt x="7725744" y="9098963"/>
                    </a:lnTo>
                    <a:lnTo>
                      <a:pt x="7858218" y="9573552"/>
                    </a:lnTo>
                    <a:lnTo>
                      <a:pt x="8189401" y="9981904"/>
                    </a:lnTo>
                    <a:lnTo>
                      <a:pt x="8001623" y="10412443"/>
                    </a:lnTo>
                    <a:lnTo>
                      <a:pt x="7952532" y="10911223"/>
                    </a:lnTo>
                    <a:lnTo>
                      <a:pt x="8233452" y="11328502"/>
                    </a:lnTo>
                    <a:lnTo>
                      <a:pt x="8377180" y="11792159"/>
                    </a:lnTo>
                    <a:lnTo>
                      <a:pt x="8111910" y="12100833"/>
                    </a:lnTo>
                    <a:lnTo>
                      <a:pt x="8531193" y="12774132"/>
                    </a:lnTo>
                    <a:lnTo>
                      <a:pt x="9005782" y="13104992"/>
                    </a:lnTo>
                    <a:lnTo>
                      <a:pt x="9315103" y="13844528"/>
                    </a:lnTo>
                    <a:lnTo>
                      <a:pt x="8928937" y="13811410"/>
                    </a:lnTo>
                    <a:lnTo>
                      <a:pt x="8432485" y="13767360"/>
                    </a:lnTo>
                    <a:lnTo>
                      <a:pt x="7825423" y="13789546"/>
                    </a:lnTo>
                    <a:lnTo>
                      <a:pt x="7538612" y="13513991"/>
                    </a:lnTo>
                    <a:lnTo>
                      <a:pt x="7162719" y="13142424"/>
                    </a:lnTo>
                    <a:lnTo>
                      <a:pt x="6923267" y="12558542"/>
                    </a:lnTo>
                    <a:lnTo>
                      <a:pt x="6688787" y="12175028"/>
                    </a:lnTo>
                    <a:lnTo>
                      <a:pt x="6390721" y="11990225"/>
                    </a:lnTo>
                    <a:lnTo>
                      <a:pt x="6145309" y="11535171"/>
                    </a:lnTo>
                    <a:lnTo>
                      <a:pt x="5882811" y="11166983"/>
                    </a:lnTo>
                    <a:lnTo>
                      <a:pt x="6033077" y="10468720"/>
                    </a:lnTo>
                    <a:cubicBezTo>
                      <a:pt x="6034717" y="10252243"/>
                      <a:pt x="6036358" y="10035767"/>
                      <a:pt x="6037998" y="9819290"/>
                    </a:cubicBezTo>
                    <a:lnTo>
                      <a:pt x="5977388" y="9386099"/>
                    </a:lnTo>
                    <a:lnTo>
                      <a:pt x="5519359" y="9176457"/>
                    </a:lnTo>
                    <a:lnTo>
                      <a:pt x="5132870" y="8928069"/>
                    </a:lnTo>
                    <a:lnTo>
                      <a:pt x="5246132" y="8594233"/>
                    </a:lnTo>
                    <a:lnTo>
                      <a:pt x="5100075" y="8285236"/>
                    </a:lnTo>
                    <a:lnTo>
                      <a:pt x="4628138" y="8558463"/>
                    </a:lnTo>
                    <a:lnTo>
                      <a:pt x="4368819" y="8249466"/>
                    </a:lnTo>
                    <a:lnTo>
                      <a:pt x="4090611" y="7800363"/>
                    </a:lnTo>
                    <a:lnTo>
                      <a:pt x="3547134" y="7477459"/>
                    </a:lnTo>
                    <a:lnTo>
                      <a:pt x="3213298" y="7676169"/>
                    </a:lnTo>
                    <a:lnTo>
                      <a:pt x="3017563" y="7814270"/>
                    </a:lnTo>
                    <a:lnTo>
                      <a:pt x="2598279" y="7557926"/>
                    </a:lnTo>
                    <a:lnTo>
                      <a:pt x="2314121" y="7210183"/>
                    </a:lnTo>
                    <a:lnTo>
                      <a:pt x="1969354" y="6843552"/>
                    </a:lnTo>
                    <a:lnTo>
                      <a:pt x="1806414" y="6311006"/>
                    </a:lnTo>
                    <a:lnTo>
                      <a:pt x="1869999" y="5988102"/>
                    </a:lnTo>
                    <a:lnTo>
                      <a:pt x="1588816" y="5781435"/>
                    </a:lnTo>
                    <a:lnTo>
                      <a:pt x="1095016" y="5472438"/>
                    </a:lnTo>
                    <a:lnTo>
                      <a:pt x="637951" y="5175925"/>
                    </a:lnTo>
                    <a:lnTo>
                      <a:pt x="424369" y="4647778"/>
                    </a:lnTo>
                    <a:lnTo>
                      <a:pt x="835696" y="4289103"/>
                    </a:lnTo>
                    <a:lnTo>
                      <a:pt x="565445" y="4079461"/>
                    </a:lnTo>
                    <a:lnTo>
                      <a:pt x="235550" y="3899185"/>
                    </a:lnTo>
                    <a:lnTo>
                      <a:pt x="0" y="3613439"/>
                    </a:lnTo>
                    <a:lnTo>
                      <a:pt x="234264" y="3263404"/>
                    </a:lnTo>
                    <a:lnTo>
                      <a:pt x="554193" y="3252472"/>
                    </a:lnTo>
                    <a:lnTo>
                      <a:pt x="532006" y="2954407"/>
                    </a:lnTo>
                    <a:lnTo>
                      <a:pt x="642293" y="2512936"/>
                    </a:lnTo>
                    <a:lnTo>
                      <a:pt x="1370897" y="2457955"/>
                    </a:lnTo>
                    <a:lnTo>
                      <a:pt x="1436810" y="2082721"/>
                    </a:lnTo>
                    <a:lnTo>
                      <a:pt x="1900468" y="1696556"/>
                    </a:lnTo>
                    <a:lnTo>
                      <a:pt x="2694662" y="1564405"/>
                    </a:lnTo>
                    <a:lnTo>
                      <a:pt x="3102367" y="1774371"/>
                    </a:lnTo>
                    <a:lnTo>
                      <a:pt x="3543838" y="2116486"/>
                    </a:lnTo>
                    <a:lnTo>
                      <a:pt x="3797530" y="1663760"/>
                    </a:lnTo>
                    <a:lnTo>
                      <a:pt x="4150577" y="1774371"/>
                    </a:lnTo>
                    <a:lnTo>
                      <a:pt x="4658284" y="1376950"/>
                    </a:lnTo>
                    <a:lnTo>
                      <a:pt x="5199109" y="1399137"/>
                    </a:lnTo>
                    <a:lnTo>
                      <a:pt x="5441870" y="1034835"/>
                    </a:lnTo>
                    <a:lnTo>
                      <a:pt x="5419683" y="681788"/>
                    </a:lnTo>
                    <a:lnTo>
                      <a:pt x="5651511" y="251249"/>
                    </a:lnTo>
                    <a:lnTo>
                      <a:pt x="6026745" y="306554"/>
                    </a:lnTo>
                    <a:lnTo>
                      <a:pt x="6554764" y="0"/>
                    </a:lnTo>
                    <a:lnTo>
                      <a:pt x="6732839" y="317162"/>
                    </a:lnTo>
                    <a:lnTo>
                      <a:pt x="6876244" y="835801"/>
                    </a:lnTo>
                    <a:lnTo>
                      <a:pt x="6810008" y="1310390"/>
                    </a:lnTo>
                    <a:lnTo>
                      <a:pt x="6865313" y="1751537"/>
                    </a:lnTo>
                    <a:lnTo>
                      <a:pt x="7174310" y="2126771"/>
                    </a:lnTo>
                    <a:lnTo>
                      <a:pt x="7714812" y="2711000"/>
                    </a:lnTo>
                    <a:lnTo>
                      <a:pt x="7930081" y="3252149"/>
                    </a:lnTo>
                    <a:lnTo>
                      <a:pt x="8050450" y="3454932"/>
                    </a:lnTo>
                    <a:lnTo>
                      <a:pt x="8233451" y="3892006"/>
                    </a:lnTo>
                    <a:lnTo>
                      <a:pt x="8415279" y="4471254"/>
                    </a:lnTo>
                    <a:lnTo>
                      <a:pt x="8851445" y="4763692"/>
                    </a:lnTo>
                    <a:lnTo>
                      <a:pt x="9006105" y="5161436"/>
                    </a:lnTo>
                    <a:lnTo>
                      <a:pt x="8985533" y="5756597"/>
                    </a:lnTo>
                    <a:lnTo>
                      <a:pt x="8277825" y="5745339"/>
                    </a:lnTo>
                    <a:lnTo>
                      <a:pt x="7736999" y="5833762"/>
                    </a:lnTo>
                    <a:lnTo>
                      <a:pt x="7317716" y="5844694"/>
                    </a:lnTo>
                    <a:lnTo>
                      <a:pt x="7611181" y="6372413"/>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89" name="任意多边形 16">
                <a:extLst>
                  <a:ext uri="{FF2B5EF4-FFF2-40B4-BE49-F238E27FC236}">
                    <a16:creationId xmlns:a16="http://schemas.microsoft.com/office/drawing/2014/main" id="{E490FCFC-301A-AD22-0C8D-C50484D576D6}"/>
                  </a:ext>
                </a:extLst>
              </p:cNvPr>
              <p:cNvSpPr>
                <a:spLocks/>
              </p:cNvSpPr>
              <p:nvPr/>
            </p:nvSpPr>
            <p:spPr bwMode="auto">
              <a:xfrm>
                <a:off x="4993023" y="4150975"/>
                <a:ext cx="1512850" cy="1131115"/>
              </a:xfrm>
              <a:custGeom>
                <a:avLst/>
                <a:gdLst>
                  <a:gd name="T0" fmla="*/ 0 w 13843483"/>
                  <a:gd name="T1" fmla="*/ 0 h 9929365"/>
                  <a:gd name="T2" fmla="*/ 13843483 w 13843483"/>
                  <a:gd name="T3" fmla="*/ 9929365 h 9929365"/>
                </a:gdLst>
                <a:ahLst/>
                <a:cxnLst>
                  <a:cxn ang="0">
                    <a:pos x="193148" y="2525466"/>
                  </a:cxn>
                  <a:cxn ang="0">
                    <a:pos x="259969" y="3536419"/>
                  </a:cxn>
                  <a:cxn ang="0">
                    <a:pos x="704091" y="4404548"/>
                  </a:cxn>
                  <a:cxn ang="0">
                    <a:pos x="1387738" y="5460001"/>
                  </a:cxn>
                  <a:cxn ang="0">
                    <a:pos x="1683994" y="6073987"/>
                  </a:cxn>
                  <a:cxn ang="0">
                    <a:pos x="2312919" y="6960743"/>
                  </a:cxn>
                  <a:cxn ang="0">
                    <a:pos x="2431611" y="7933010"/>
                  </a:cxn>
                  <a:cxn ang="0">
                    <a:pos x="3327106" y="7398654"/>
                  </a:cxn>
                  <a:cxn ang="0">
                    <a:pos x="3839533" y="7633138"/>
                  </a:cxn>
                  <a:cxn ang="0">
                    <a:pos x="4378291" y="8043234"/>
                  </a:cxn>
                  <a:cxn ang="0">
                    <a:pos x="4856697" y="8686067"/>
                  </a:cxn>
                  <a:cxn ang="0">
                    <a:pos x="5872370" y="9162727"/>
                  </a:cxn>
                  <a:cxn ang="0">
                    <a:pos x="6408150" y="8819706"/>
                  </a:cxn>
                  <a:cxn ang="0">
                    <a:pos x="6881834" y="9439187"/>
                  </a:cxn>
                  <a:cxn ang="0">
                    <a:pos x="7649755" y="9929365"/>
                  </a:cxn>
                  <a:cxn ang="0">
                    <a:pos x="8268602" y="9223594"/>
                  </a:cxn>
                  <a:cxn ang="0">
                    <a:pos x="8943507" y="9289442"/>
                  </a:cxn>
                  <a:cxn ang="0">
                    <a:pos x="10051301" y="8950112"/>
                  </a:cxn>
                  <a:cxn ang="0">
                    <a:pos x="11015808" y="9412864"/>
                  </a:cxn>
                  <a:cxn ang="0">
                    <a:pos x="12186725" y="9172175"/>
                  </a:cxn>
                  <a:cxn ang="0">
                    <a:pos x="13169402" y="8873911"/>
                  </a:cxn>
                  <a:cxn ang="0">
                    <a:pos x="13412039" y="7675120"/>
                  </a:cxn>
                  <a:cxn ang="0">
                    <a:pos x="13436878" y="6850460"/>
                  </a:cxn>
                  <a:cxn ang="0">
                    <a:pos x="13183770" y="5625145"/>
                  </a:cxn>
                  <a:cxn ang="0">
                    <a:pos x="12940425" y="4446530"/>
                  </a:cxn>
                  <a:cxn ang="0">
                    <a:pos x="11969384" y="3839467"/>
                  </a:cxn>
                  <a:cxn ang="0">
                    <a:pos x="11163612" y="3486420"/>
                  </a:cxn>
                  <a:cxn ang="0">
                    <a:pos x="11064257" y="2493193"/>
                  </a:cxn>
                  <a:cxn ang="0">
                    <a:pos x="10557519" y="1688067"/>
                  </a:cxn>
                  <a:cxn ang="0">
                    <a:pos x="9155939" y="1610898"/>
                  </a:cxn>
                  <a:cxn ang="0">
                    <a:pos x="8295508" y="1677135"/>
                  </a:cxn>
                  <a:cxn ang="0">
                    <a:pos x="7699378" y="772331"/>
                  </a:cxn>
                  <a:cxn ang="0">
                    <a:pos x="6938302" y="728281"/>
                  </a:cxn>
                  <a:cxn ang="0">
                    <a:pos x="6287513" y="0"/>
                  </a:cxn>
                  <a:cxn ang="0">
                    <a:pos x="5846042" y="662044"/>
                  </a:cxn>
                  <a:cxn ang="0">
                    <a:pos x="4731596" y="507384"/>
                  </a:cxn>
                  <a:cxn ang="0">
                    <a:pos x="3981452" y="1092260"/>
                  </a:cxn>
                  <a:cxn ang="0">
                    <a:pos x="2756719" y="1301901"/>
                  </a:cxn>
                  <a:cxn ang="0">
                    <a:pos x="1918151" y="1831795"/>
                  </a:cxn>
                  <a:cxn ang="0">
                    <a:pos x="1167683" y="1401256"/>
                  </a:cxn>
                  <a:cxn ang="0">
                    <a:pos x="516571" y="2162979"/>
                  </a:cxn>
                  <a:cxn ang="0">
                    <a:pos x="0" y="2179864"/>
                  </a:cxn>
                </a:cxnLst>
                <a:rect l="T0" t="T1" r="T2" b="T3"/>
                <a:pathLst>
                  <a:path w="13843483" h="9929365">
                    <a:moveTo>
                      <a:pt x="0" y="2179864"/>
                    </a:moveTo>
                    <a:lnTo>
                      <a:pt x="193148" y="2525466"/>
                    </a:lnTo>
                    <a:lnTo>
                      <a:pt x="323553" y="3022502"/>
                    </a:lnTo>
                    <a:lnTo>
                      <a:pt x="259969" y="3536419"/>
                    </a:lnTo>
                    <a:lnTo>
                      <a:pt x="319092" y="3944771"/>
                    </a:lnTo>
                    <a:lnTo>
                      <a:pt x="704091" y="4404548"/>
                    </a:lnTo>
                    <a:lnTo>
                      <a:pt x="1155912" y="4890652"/>
                    </a:lnTo>
                    <a:lnTo>
                      <a:pt x="1387738" y="5460001"/>
                    </a:lnTo>
                    <a:lnTo>
                      <a:pt x="1510125" y="5673331"/>
                    </a:lnTo>
                    <a:lnTo>
                      <a:pt x="1683994" y="6073987"/>
                    </a:lnTo>
                    <a:lnTo>
                      <a:pt x="1861101" y="6660931"/>
                    </a:lnTo>
                    <a:lnTo>
                      <a:pt x="2312919" y="6960743"/>
                    </a:lnTo>
                    <a:lnTo>
                      <a:pt x="2455743" y="7336559"/>
                    </a:lnTo>
                    <a:lnTo>
                      <a:pt x="2431611" y="7933010"/>
                    </a:lnTo>
                    <a:lnTo>
                      <a:pt x="3014872" y="7651765"/>
                    </a:lnTo>
                    <a:lnTo>
                      <a:pt x="3327106" y="7398654"/>
                    </a:lnTo>
                    <a:lnTo>
                      <a:pt x="3859394" y="7119480"/>
                    </a:lnTo>
                    <a:lnTo>
                      <a:pt x="3839533" y="7633138"/>
                    </a:lnTo>
                    <a:lnTo>
                      <a:pt x="3881515" y="7985601"/>
                    </a:lnTo>
                    <a:lnTo>
                      <a:pt x="4378291" y="8043234"/>
                    </a:lnTo>
                    <a:lnTo>
                      <a:pt x="4422278" y="8488846"/>
                    </a:lnTo>
                    <a:lnTo>
                      <a:pt x="4856697" y="8686067"/>
                    </a:lnTo>
                    <a:lnTo>
                      <a:pt x="5412593" y="8771515"/>
                    </a:lnTo>
                    <a:lnTo>
                      <a:pt x="5872370" y="9162727"/>
                    </a:lnTo>
                    <a:lnTo>
                      <a:pt x="6106851" y="9086721"/>
                    </a:lnTo>
                    <a:lnTo>
                      <a:pt x="6408150" y="8819706"/>
                    </a:lnTo>
                    <a:lnTo>
                      <a:pt x="6916498" y="9050304"/>
                    </a:lnTo>
                    <a:lnTo>
                      <a:pt x="6881834" y="9439187"/>
                    </a:lnTo>
                    <a:lnTo>
                      <a:pt x="7153574" y="9759118"/>
                    </a:lnTo>
                    <a:lnTo>
                      <a:pt x="7649755" y="9929365"/>
                    </a:lnTo>
                    <a:lnTo>
                      <a:pt x="8476494" y="9529357"/>
                    </a:lnTo>
                    <a:lnTo>
                      <a:pt x="8268602" y="9223594"/>
                    </a:lnTo>
                    <a:lnTo>
                      <a:pt x="8658322" y="9029351"/>
                    </a:lnTo>
                    <a:lnTo>
                      <a:pt x="8943507" y="9289442"/>
                    </a:lnTo>
                    <a:lnTo>
                      <a:pt x="9484471" y="8909880"/>
                    </a:lnTo>
                    <a:lnTo>
                      <a:pt x="10051301" y="8950112"/>
                    </a:lnTo>
                    <a:lnTo>
                      <a:pt x="10518774" y="9072817"/>
                    </a:lnTo>
                    <a:lnTo>
                      <a:pt x="11015808" y="9412864"/>
                    </a:lnTo>
                    <a:lnTo>
                      <a:pt x="11590333" y="9558661"/>
                    </a:lnTo>
                    <a:lnTo>
                      <a:pt x="12186725" y="9172175"/>
                    </a:lnTo>
                    <a:lnTo>
                      <a:pt x="12883958" y="9043258"/>
                    </a:lnTo>
                    <a:lnTo>
                      <a:pt x="13169402" y="8873911"/>
                    </a:lnTo>
                    <a:lnTo>
                      <a:pt x="13154206" y="8198479"/>
                    </a:lnTo>
                    <a:lnTo>
                      <a:pt x="13412039" y="7675120"/>
                    </a:lnTo>
                    <a:lnTo>
                      <a:pt x="13843483" y="7339537"/>
                    </a:lnTo>
                    <a:lnTo>
                      <a:pt x="13436878" y="6850460"/>
                    </a:lnTo>
                    <a:lnTo>
                      <a:pt x="13189977" y="6277420"/>
                    </a:lnTo>
                    <a:lnTo>
                      <a:pt x="13183770" y="5625145"/>
                    </a:lnTo>
                    <a:lnTo>
                      <a:pt x="13476917" y="4800273"/>
                    </a:lnTo>
                    <a:lnTo>
                      <a:pt x="12940425" y="4446530"/>
                    </a:lnTo>
                    <a:lnTo>
                      <a:pt x="12267126" y="4247819"/>
                    </a:lnTo>
                    <a:lnTo>
                      <a:pt x="11969384" y="3839467"/>
                    </a:lnTo>
                    <a:lnTo>
                      <a:pt x="11273898" y="3927891"/>
                    </a:lnTo>
                    <a:lnTo>
                      <a:pt x="11163612" y="3486420"/>
                    </a:lnTo>
                    <a:lnTo>
                      <a:pt x="10865546" y="2967781"/>
                    </a:lnTo>
                    <a:lnTo>
                      <a:pt x="11064257" y="2493193"/>
                    </a:lnTo>
                    <a:lnTo>
                      <a:pt x="11098022" y="2118606"/>
                    </a:lnTo>
                    <a:lnTo>
                      <a:pt x="10557519" y="1688067"/>
                    </a:lnTo>
                    <a:lnTo>
                      <a:pt x="9906407" y="1588712"/>
                    </a:lnTo>
                    <a:lnTo>
                      <a:pt x="9155939" y="1610898"/>
                    </a:lnTo>
                    <a:lnTo>
                      <a:pt x="8571387" y="1279715"/>
                    </a:lnTo>
                    <a:lnTo>
                      <a:pt x="8295508" y="1677135"/>
                    </a:lnTo>
                    <a:lnTo>
                      <a:pt x="7555973" y="1401580"/>
                    </a:lnTo>
                    <a:lnTo>
                      <a:pt x="7699378" y="772331"/>
                    </a:lnTo>
                    <a:lnTo>
                      <a:pt x="7280417" y="463334"/>
                    </a:lnTo>
                    <a:lnTo>
                      <a:pt x="6938302" y="728281"/>
                    </a:lnTo>
                    <a:lnTo>
                      <a:pt x="6563068" y="364302"/>
                    </a:lnTo>
                    <a:lnTo>
                      <a:pt x="6287513" y="0"/>
                    </a:lnTo>
                    <a:lnTo>
                      <a:pt x="5923211" y="198387"/>
                    </a:lnTo>
                    <a:lnTo>
                      <a:pt x="5846042" y="662044"/>
                    </a:lnTo>
                    <a:lnTo>
                      <a:pt x="5173066" y="397097"/>
                    </a:lnTo>
                    <a:lnTo>
                      <a:pt x="4731596" y="507384"/>
                    </a:lnTo>
                    <a:lnTo>
                      <a:pt x="4367617" y="783263"/>
                    </a:lnTo>
                    <a:lnTo>
                      <a:pt x="3981452" y="1092260"/>
                    </a:lnTo>
                    <a:lnTo>
                      <a:pt x="3308476" y="1224733"/>
                    </a:lnTo>
                    <a:lnTo>
                      <a:pt x="2756719" y="1301901"/>
                    </a:lnTo>
                    <a:lnTo>
                      <a:pt x="2119576" y="1397245"/>
                    </a:lnTo>
                    <a:lnTo>
                      <a:pt x="1918151" y="1831795"/>
                    </a:lnTo>
                    <a:lnTo>
                      <a:pt x="1576036" y="1655271"/>
                    </a:lnTo>
                    <a:lnTo>
                      <a:pt x="1167683" y="1401256"/>
                    </a:lnTo>
                    <a:lnTo>
                      <a:pt x="947110" y="1809608"/>
                    </a:lnTo>
                    <a:lnTo>
                      <a:pt x="516571" y="2162979"/>
                    </a:lnTo>
                    <a:lnTo>
                      <a:pt x="174779" y="1919895"/>
                    </a:lnTo>
                    <a:lnTo>
                      <a:pt x="0" y="2179864"/>
                    </a:lnTo>
                    <a:close/>
                  </a:path>
                </a:pathLst>
              </a:custGeom>
              <a:solidFill>
                <a:srgbClr val="92D050"/>
              </a:solid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0" name="任意多边形 19">
                <a:extLst>
                  <a:ext uri="{FF2B5EF4-FFF2-40B4-BE49-F238E27FC236}">
                    <a16:creationId xmlns:a16="http://schemas.microsoft.com/office/drawing/2014/main" id="{FB697AF5-30D6-D3B7-B667-C3B13866C97B}"/>
                  </a:ext>
                </a:extLst>
              </p:cNvPr>
              <p:cNvSpPr>
                <a:spLocks/>
              </p:cNvSpPr>
              <p:nvPr/>
            </p:nvSpPr>
            <p:spPr bwMode="auto">
              <a:xfrm>
                <a:off x="10997612" y="4321608"/>
                <a:ext cx="2393835" cy="1687246"/>
              </a:xfrm>
              <a:custGeom>
                <a:avLst/>
                <a:gdLst>
                  <a:gd name="T0" fmla="*/ 0 w 21894363"/>
                  <a:gd name="T1" fmla="*/ 0 h 14831711"/>
                  <a:gd name="T2" fmla="*/ 21894363 w 21894363"/>
                  <a:gd name="T3" fmla="*/ 14831711 h 14831711"/>
                </a:gdLst>
                <a:ahLst/>
                <a:cxnLst>
                  <a:cxn ang="0">
                    <a:pos x="1964457" y="9847218"/>
                  </a:cxn>
                  <a:cxn ang="0">
                    <a:pos x="1630621" y="9278902"/>
                  </a:cxn>
                  <a:cxn ang="0">
                    <a:pos x="1445818" y="8368793"/>
                  </a:cxn>
                  <a:cxn ang="0">
                    <a:pos x="816892" y="7160620"/>
                  </a:cxn>
                  <a:cxn ang="0">
                    <a:pos x="372769" y="6332984"/>
                  </a:cxn>
                  <a:cxn ang="0">
                    <a:pos x="198898" y="5405993"/>
                  </a:cxn>
                  <a:cxn ang="0">
                    <a:pos x="0" y="4297492"/>
                  </a:cxn>
                  <a:cxn ang="0">
                    <a:pos x="358862" y="3773554"/>
                  </a:cxn>
                  <a:cxn ang="0">
                    <a:pos x="1448793" y="3577819"/>
                  </a:cxn>
                  <a:cxn ang="0">
                    <a:pos x="2419511" y="3279754"/>
                  </a:cxn>
                  <a:cxn ang="0">
                    <a:pos x="2675855" y="2675667"/>
                  </a:cxn>
                  <a:cxn ang="0">
                    <a:pos x="2910336" y="1922547"/>
                  </a:cxn>
                  <a:cxn ang="0">
                    <a:pos x="3724064" y="1392976"/>
                  </a:cxn>
                  <a:cxn ang="0">
                    <a:pos x="4452345" y="813728"/>
                  </a:cxn>
                  <a:cxn ang="0">
                    <a:pos x="4981916" y="259319"/>
                  </a:cxn>
                  <a:cxn ang="0">
                    <a:pos x="6065896" y="88423"/>
                  </a:cxn>
                  <a:cxn ang="0">
                    <a:pos x="7425108" y="482868"/>
                  </a:cxn>
                  <a:cxn ang="0">
                    <a:pos x="8473317" y="916059"/>
                  </a:cxn>
                  <a:cxn ang="0">
                    <a:pos x="9240344" y="777958"/>
                  </a:cxn>
                  <a:cxn ang="0">
                    <a:pos x="10081887" y="270251"/>
                  </a:cxn>
                  <a:cxn ang="0">
                    <a:pos x="11083395" y="419284"/>
                  </a:cxn>
                  <a:cxn ang="0">
                    <a:pos x="11313155" y="1419302"/>
                  </a:cxn>
                  <a:cxn ang="0">
                    <a:pos x="10817866" y="3010989"/>
                  </a:cxn>
                  <a:cxn ang="0">
                    <a:pos x="10230920" y="4790716"/>
                  </a:cxn>
                  <a:cxn ang="0">
                    <a:pos x="9847409" y="6040872"/>
                  </a:cxn>
                  <a:cxn ang="0">
                    <a:pos x="10255500" y="6952467"/>
                  </a:cxn>
                  <a:cxn ang="0">
                    <a:pos x="9423924" y="7631391"/>
                  </a:cxn>
                  <a:cxn ang="0">
                    <a:pos x="10625628" y="9359758"/>
                  </a:cxn>
                  <a:cxn ang="0">
                    <a:pos x="12162652" y="8581411"/>
                  </a:cxn>
                  <a:cxn ang="0">
                    <a:pos x="13645541" y="8323839"/>
                  </a:cxn>
                  <a:cxn ang="0">
                    <a:pos x="14934441" y="8213294"/>
                  </a:cxn>
                  <a:cxn ang="0">
                    <a:pos x="15381872" y="7103698"/>
                  </a:cxn>
                  <a:cxn ang="0">
                    <a:pos x="17109394" y="7013462"/>
                  </a:cxn>
                  <a:cxn ang="0">
                    <a:pos x="17832504" y="7824930"/>
                  </a:cxn>
                  <a:cxn ang="0">
                    <a:pos x="19016022" y="8379728"/>
                  </a:cxn>
                  <a:cxn ang="0">
                    <a:pos x="20879449" y="9797541"/>
                  </a:cxn>
                  <a:cxn ang="0">
                    <a:pos x="21624871" y="11086440"/>
                  </a:cxn>
                  <a:cxn ang="0">
                    <a:pos x="20627828" y="12086461"/>
                  </a:cxn>
                  <a:cxn ang="0">
                    <a:pos x="19071911" y="11291620"/>
                  </a:cxn>
                  <a:cxn ang="0">
                    <a:pos x="18185288" y="11874426"/>
                  </a:cxn>
                  <a:cxn ang="0">
                    <a:pos x="17351049" y="12142606"/>
                  </a:cxn>
                  <a:cxn ang="0">
                    <a:pos x="16273276" y="13190557"/>
                  </a:cxn>
                  <a:cxn ang="0">
                    <a:pos x="15520933" y="12908146"/>
                  </a:cxn>
                  <a:cxn ang="0">
                    <a:pos x="15114599" y="14306235"/>
                  </a:cxn>
                  <a:cxn ang="0">
                    <a:pos x="13228148" y="14831711"/>
                  </a:cxn>
                  <a:cxn ang="0">
                    <a:pos x="12597593" y="14332168"/>
                  </a:cxn>
                  <a:cxn ang="0">
                    <a:pos x="12203148" y="13589980"/>
                  </a:cxn>
                  <a:cxn ang="0">
                    <a:pos x="11485798" y="13565141"/>
                  </a:cxn>
                  <a:cxn ang="0">
                    <a:pos x="10683001" y="13650589"/>
                  </a:cxn>
                  <a:cxn ang="0">
                    <a:pos x="9924901" y="14210950"/>
                  </a:cxn>
                  <a:cxn ang="0">
                    <a:pos x="8912462" y="14133458"/>
                  </a:cxn>
                  <a:cxn ang="0">
                    <a:pos x="8123572" y="14359982"/>
                  </a:cxn>
                  <a:cxn ang="0">
                    <a:pos x="7831394" y="13569799"/>
                  </a:cxn>
                  <a:cxn ang="0">
                    <a:pos x="7011777" y="13226325"/>
                  </a:cxn>
                  <a:cxn ang="0">
                    <a:pos x="6976007" y="12263563"/>
                  </a:cxn>
                  <a:cxn ang="0">
                    <a:pos x="6520953" y="11880050"/>
                  </a:cxn>
                  <a:cxn ang="0">
                    <a:pos x="5930773" y="11460766"/>
                  </a:cxn>
                  <a:cxn ang="0">
                    <a:pos x="5067366" y="11030551"/>
                  </a:cxn>
                  <a:cxn ang="0">
                    <a:pos x="4306290" y="10807002"/>
                  </a:cxn>
                  <a:cxn ang="0">
                    <a:pos x="3542239" y="10622199"/>
                  </a:cxn>
                  <a:cxn ang="0">
                    <a:pos x="2844620" y="10804673"/>
                  </a:cxn>
                  <a:cxn ang="0">
                    <a:pos x="2281796" y="10645679"/>
                  </a:cxn>
                </a:cxnLst>
                <a:rect l="T0" t="T1" r="T2" b="T3"/>
                <a:pathLst>
                  <a:path w="21894363" h="14831711">
                    <a:moveTo>
                      <a:pt x="2419897" y="10189334"/>
                    </a:moveTo>
                    <a:lnTo>
                      <a:pt x="1964457" y="9847218"/>
                    </a:lnTo>
                    <a:lnTo>
                      <a:pt x="1740908" y="9538221"/>
                    </a:lnTo>
                    <a:lnTo>
                      <a:pt x="1630621" y="9278902"/>
                    </a:lnTo>
                    <a:lnTo>
                      <a:pt x="1407072" y="8735424"/>
                    </a:lnTo>
                    <a:lnTo>
                      <a:pt x="1445818" y="8368793"/>
                    </a:lnTo>
                    <a:lnTo>
                      <a:pt x="1414840" y="7661080"/>
                    </a:lnTo>
                    <a:lnTo>
                      <a:pt x="816892" y="7160620"/>
                    </a:lnTo>
                    <a:lnTo>
                      <a:pt x="557573" y="6840691"/>
                    </a:lnTo>
                    <a:lnTo>
                      <a:pt x="372769" y="6332984"/>
                    </a:lnTo>
                    <a:lnTo>
                      <a:pt x="408540" y="5847140"/>
                    </a:lnTo>
                    <a:lnTo>
                      <a:pt x="198898" y="5405993"/>
                    </a:lnTo>
                    <a:lnTo>
                      <a:pt x="88611" y="4840652"/>
                    </a:lnTo>
                    <a:lnTo>
                      <a:pt x="0" y="4297492"/>
                    </a:lnTo>
                    <a:lnTo>
                      <a:pt x="174059" y="4057712"/>
                    </a:lnTo>
                    <a:lnTo>
                      <a:pt x="358862" y="3773554"/>
                    </a:lnTo>
                    <a:lnTo>
                      <a:pt x="866570" y="3514234"/>
                    </a:lnTo>
                    <a:lnTo>
                      <a:pt x="1448793" y="3577819"/>
                    </a:lnTo>
                    <a:lnTo>
                      <a:pt x="1939618" y="3528141"/>
                    </a:lnTo>
                    <a:lnTo>
                      <a:pt x="2419511" y="3279754"/>
                    </a:lnTo>
                    <a:lnTo>
                      <a:pt x="2689762" y="3009502"/>
                    </a:lnTo>
                    <a:lnTo>
                      <a:pt x="2675855" y="2675667"/>
                    </a:lnTo>
                    <a:lnTo>
                      <a:pt x="2789117" y="2316992"/>
                    </a:lnTo>
                    <a:lnTo>
                      <a:pt x="2910336" y="1922547"/>
                    </a:lnTo>
                    <a:lnTo>
                      <a:pt x="3233115" y="1787938"/>
                    </a:lnTo>
                    <a:lnTo>
                      <a:pt x="3724064" y="1392976"/>
                    </a:lnTo>
                    <a:lnTo>
                      <a:pt x="4168187" y="1147564"/>
                    </a:lnTo>
                    <a:lnTo>
                      <a:pt x="4452345" y="813728"/>
                    </a:lnTo>
                    <a:lnTo>
                      <a:pt x="4672919" y="568316"/>
                    </a:lnTo>
                    <a:lnTo>
                      <a:pt x="4981916" y="259319"/>
                    </a:lnTo>
                    <a:lnTo>
                      <a:pt x="5351522" y="0"/>
                    </a:lnTo>
                    <a:lnTo>
                      <a:pt x="6065896" y="88423"/>
                    </a:lnTo>
                    <a:lnTo>
                      <a:pt x="6882600" y="187779"/>
                    </a:lnTo>
                    <a:lnTo>
                      <a:pt x="7425108" y="482868"/>
                    </a:lnTo>
                    <a:lnTo>
                      <a:pt x="7957654" y="816704"/>
                    </a:lnTo>
                    <a:lnTo>
                      <a:pt x="8473317" y="916059"/>
                    </a:lnTo>
                    <a:lnTo>
                      <a:pt x="8845899" y="1076024"/>
                    </a:lnTo>
                    <a:lnTo>
                      <a:pt x="9240344" y="777958"/>
                    </a:lnTo>
                    <a:lnTo>
                      <a:pt x="9698374" y="543478"/>
                    </a:lnTo>
                    <a:lnTo>
                      <a:pt x="10081887" y="270251"/>
                    </a:lnTo>
                    <a:lnTo>
                      <a:pt x="10610425" y="279694"/>
                    </a:lnTo>
                    <a:lnTo>
                      <a:pt x="11083395" y="419284"/>
                    </a:lnTo>
                    <a:lnTo>
                      <a:pt x="11359537" y="951181"/>
                    </a:lnTo>
                    <a:lnTo>
                      <a:pt x="11313155" y="1419302"/>
                    </a:lnTo>
                    <a:lnTo>
                      <a:pt x="11052347" y="1979923"/>
                    </a:lnTo>
                    <a:lnTo>
                      <a:pt x="10817866" y="3010989"/>
                    </a:lnTo>
                    <a:lnTo>
                      <a:pt x="10665597" y="3972267"/>
                    </a:lnTo>
                    <a:lnTo>
                      <a:pt x="10230920" y="4790716"/>
                    </a:lnTo>
                    <a:lnTo>
                      <a:pt x="10308876" y="5584649"/>
                    </a:lnTo>
                    <a:lnTo>
                      <a:pt x="9847409" y="6040872"/>
                    </a:lnTo>
                    <a:lnTo>
                      <a:pt x="9980787" y="6682216"/>
                    </a:lnTo>
                    <a:lnTo>
                      <a:pt x="10255500" y="6952467"/>
                    </a:lnTo>
                    <a:lnTo>
                      <a:pt x="9870501" y="7235136"/>
                    </a:lnTo>
                    <a:lnTo>
                      <a:pt x="9423924" y="7631391"/>
                    </a:lnTo>
                    <a:lnTo>
                      <a:pt x="9566224" y="8320605"/>
                    </a:lnTo>
                    <a:lnTo>
                      <a:pt x="10625628" y="9359758"/>
                    </a:lnTo>
                    <a:lnTo>
                      <a:pt x="11066512" y="8556833"/>
                    </a:lnTo>
                    <a:lnTo>
                      <a:pt x="12162652" y="8581411"/>
                    </a:lnTo>
                    <a:lnTo>
                      <a:pt x="12848956" y="8157665"/>
                    </a:lnTo>
                    <a:lnTo>
                      <a:pt x="13645541" y="8323839"/>
                    </a:lnTo>
                    <a:lnTo>
                      <a:pt x="14355195" y="8798751"/>
                    </a:lnTo>
                    <a:lnTo>
                      <a:pt x="14934441" y="8213294"/>
                    </a:lnTo>
                    <a:lnTo>
                      <a:pt x="15006240" y="7452476"/>
                    </a:lnTo>
                    <a:lnTo>
                      <a:pt x="15381872" y="7103698"/>
                    </a:lnTo>
                    <a:lnTo>
                      <a:pt x="16220625" y="6964885"/>
                    </a:lnTo>
                    <a:lnTo>
                      <a:pt x="17109394" y="7013462"/>
                    </a:lnTo>
                    <a:lnTo>
                      <a:pt x="17391540" y="7446267"/>
                    </a:lnTo>
                    <a:lnTo>
                      <a:pt x="17832504" y="7824930"/>
                    </a:lnTo>
                    <a:lnTo>
                      <a:pt x="18424095" y="8005399"/>
                    </a:lnTo>
                    <a:lnTo>
                      <a:pt x="19016022" y="8379728"/>
                    </a:lnTo>
                    <a:lnTo>
                      <a:pt x="19793667" y="8994744"/>
                    </a:lnTo>
                    <a:lnTo>
                      <a:pt x="20879449" y="9797541"/>
                    </a:lnTo>
                    <a:lnTo>
                      <a:pt x="21497443" y="10479378"/>
                    </a:lnTo>
                    <a:lnTo>
                      <a:pt x="21624871" y="11086440"/>
                    </a:lnTo>
                    <a:lnTo>
                      <a:pt x="21894363" y="11598802"/>
                    </a:lnTo>
                    <a:lnTo>
                      <a:pt x="20627828" y="12086461"/>
                    </a:lnTo>
                    <a:lnTo>
                      <a:pt x="19618620" y="12033550"/>
                    </a:lnTo>
                    <a:lnTo>
                      <a:pt x="19071911" y="11291620"/>
                    </a:lnTo>
                    <a:lnTo>
                      <a:pt x="18768862" y="11828628"/>
                    </a:lnTo>
                    <a:lnTo>
                      <a:pt x="18185288" y="11874426"/>
                    </a:lnTo>
                    <a:lnTo>
                      <a:pt x="17916390" y="12221587"/>
                    </a:lnTo>
                    <a:lnTo>
                      <a:pt x="17351049" y="12142606"/>
                    </a:lnTo>
                    <a:lnTo>
                      <a:pt x="16925814" y="12650313"/>
                    </a:lnTo>
                    <a:lnTo>
                      <a:pt x="16273276" y="13190557"/>
                    </a:lnTo>
                    <a:lnTo>
                      <a:pt x="15964281" y="12897215"/>
                    </a:lnTo>
                    <a:lnTo>
                      <a:pt x="15520933" y="12908146"/>
                    </a:lnTo>
                    <a:lnTo>
                      <a:pt x="15217371" y="13675173"/>
                    </a:lnTo>
                    <a:lnTo>
                      <a:pt x="15114599" y="14306235"/>
                    </a:lnTo>
                    <a:lnTo>
                      <a:pt x="13996776" y="14096204"/>
                    </a:lnTo>
                    <a:lnTo>
                      <a:pt x="13228148" y="14831711"/>
                    </a:lnTo>
                    <a:lnTo>
                      <a:pt x="12732718" y="14641165"/>
                    </a:lnTo>
                    <a:lnTo>
                      <a:pt x="12597593" y="14332168"/>
                    </a:lnTo>
                    <a:lnTo>
                      <a:pt x="12374044" y="13973494"/>
                    </a:lnTo>
                    <a:lnTo>
                      <a:pt x="12203148" y="13589980"/>
                    </a:lnTo>
                    <a:lnTo>
                      <a:pt x="11745118" y="13341592"/>
                    </a:lnTo>
                    <a:lnTo>
                      <a:pt x="11485798" y="13565141"/>
                    </a:lnTo>
                    <a:lnTo>
                      <a:pt x="11127124" y="13526396"/>
                    </a:lnTo>
                    <a:lnTo>
                      <a:pt x="10683001" y="13650589"/>
                    </a:lnTo>
                    <a:lnTo>
                      <a:pt x="10285581" y="14009264"/>
                    </a:lnTo>
                    <a:lnTo>
                      <a:pt x="9924901" y="14210950"/>
                    </a:lnTo>
                    <a:lnTo>
                      <a:pt x="9458915" y="14048010"/>
                    </a:lnTo>
                    <a:lnTo>
                      <a:pt x="8912462" y="14133458"/>
                    </a:lnTo>
                    <a:lnTo>
                      <a:pt x="8471314" y="14481201"/>
                    </a:lnTo>
                    <a:lnTo>
                      <a:pt x="8123572" y="14359982"/>
                    </a:lnTo>
                    <a:lnTo>
                      <a:pt x="8035148" y="13990376"/>
                    </a:lnTo>
                    <a:lnTo>
                      <a:pt x="7831394" y="13569799"/>
                    </a:lnTo>
                    <a:lnTo>
                      <a:pt x="7505577" y="13432991"/>
                    </a:lnTo>
                    <a:lnTo>
                      <a:pt x="7011777" y="13226325"/>
                    </a:lnTo>
                    <a:lnTo>
                      <a:pt x="6926329" y="12796109"/>
                    </a:lnTo>
                    <a:lnTo>
                      <a:pt x="6976007" y="12263563"/>
                    </a:lnTo>
                    <a:lnTo>
                      <a:pt x="6843857" y="11929728"/>
                    </a:lnTo>
                    <a:lnTo>
                      <a:pt x="6520953" y="11880050"/>
                    </a:lnTo>
                    <a:lnTo>
                      <a:pt x="6225863" y="11695247"/>
                    </a:lnTo>
                    <a:lnTo>
                      <a:pt x="5930773" y="11460766"/>
                    </a:lnTo>
                    <a:lnTo>
                      <a:pt x="5514464" y="11314709"/>
                    </a:lnTo>
                    <a:lnTo>
                      <a:pt x="5067366" y="11030551"/>
                    </a:lnTo>
                    <a:lnTo>
                      <a:pt x="4775252" y="10807002"/>
                    </a:lnTo>
                    <a:lnTo>
                      <a:pt x="4306290" y="10807002"/>
                    </a:lnTo>
                    <a:lnTo>
                      <a:pt x="3933709" y="10895425"/>
                    </a:lnTo>
                    <a:lnTo>
                      <a:pt x="3542239" y="10622199"/>
                    </a:lnTo>
                    <a:lnTo>
                      <a:pt x="3109048" y="10633131"/>
                    </a:lnTo>
                    <a:lnTo>
                      <a:pt x="2844620" y="10804673"/>
                    </a:lnTo>
                    <a:lnTo>
                      <a:pt x="2551663" y="11019619"/>
                    </a:lnTo>
                    <a:lnTo>
                      <a:pt x="2281796" y="10645679"/>
                    </a:lnTo>
                    <a:lnTo>
                      <a:pt x="2419897" y="10189334"/>
                    </a:lnTo>
                    <a:close/>
                  </a:path>
                </a:pathLst>
              </a:custGeom>
              <a:solidFill>
                <a:schemeClr val="accent3">
                  <a:lumMod val="60000"/>
                  <a:lumOff val="40000"/>
                </a:schemeClr>
              </a:solidFill>
              <a:ln w="38100" cmpd="sng">
                <a:solidFill>
                  <a:srgbClr val="33497F">
                    <a:alpha val="49804"/>
                  </a:srgbClr>
                </a:solidFill>
                <a:prstDash val="solid"/>
                <a:round/>
                <a:headEnd/>
                <a:tailEnd/>
              </a:ln>
              <a:effectLst/>
            </p:spPr>
            <p:txBody>
              <a:bodyPr/>
              <a:lstStyle/>
              <a:p>
                <a:endParaRPr lang="zh-CN" altLang="en-US" sz="1067" b="1" kern="0" dirty="0">
                  <a:solidFill>
                    <a:srgbClr val="FFC000"/>
                  </a:solidFill>
                  <a:latin typeface="Times New Roman" panose="02020603050405020304" pitchFamily="18" charset="0"/>
                  <a:cs typeface="Times New Roman" panose="02020603050405020304" pitchFamily="18" charset="0"/>
                </a:endParaRPr>
              </a:p>
            </p:txBody>
          </p:sp>
          <p:sp>
            <p:nvSpPr>
              <p:cNvPr id="91" name="任意多边形 21">
                <a:extLst>
                  <a:ext uri="{FF2B5EF4-FFF2-40B4-BE49-F238E27FC236}">
                    <a16:creationId xmlns:a16="http://schemas.microsoft.com/office/drawing/2014/main" id="{4597E5BF-65AA-6AD8-5174-2F7802EBAF1A}"/>
                  </a:ext>
                </a:extLst>
              </p:cNvPr>
              <p:cNvSpPr>
                <a:spLocks/>
              </p:cNvSpPr>
              <p:nvPr/>
            </p:nvSpPr>
            <p:spPr bwMode="auto">
              <a:xfrm>
                <a:off x="8570187" y="6151421"/>
                <a:ext cx="1467554" cy="1149968"/>
              </a:xfrm>
              <a:custGeom>
                <a:avLst/>
                <a:gdLst>
                  <a:gd name="T0" fmla="*/ 0 w 13403178"/>
                  <a:gd name="T1" fmla="*/ 0 h 10092947"/>
                  <a:gd name="T2" fmla="*/ 13403178 w 13403178"/>
                  <a:gd name="T3" fmla="*/ 10092947 h 10092947"/>
                </a:gdLst>
                <a:ahLst/>
                <a:cxnLst>
                  <a:cxn ang="0">
                    <a:pos x="579246" y="5958393"/>
                  </a:cxn>
                  <a:cxn ang="0">
                    <a:pos x="344765" y="5428822"/>
                  </a:cxn>
                  <a:cxn ang="0">
                    <a:pos x="0" y="4711473"/>
                  </a:cxn>
                  <a:cxn ang="0">
                    <a:pos x="576275" y="4052728"/>
                  </a:cxn>
                  <a:cxn ang="0">
                    <a:pos x="1403911" y="3834222"/>
                  </a:cxn>
                  <a:cxn ang="0">
                    <a:pos x="1588714" y="2979680"/>
                  </a:cxn>
                  <a:cxn ang="0">
                    <a:pos x="2256386" y="2510718"/>
                  </a:cxn>
                  <a:cxn ang="0">
                    <a:pos x="2714416" y="1815233"/>
                  </a:cxn>
                  <a:cxn ang="0">
                    <a:pos x="2967784" y="1083977"/>
                  </a:cxn>
                  <a:cxn ang="0">
                    <a:pos x="3539076" y="667671"/>
                  </a:cxn>
                  <a:cxn ang="0">
                    <a:pos x="4275313" y="827635"/>
                  </a:cxn>
                  <a:cxn ang="0">
                    <a:pos x="4965430" y="811465"/>
                  </a:cxn>
                  <a:cxn ang="0">
                    <a:pos x="5398039" y="85448"/>
                  </a:cxn>
                  <a:cxn ang="0">
                    <a:pos x="6137252" y="212620"/>
                  </a:cxn>
                  <a:cxn ang="0">
                    <a:pos x="6901303" y="568319"/>
                  </a:cxn>
                  <a:cxn ang="0">
                    <a:pos x="7803455" y="458032"/>
                  </a:cxn>
                  <a:cxn ang="0">
                    <a:pos x="8735425" y="617997"/>
                  </a:cxn>
                  <a:cxn ang="0">
                    <a:pos x="10061842" y="998534"/>
                  </a:cxn>
                  <a:cxn ang="0">
                    <a:pos x="10779191" y="515666"/>
                  </a:cxn>
                  <a:cxn ang="0">
                    <a:pos x="11659480" y="529573"/>
                  </a:cxn>
                  <a:cxn ang="0">
                    <a:pos x="12058582" y="847238"/>
                  </a:cxn>
                  <a:cxn ang="0">
                    <a:pos x="12384788" y="1872872"/>
                  </a:cxn>
                  <a:cxn ang="0">
                    <a:pos x="12012206" y="2592289"/>
                  </a:cxn>
                  <a:cxn ang="0">
                    <a:pos x="12663830" y="3265977"/>
                  </a:cxn>
                  <a:cxn ang="0">
                    <a:pos x="13080274" y="4018968"/>
                  </a:cxn>
                  <a:cxn ang="0">
                    <a:pos x="12991851" y="5450691"/>
                  </a:cxn>
                  <a:cxn ang="0">
                    <a:pos x="13403178" y="6200835"/>
                  </a:cxn>
                  <a:cxn ang="0">
                    <a:pos x="12815001" y="6868506"/>
                  </a:cxn>
                  <a:cxn ang="0">
                    <a:pos x="12260591" y="7276858"/>
                  </a:cxn>
                  <a:cxn ang="0">
                    <a:pos x="11468726" y="7436823"/>
                  </a:cxn>
                  <a:cxn ang="0">
                    <a:pos x="11151773" y="8186967"/>
                  </a:cxn>
                  <a:cxn ang="0">
                    <a:pos x="10487074" y="8757927"/>
                  </a:cxn>
                  <a:cxn ang="0">
                    <a:pos x="9648506" y="8835096"/>
                  </a:cxn>
                  <a:cxn ang="0">
                    <a:pos x="8798684" y="9110974"/>
                  </a:cxn>
                  <a:cxn ang="0">
                    <a:pos x="7551764" y="9739900"/>
                  </a:cxn>
                  <a:cxn ang="0">
                    <a:pos x="6647606" y="10059828"/>
                  </a:cxn>
                  <a:cxn ang="0">
                    <a:pos x="5720615" y="9618681"/>
                  </a:cxn>
                  <a:cxn ang="0">
                    <a:pos x="5356636" y="8746998"/>
                  </a:cxn>
                  <a:cxn ang="0">
                    <a:pos x="4165022" y="8106817"/>
                  </a:cxn>
                  <a:cxn ang="0">
                    <a:pos x="2984339" y="8106817"/>
                  </a:cxn>
                  <a:cxn ang="0">
                    <a:pos x="2046739" y="7919362"/>
                  </a:cxn>
                  <a:cxn ang="0">
                    <a:pos x="1494659" y="7257318"/>
                  </a:cxn>
                  <a:cxn ang="0">
                    <a:pos x="1472795" y="6661511"/>
                  </a:cxn>
                  <a:cxn ang="0">
                    <a:pos x="1007325" y="6448051"/>
                  </a:cxn>
                </a:cxnLst>
                <a:rect l="T0" t="T1" r="T2" b="T3"/>
                <a:pathLst>
                  <a:path w="13403178" h="10092947">
                    <a:moveTo>
                      <a:pt x="693090" y="6352973"/>
                    </a:moveTo>
                    <a:lnTo>
                      <a:pt x="579246" y="5958393"/>
                    </a:lnTo>
                    <a:lnTo>
                      <a:pt x="604085" y="5500363"/>
                    </a:lnTo>
                    <a:lnTo>
                      <a:pt x="344765" y="5428822"/>
                    </a:lnTo>
                    <a:lnTo>
                      <a:pt x="85448" y="5105918"/>
                    </a:lnTo>
                    <a:lnTo>
                      <a:pt x="0" y="4711473"/>
                    </a:lnTo>
                    <a:lnTo>
                      <a:pt x="273229" y="4380613"/>
                    </a:lnTo>
                    <a:lnTo>
                      <a:pt x="576275" y="4052728"/>
                    </a:lnTo>
                    <a:lnTo>
                      <a:pt x="970720" y="3859061"/>
                    </a:lnTo>
                    <a:lnTo>
                      <a:pt x="1403911" y="3834222"/>
                    </a:lnTo>
                    <a:lnTo>
                      <a:pt x="1425775" y="3387124"/>
                    </a:lnTo>
                    <a:lnTo>
                      <a:pt x="1588714" y="2979680"/>
                    </a:lnTo>
                    <a:lnTo>
                      <a:pt x="1947389" y="2447134"/>
                    </a:lnTo>
                    <a:lnTo>
                      <a:pt x="2256386" y="2510718"/>
                    </a:lnTo>
                    <a:lnTo>
                      <a:pt x="2604129" y="2187814"/>
                    </a:lnTo>
                    <a:lnTo>
                      <a:pt x="2714416" y="1815233"/>
                    </a:lnTo>
                    <a:lnTo>
                      <a:pt x="2736084" y="1382496"/>
                    </a:lnTo>
                    <a:lnTo>
                      <a:pt x="2967784" y="1083977"/>
                    </a:lnTo>
                    <a:lnTo>
                      <a:pt x="3279757" y="838567"/>
                    </a:lnTo>
                    <a:lnTo>
                      <a:pt x="3539076" y="667671"/>
                    </a:lnTo>
                    <a:lnTo>
                      <a:pt x="3853054" y="728280"/>
                    </a:lnTo>
                    <a:lnTo>
                      <a:pt x="4275313" y="827635"/>
                    </a:lnTo>
                    <a:lnTo>
                      <a:pt x="4772673" y="1070784"/>
                    </a:lnTo>
                    <a:lnTo>
                      <a:pt x="4965430" y="811465"/>
                    </a:lnTo>
                    <a:lnTo>
                      <a:pt x="5089042" y="430215"/>
                    </a:lnTo>
                    <a:lnTo>
                      <a:pt x="5398039" y="85448"/>
                    </a:lnTo>
                    <a:lnTo>
                      <a:pt x="5792484" y="0"/>
                    </a:lnTo>
                    <a:lnTo>
                      <a:pt x="6137252" y="212620"/>
                    </a:lnTo>
                    <a:lnTo>
                      <a:pt x="6492951" y="471939"/>
                    </a:lnTo>
                    <a:lnTo>
                      <a:pt x="6901303" y="568319"/>
                    </a:lnTo>
                    <a:lnTo>
                      <a:pt x="7309655" y="394448"/>
                    </a:lnTo>
                    <a:lnTo>
                      <a:pt x="7803455" y="458032"/>
                    </a:lnTo>
                    <a:lnTo>
                      <a:pt x="8297256" y="607065"/>
                    </a:lnTo>
                    <a:lnTo>
                      <a:pt x="8735425" y="617997"/>
                    </a:lnTo>
                    <a:lnTo>
                      <a:pt x="9297790" y="1026349"/>
                    </a:lnTo>
                    <a:lnTo>
                      <a:pt x="10061842" y="998534"/>
                    </a:lnTo>
                    <a:lnTo>
                      <a:pt x="10257577" y="725308"/>
                    </a:lnTo>
                    <a:lnTo>
                      <a:pt x="10779191" y="515666"/>
                    </a:lnTo>
                    <a:lnTo>
                      <a:pt x="11262059" y="554412"/>
                    </a:lnTo>
                    <a:lnTo>
                      <a:pt x="11659480" y="529573"/>
                    </a:lnTo>
                    <a:lnTo>
                      <a:pt x="12004247" y="604089"/>
                    </a:lnTo>
                    <a:lnTo>
                      <a:pt x="12058582" y="847238"/>
                    </a:lnTo>
                    <a:lnTo>
                      <a:pt x="12383176" y="1383599"/>
                    </a:lnTo>
                    <a:cubicBezTo>
                      <a:pt x="12383713" y="1546690"/>
                      <a:pt x="12384251" y="1709781"/>
                      <a:pt x="12384788" y="1872872"/>
                    </a:cubicBezTo>
                    <a:lnTo>
                      <a:pt x="12240413" y="2205542"/>
                    </a:lnTo>
                    <a:lnTo>
                      <a:pt x="12012206" y="2592289"/>
                    </a:lnTo>
                    <a:lnTo>
                      <a:pt x="12249662" y="3039387"/>
                    </a:lnTo>
                    <a:lnTo>
                      <a:pt x="12663830" y="3265977"/>
                    </a:lnTo>
                    <a:lnTo>
                      <a:pt x="13019665" y="3337390"/>
                    </a:lnTo>
                    <a:lnTo>
                      <a:pt x="13080274" y="4018968"/>
                    </a:lnTo>
                    <a:lnTo>
                      <a:pt x="13055435" y="4772088"/>
                    </a:lnTo>
                    <a:lnTo>
                      <a:pt x="12991851" y="5450691"/>
                    </a:lnTo>
                    <a:lnTo>
                      <a:pt x="13080274" y="5831229"/>
                    </a:lnTo>
                    <a:lnTo>
                      <a:pt x="13403178" y="6200835"/>
                    </a:lnTo>
                    <a:lnTo>
                      <a:pt x="12914356" y="6435316"/>
                    </a:lnTo>
                    <a:lnTo>
                      <a:pt x="12815001" y="6868506"/>
                    </a:lnTo>
                    <a:lnTo>
                      <a:pt x="12842815" y="7216249"/>
                    </a:lnTo>
                    <a:lnTo>
                      <a:pt x="12260591" y="7276858"/>
                    </a:lnTo>
                    <a:lnTo>
                      <a:pt x="11852239" y="7351375"/>
                    </a:lnTo>
                    <a:lnTo>
                      <a:pt x="11468726" y="7436823"/>
                    </a:lnTo>
                    <a:lnTo>
                      <a:pt x="11358439" y="7781590"/>
                    </a:lnTo>
                    <a:lnTo>
                      <a:pt x="11151773" y="8186967"/>
                    </a:lnTo>
                    <a:lnTo>
                      <a:pt x="10993102" y="8606299"/>
                    </a:lnTo>
                    <a:lnTo>
                      <a:pt x="10487074" y="8757927"/>
                    </a:lnTo>
                    <a:lnTo>
                      <a:pt x="9990622" y="8603267"/>
                    </a:lnTo>
                    <a:lnTo>
                      <a:pt x="9648506" y="8835096"/>
                    </a:lnTo>
                    <a:lnTo>
                      <a:pt x="9240154" y="8934451"/>
                    </a:lnTo>
                    <a:lnTo>
                      <a:pt x="8798684" y="9110974"/>
                    </a:lnTo>
                    <a:lnTo>
                      <a:pt x="8302232" y="9386853"/>
                    </a:lnTo>
                    <a:lnTo>
                      <a:pt x="7551764" y="9739900"/>
                    </a:lnTo>
                    <a:lnTo>
                      <a:pt x="7100009" y="10092947"/>
                    </a:lnTo>
                    <a:lnTo>
                      <a:pt x="6647606" y="10059828"/>
                    </a:lnTo>
                    <a:lnTo>
                      <a:pt x="6062731" y="10004847"/>
                    </a:lnTo>
                    <a:lnTo>
                      <a:pt x="5720615" y="9618681"/>
                    </a:lnTo>
                    <a:lnTo>
                      <a:pt x="5709360" y="9166279"/>
                    </a:lnTo>
                    <a:lnTo>
                      <a:pt x="5356636" y="8746998"/>
                    </a:lnTo>
                    <a:lnTo>
                      <a:pt x="4915166" y="8272409"/>
                    </a:lnTo>
                    <a:lnTo>
                      <a:pt x="4165022" y="8106817"/>
                    </a:lnTo>
                    <a:lnTo>
                      <a:pt x="3569214" y="8139936"/>
                    </a:lnTo>
                    <a:lnTo>
                      <a:pt x="2984339" y="8106817"/>
                    </a:lnTo>
                    <a:lnTo>
                      <a:pt x="2565055" y="8062767"/>
                    </a:lnTo>
                    <a:lnTo>
                      <a:pt x="2046739" y="7919362"/>
                    </a:lnTo>
                    <a:lnTo>
                      <a:pt x="1450609" y="7698789"/>
                    </a:lnTo>
                    <a:lnTo>
                      <a:pt x="1494659" y="7257318"/>
                    </a:lnTo>
                    <a:lnTo>
                      <a:pt x="1329390" y="6904271"/>
                    </a:lnTo>
                    <a:lnTo>
                      <a:pt x="1472795" y="6661511"/>
                    </a:lnTo>
                    <a:lnTo>
                      <a:pt x="1318458" y="6462801"/>
                    </a:lnTo>
                    <a:lnTo>
                      <a:pt x="1007325" y="6448051"/>
                    </a:lnTo>
                    <a:lnTo>
                      <a:pt x="693090" y="6352973"/>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2" name="任意多边形 22">
                <a:extLst>
                  <a:ext uri="{FF2B5EF4-FFF2-40B4-BE49-F238E27FC236}">
                    <a16:creationId xmlns:a16="http://schemas.microsoft.com/office/drawing/2014/main" id="{AFC4C80F-2FA6-5612-AE1D-0293638244F4}"/>
                  </a:ext>
                </a:extLst>
              </p:cNvPr>
              <p:cNvSpPr>
                <a:spLocks/>
              </p:cNvSpPr>
              <p:nvPr/>
            </p:nvSpPr>
            <p:spPr bwMode="auto">
              <a:xfrm>
                <a:off x="7127543" y="5109852"/>
                <a:ext cx="1492467" cy="1053351"/>
              </a:xfrm>
              <a:custGeom>
                <a:avLst/>
                <a:gdLst>
                  <a:gd name="T0" fmla="*/ 0 w 13631894"/>
                  <a:gd name="T1" fmla="*/ 0 h 9260725"/>
                  <a:gd name="T2" fmla="*/ 13631894 w 13631894"/>
                  <a:gd name="T3" fmla="*/ 9260725 h 9260725"/>
                </a:gdLst>
                <a:ahLst/>
                <a:cxnLst>
                  <a:cxn ang="0">
                    <a:pos x="5671004" y="815218"/>
                  </a:cxn>
                  <a:cxn ang="0">
                    <a:pos x="5244022" y="1399186"/>
                  </a:cxn>
                  <a:cxn ang="0">
                    <a:pos x="5065170" y="2512211"/>
                  </a:cxn>
                  <a:cxn ang="0">
                    <a:pos x="4315287" y="3017201"/>
                  </a:cxn>
                  <a:cxn ang="0">
                    <a:pos x="3506278" y="2666482"/>
                  </a:cxn>
                  <a:cxn ang="0">
                    <a:pos x="2866421" y="3534351"/>
                  </a:cxn>
                  <a:cxn ang="0">
                    <a:pos x="1842075" y="3169983"/>
                  </a:cxn>
                  <a:cxn ang="0">
                    <a:pos x="777700" y="3647874"/>
                  </a:cxn>
                  <a:cxn ang="0">
                    <a:pos x="0" y="4334175"/>
                  </a:cxn>
                  <a:cxn ang="0">
                    <a:pos x="356403" y="5034446"/>
                  </a:cxn>
                  <a:cxn ang="0">
                    <a:pos x="1023952" y="5203209"/>
                  </a:cxn>
                  <a:cxn ang="0">
                    <a:pos x="1456306" y="5916675"/>
                  </a:cxn>
                  <a:cxn ang="0">
                    <a:pos x="2372623" y="5898048"/>
                  </a:cxn>
                  <a:cxn ang="0">
                    <a:pos x="3156791" y="5582839"/>
                  </a:cxn>
                  <a:cxn ang="0">
                    <a:pos x="3420833" y="6076642"/>
                  </a:cxn>
                  <a:cxn ang="0">
                    <a:pos x="3841603" y="6811129"/>
                  </a:cxn>
                  <a:cxn ang="0">
                    <a:pos x="3851567" y="7693165"/>
                  </a:cxn>
                  <a:cxn ang="0">
                    <a:pos x="4785737" y="7489993"/>
                  </a:cxn>
                  <a:cxn ang="0">
                    <a:pos x="5123065" y="8140521"/>
                  </a:cxn>
                  <a:cxn ang="0">
                    <a:pos x="5896301" y="8626623"/>
                  </a:cxn>
                  <a:cxn ang="0">
                    <a:pos x="7434553" y="8973847"/>
                  </a:cxn>
                  <a:cxn ang="0">
                    <a:pos x="8412713" y="9136531"/>
                  </a:cxn>
                  <a:cxn ang="0">
                    <a:pos x="8791310" y="8586391"/>
                  </a:cxn>
                  <a:cxn ang="0">
                    <a:pos x="9892173" y="8636068"/>
                  </a:cxn>
                  <a:cxn ang="0">
                    <a:pos x="10373547" y="8505600"/>
                  </a:cxn>
                  <a:cxn ang="0">
                    <a:pos x="10923500" y="7690189"/>
                  </a:cxn>
                  <a:cxn ang="0">
                    <a:pos x="10572781" y="7022518"/>
                  </a:cxn>
                  <a:cxn ang="0">
                    <a:pos x="11342783" y="7160619"/>
                  </a:cxn>
                  <a:cxn ang="0">
                    <a:pos x="12010455" y="7593810"/>
                  </a:cxn>
                  <a:cxn ang="0">
                    <a:pos x="12741711" y="7902807"/>
                  </a:cxn>
                  <a:cxn ang="0">
                    <a:pos x="13631894" y="7428591"/>
                  </a:cxn>
                  <a:cxn ang="0">
                    <a:pos x="13086992" y="6895022"/>
                  </a:cxn>
                  <a:cxn ang="0">
                    <a:pos x="12518160" y="6346890"/>
                  </a:cxn>
                  <a:cxn ang="0">
                    <a:pos x="11959286" y="5557677"/>
                  </a:cxn>
                  <a:cxn ang="0">
                    <a:pos x="11348731" y="5017498"/>
                  </a:cxn>
                  <a:cxn ang="0">
                    <a:pos x="11351707" y="4065668"/>
                  </a:cxn>
                  <a:cxn ang="0">
                    <a:pos x="10573748" y="3820256"/>
                  </a:cxn>
                  <a:cxn ang="0">
                    <a:pos x="9955754" y="3130721"/>
                  </a:cxn>
                  <a:cxn ang="0">
                    <a:pos x="9621919" y="2035809"/>
                  </a:cxn>
                  <a:cxn ang="0">
                    <a:pos x="9315897" y="1627457"/>
                  </a:cxn>
                  <a:cxn ang="0">
                    <a:pos x="8725717" y="1108818"/>
                  </a:cxn>
                  <a:cxn ang="0">
                    <a:pos x="7949248" y="1111794"/>
                  </a:cxn>
                  <a:cxn ang="0">
                    <a:pos x="7295226" y="512430"/>
                  </a:cxn>
                  <a:cxn ang="0">
                    <a:pos x="6230134" y="0"/>
                  </a:cxn>
                  <a:cxn ang="0">
                    <a:pos x="5486965" y="485523"/>
                  </a:cxn>
                </a:cxnLst>
                <a:rect l="T0" t="T1" r="T2" b="T3"/>
                <a:pathLst>
                  <a:path w="13631894" h="9260725">
                    <a:moveTo>
                      <a:pt x="5486965" y="485523"/>
                    </a:moveTo>
                    <a:lnTo>
                      <a:pt x="5671004" y="815218"/>
                    </a:lnTo>
                    <a:lnTo>
                      <a:pt x="5821523" y="1074537"/>
                    </a:lnTo>
                    <a:lnTo>
                      <a:pt x="5244022" y="1399186"/>
                    </a:lnTo>
                    <a:lnTo>
                      <a:pt x="4852814" y="1875845"/>
                    </a:lnTo>
                    <a:lnTo>
                      <a:pt x="5065170" y="2512211"/>
                    </a:lnTo>
                    <a:lnTo>
                      <a:pt x="4604165" y="2736279"/>
                    </a:lnTo>
                    <a:lnTo>
                      <a:pt x="4315287" y="3017201"/>
                    </a:lnTo>
                    <a:lnTo>
                      <a:pt x="3864952" y="2618291"/>
                    </a:lnTo>
                    <a:lnTo>
                      <a:pt x="3506278" y="2666482"/>
                    </a:lnTo>
                    <a:lnTo>
                      <a:pt x="3299611" y="3323222"/>
                    </a:lnTo>
                    <a:lnTo>
                      <a:pt x="2866421" y="3534351"/>
                    </a:lnTo>
                    <a:lnTo>
                      <a:pt x="2326176" y="3419344"/>
                    </a:lnTo>
                    <a:lnTo>
                      <a:pt x="1842075" y="3169983"/>
                    </a:lnTo>
                    <a:lnTo>
                      <a:pt x="1277712" y="3594960"/>
                    </a:lnTo>
                    <a:lnTo>
                      <a:pt x="777700" y="3647874"/>
                    </a:lnTo>
                    <a:lnTo>
                      <a:pt x="333578" y="3900984"/>
                    </a:lnTo>
                    <a:lnTo>
                      <a:pt x="0" y="4334175"/>
                    </a:lnTo>
                    <a:lnTo>
                      <a:pt x="224780" y="4702292"/>
                    </a:lnTo>
                    <a:lnTo>
                      <a:pt x="356403" y="5034446"/>
                    </a:lnTo>
                    <a:lnTo>
                      <a:pt x="748141" y="5022221"/>
                    </a:lnTo>
                    <a:lnTo>
                      <a:pt x="1023952" y="5203209"/>
                    </a:lnTo>
                    <a:lnTo>
                      <a:pt x="1077515" y="5564209"/>
                    </a:lnTo>
                    <a:lnTo>
                      <a:pt x="1456306" y="5916675"/>
                    </a:lnTo>
                    <a:lnTo>
                      <a:pt x="2004506" y="6093522"/>
                    </a:lnTo>
                    <a:lnTo>
                      <a:pt x="2372623" y="5898048"/>
                    </a:lnTo>
                    <a:lnTo>
                      <a:pt x="2785698" y="5773854"/>
                    </a:lnTo>
                    <a:lnTo>
                      <a:pt x="3156791" y="5582839"/>
                    </a:lnTo>
                    <a:lnTo>
                      <a:pt x="3445411" y="5744550"/>
                    </a:lnTo>
                    <a:lnTo>
                      <a:pt x="3420833" y="6076642"/>
                    </a:lnTo>
                    <a:lnTo>
                      <a:pt x="3729830" y="6483502"/>
                    </a:lnTo>
                    <a:lnTo>
                      <a:pt x="3841603" y="6811129"/>
                    </a:lnTo>
                    <a:cubicBezTo>
                      <a:pt x="3840483" y="6973185"/>
                      <a:pt x="3866076" y="7170945"/>
                      <a:pt x="3864956" y="7333001"/>
                    </a:cubicBezTo>
                    <a:lnTo>
                      <a:pt x="3851567" y="7693165"/>
                    </a:lnTo>
                    <a:lnTo>
                      <a:pt x="4222141" y="7536437"/>
                    </a:lnTo>
                    <a:lnTo>
                      <a:pt x="4785737" y="7489993"/>
                    </a:lnTo>
                    <a:lnTo>
                      <a:pt x="5130505" y="7770915"/>
                    </a:lnTo>
                    <a:lnTo>
                      <a:pt x="5123065" y="8140521"/>
                    </a:lnTo>
                    <a:lnTo>
                      <a:pt x="5410199" y="8443309"/>
                    </a:lnTo>
                    <a:lnTo>
                      <a:pt x="5896301" y="8626623"/>
                    </a:lnTo>
                    <a:lnTo>
                      <a:pt x="6717728" y="8761751"/>
                    </a:lnTo>
                    <a:lnTo>
                      <a:pt x="7434553" y="8973847"/>
                    </a:lnTo>
                    <a:lnTo>
                      <a:pt x="7983984" y="9260725"/>
                    </a:lnTo>
                    <a:lnTo>
                      <a:pt x="8412713" y="9136531"/>
                    </a:lnTo>
                    <a:lnTo>
                      <a:pt x="8606507" y="8870549"/>
                    </a:lnTo>
                    <a:lnTo>
                      <a:pt x="8791310" y="8586391"/>
                    </a:lnTo>
                    <a:lnTo>
                      <a:pt x="9334788" y="8600298"/>
                    </a:lnTo>
                    <a:lnTo>
                      <a:pt x="9892173" y="8636068"/>
                    </a:lnTo>
                    <a:lnTo>
                      <a:pt x="10236940" y="8934133"/>
                    </a:lnTo>
                    <a:lnTo>
                      <a:pt x="10373547" y="8505600"/>
                    </a:lnTo>
                    <a:lnTo>
                      <a:pt x="10788374" y="8010118"/>
                    </a:lnTo>
                    <a:lnTo>
                      <a:pt x="10923500" y="7690189"/>
                    </a:lnTo>
                    <a:lnTo>
                      <a:pt x="10835076" y="7331515"/>
                    </a:lnTo>
                    <a:lnTo>
                      <a:pt x="10572781" y="7022518"/>
                    </a:lnTo>
                    <a:lnTo>
                      <a:pt x="10984109" y="6812876"/>
                    </a:lnTo>
                    <a:lnTo>
                      <a:pt x="11342783" y="7160619"/>
                    </a:lnTo>
                    <a:lnTo>
                      <a:pt x="11925007" y="7270906"/>
                    </a:lnTo>
                    <a:lnTo>
                      <a:pt x="12010455" y="7593810"/>
                    </a:lnTo>
                    <a:lnTo>
                      <a:pt x="12244936" y="7778613"/>
                    </a:lnTo>
                    <a:lnTo>
                      <a:pt x="12741711" y="7902807"/>
                    </a:lnTo>
                    <a:lnTo>
                      <a:pt x="13235511" y="7853129"/>
                    </a:lnTo>
                    <a:lnTo>
                      <a:pt x="13631894" y="7428591"/>
                    </a:lnTo>
                    <a:lnTo>
                      <a:pt x="13345796" y="7086100"/>
                    </a:lnTo>
                    <a:lnTo>
                      <a:pt x="13086992" y="6895022"/>
                    </a:lnTo>
                    <a:lnTo>
                      <a:pt x="12894233" y="6613840"/>
                    </a:lnTo>
                    <a:lnTo>
                      <a:pt x="12518160" y="6346890"/>
                    </a:lnTo>
                    <a:lnTo>
                      <a:pt x="12493321" y="5811369"/>
                    </a:lnTo>
                    <a:lnTo>
                      <a:pt x="11959286" y="5557677"/>
                    </a:lnTo>
                    <a:lnTo>
                      <a:pt x="11701455" y="5342407"/>
                    </a:lnTo>
                    <a:lnTo>
                      <a:pt x="11348731" y="5017498"/>
                    </a:lnTo>
                    <a:lnTo>
                      <a:pt x="11235469" y="4548537"/>
                    </a:lnTo>
                    <a:lnTo>
                      <a:pt x="11351707" y="4065668"/>
                    </a:lnTo>
                    <a:lnTo>
                      <a:pt x="10957262" y="3955381"/>
                    </a:lnTo>
                    <a:lnTo>
                      <a:pt x="10573748" y="3820256"/>
                    </a:lnTo>
                    <a:lnTo>
                      <a:pt x="10215074" y="3536098"/>
                    </a:lnTo>
                    <a:lnTo>
                      <a:pt x="9955754" y="3130721"/>
                    </a:lnTo>
                    <a:lnTo>
                      <a:pt x="9746112" y="2650828"/>
                    </a:lnTo>
                    <a:lnTo>
                      <a:pt x="9621919" y="2035809"/>
                    </a:lnTo>
                    <a:lnTo>
                      <a:pt x="9713317" y="1464518"/>
                    </a:lnTo>
                    <a:lnTo>
                      <a:pt x="9315897" y="1627457"/>
                    </a:lnTo>
                    <a:lnTo>
                      <a:pt x="9031739" y="1191291"/>
                    </a:lnTo>
                    <a:lnTo>
                      <a:pt x="8725717" y="1108818"/>
                    </a:lnTo>
                    <a:lnTo>
                      <a:pt x="8471246" y="854480"/>
                    </a:lnTo>
                    <a:lnTo>
                      <a:pt x="7949248" y="1111794"/>
                    </a:lnTo>
                    <a:lnTo>
                      <a:pt x="7571947" y="840057"/>
                    </a:lnTo>
                    <a:lnTo>
                      <a:pt x="7295226" y="512430"/>
                    </a:lnTo>
                    <a:lnTo>
                      <a:pt x="6605949" y="204922"/>
                    </a:lnTo>
                    <a:lnTo>
                      <a:pt x="6230134" y="0"/>
                    </a:lnTo>
                    <a:lnTo>
                      <a:pt x="5711495" y="110289"/>
                    </a:lnTo>
                    <a:lnTo>
                      <a:pt x="5486965" y="485523"/>
                    </a:lnTo>
                    <a:close/>
                  </a:path>
                </a:pathLst>
              </a:custGeom>
              <a:solidFill>
                <a:srgbClr val="92D050"/>
              </a:solidFill>
              <a:ln w="38100" cmpd="sng">
                <a:solidFill>
                  <a:srgbClr val="33497F">
                    <a:alpha val="49804"/>
                  </a:srgbClr>
                </a:solidFill>
                <a:prstDash val="solid"/>
                <a:round/>
                <a:headEnd/>
                <a:tailEnd/>
              </a:ln>
              <a:effectLst/>
            </p:spPr>
            <p:txBody>
              <a:bodyPr/>
              <a:lstStyle/>
              <a:p>
                <a:endParaRPr lang="zh-CN" altLang="en-US" sz="1067" b="1" kern="0" dirty="0">
                  <a:solidFill>
                    <a:srgbClr val="FFC000"/>
                  </a:solidFill>
                  <a:latin typeface="Times New Roman" panose="02020603050405020304" pitchFamily="18" charset="0"/>
                  <a:cs typeface="Times New Roman" panose="02020603050405020304" pitchFamily="18" charset="0"/>
                </a:endParaRPr>
              </a:p>
            </p:txBody>
          </p:sp>
          <p:sp>
            <p:nvSpPr>
              <p:cNvPr id="93" name="任意多边形 23">
                <a:extLst>
                  <a:ext uri="{FF2B5EF4-FFF2-40B4-BE49-F238E27FC236}">
                    <a16:creationId xmlns:a16="http://schemas.microsoft.com/office/drawing/2014/main" id="{54845213-EF55-DD74-7CF2-46BE9F9596C9}"/>
                  </a:ext>
                </a:extLst>
              </p:cNvPr>
              <p:cNvSpPr>
                <a:spLocks/>
              </p:cNvSpPr>
              <p:nvPr/>
            </p:nvSpPr>
            <p:spPr bwMode="auto">
              <a:xfrm>
                <a:off x="8028912" y="4558433"/>
                <a:ext cx="869661" cy="1409181"/>
              </a:xfrm>
              <a:custGeom>
                <a:avLst/>
                <a:gdLst>
                  <a:gd name="T0" fmla="*/ 0 w 7947767"/>
                  <a:gd name="T1" fmla="*/ 0 h 12384588"/>
                  <a:gd name="T2" fmla="*/ 7947767 w 7947767"/>
                  <a:gd name="T3" fmla="*/ 12384588 h 12384588"/>
                </a:gdLst>
                <a:ahLst/>
                <a:cxnLst>
                  <a:cxn ang="0">
                    <a:pos x="3177685" y="242241"/>
                  </a:cxn>
                  <a:cxn ang="0">
                    <a:pos x="3795679" y="551238"/>
                  </a:cxn>
                  <a:cxn ang="0">
                    <a:pos x="4427581" y="437976"/>
                  </a:cxn>
                  <a:cxn ang="0">
                    <a:pos x="5106184" y="1045038"/>
                  </a:cxn>
                  <a:cxn ang="0">
                    <a:pos x="5884142" y="771811"/>
                  </a:cxn>
                  <a:cxn ang="0">
                    <a:pos x="6353104" y="1119554"/>
                  </a:cxn>
                  <a:cxn ang="0">
                    <a:pos x="7194647" y="1248729"/>
                  </a:cxn>
                  <a:cxn ang="0">
                    <a:pos x="7255254" y="2082316"/>
                  </a:cxn>
                  <a:cxn ang="0">
                    <a:pos x="7564251" y="2625793"/>
                  </a:cxn>
                  <a:cxn ang="0">
                    <a:pos x="7826546" y="3221924"/>
                  </a:cxn>
                  <a:cxn ang="0">
                    <a:pos x="7528481" y="3740563"/>
                  </a:cxn>
                  <a:cxn ang="0">
                    <a:pos x="6985003" y="3939273"/>
                  </a:cxn>
                  <a:cxn ang="0">
                    <a:pos x="6317331" y="4308879"/>
                  </a:cxn>
                  <a:cxn ang="0">
                    <a:pos x="5735107" y="4838450"/>
                  </a:cxn>
                  <a:cxn ang="0">
                    <a:pos x="5839443" y="5712788"/>
                  </a:cxn>
                  <a:cxn ang="0">
                    <a:pos x="6676006" y="6017839"/>
                  </a:cxn>
                  <a:cxn ang="0">
                    <a:pos x="7280093" y="6177804"/>
                  </a:cxn>
                  <a:cxn ang="0">
                    <a:pos x="7155899" y="6749096"/>
                  </a:cxn>
                  <a:cxn ang="0">
                    <a:pos x="7453964" y="7466445"/>
                  </a:cxn>
                  <a:cxn ang="0">
                    <a:pos x="7194645" y="8023830"/>
                  </a:cxn>
                  <a:cxn ang="0">
                    <a:pos x="6783317" y="8517630"/>
                  </a:cxn>
                  <a:cxn ang="0">
                    <a:pos x="7141541" y="9056773"/>
                  </a:cxn>
                  <a:cxn ang="0">
                    <a:pos x="7649699" y="9245911"/>
                  </a:cxn>
                  <a:cxn ang="0">
                    <a:pos x="7947767" y="10078527"/>
                  </a:cxn>
                  <a:cxn ang="0">
                    <a:pos x="7453966" y="10522650"/>
                  </a:cxn>
                  <a:cxn ang="0">
                    <a:pos x="6888625" y="10632937"/>
                  </a:cxn>
                  <a:cxn ang="0">
                    <a:pos x="6179232" y="11247955"/>
                  </a:cxn>
                  <a:cxn ang="0">
                    <a:pos x="6231885" y="11766594"/>
                  </a:cxn>
                  <a:cxn ang="0">
                    <a:pos x="6248768" y="12384588"/>
                  </a:cxn>
                  <a:cxn ang="0">
                    <a:pos x="5409167" y="12266071"/>
                  </a:cxn>
                  <a:cxn ang="0">
                    <a:pos x="4864265" y="11732502"/>
                  </a:cxn>
                  <a:cxn ang="0">
                    <a:pos x="4295433" y="11184370"/>
                  </a:cxn>
                  <a:cxn ang="0">
                    <a:pos x="3736559" y="10395157"/>
                  </a:cxn>
                  <a:cxn ang="0">
                    <a:pos x="3126004" y="9854978"/>
                  </a:cxn>
                  <a:cxn ang="0">
                    <a:pos x="3128980" y="8903148"/>
                  </a:cxn>
                  <a:cxn ang="0">
                    <a:pos x="2351021" y="8657736"/>
                  </a:cxn>
                  <a:cxn ang="0">
                    <a:pos x="1733027" y="7968201"/>
                  </a:cxn>
                  <a:cxn ang="0">
                    <a:pos x="1399192" y="6873289"/>
                  </a:cxn>
                  <a:cxn ang="0">
                    <a:pos x="1093170" y="6464937"/>
                  </a:cxn>
                  <a:cxn ang="0">
                    <a:pos x="502990" y="5946298"/>
                  </a:cxn>
                  <a:cxn ang="0">
                    <a:pos x="0" y="5062518"/>
                  </a:cxn>
                  <a:cxn ang="0">
                    <a:pos x="959528" y="4071942"/>
                  </a:cxn>
                  <a:cxn ang="0">
                    <a:pos x="1945384" y="4052796"/>
                  </a:cxn>
                  <a:cxn ang="0">
                    <a:pos x="2332131" y="2818553"/>
                  </a:cxn>
                  <a:cxn ang="0">
                    <a:pos x="1554433" y="2326242"/>
                  </a:cxn>
                  <a:cxn ang="0">
                    <a:pos x="1928502" y="1161539"/>
                  </a:cxn>
                  <a:cxn ang="0">
                    <a:pos x="2531102" y="324458"/>
                  </a:cxn>
                </a:cxnLst>
                <a:rect l="T0" t="T1" r="T2" b="T3"/>
                <a:pathLst>
                  <a:path w="7947767" h="12384588">
                    <a:moveTo>
                      <a:pt x="2811041" y="0"/>
                    </a:moveTo>
                    <a:lnTo>
                      <a:pt x="3177685" y="242241"/>
                    </a:lnTo>
                    <a:lnTo>
                      <a:pt x="3502076" y="377883"/>
                    </a:lnTo>
                    <a:lnTo>
                      <a:pt x="3795679" y="551238"/>
                    </a:lnTo>
                    <a:lnTo>
                      <a:pt x="3975502" y="427044"/>
                    </a:lnTo>
                    <a:lnTo>
                      <a:pt x="4427581" y="437976"/>
                    </a:lnTo>
                    <a:lnTo>
                      <a:pt x="4747509" y="824464"/>
                    </a:lnTo>
                    <a:lnTo>
                      <a:pt x="5106184" y="1045038"/>
                    </a:lnTo>
                    <a:lnTo>
                      <a:pt x="5525468" y="970522"/>
                    </a:lnTo>
                    <a:lnTo>
                      <a:pt x="5884142" y="771811"/>
                    </a:lnTo>
                    <a:lnTo>
                      <a:pt x="6118623" y="945683"/>
                    </a:lnTo>
                    <a:lnTo>
                      <a:pt x="6353104" y="1119554"/>
                    </a:lnTo>
                    <a:lnTo>
                      <a:pt x="7012756" y="908616"/>
                    </a:lnTo>
                    <a:lnTo>
                      <a:pt x="7194647" y="1248729"/>
                    </a:lnTo>
                    <a:lnTo>
                      <a:pt x="7304931" y="1574609"/>
                    </a:lnTo>
                    <a:lnTo>
                      <a:pt x="7255254" y="2082316"/>
                    </a:lnTo>
                    <a:lnTo>
                      <a:pt x="7379448" y="2479736"/>
                    </a:lnTo>
                    <a:lnTo>
                      <a:pt x="7564251" y="2625793"/>
                    </a:lnTo>
                    <a:lnTo>
                      <a:pt x="7812639" y="2909952"/>
                    </a:lnTo>
                    <a:lnTo>
                      <a:pt x="7826546" y="3221924"/>
                    </a:lnTo>
                    <a:lnTo>
                      <a:pt x="7528481" y="3343143"/>
                    </a:lnTo>
                    <a:lnTo>
                      <a:pt x="7528481" y="3740563"/>
                    </a:lnTo>
                    <a:lnTo>
                      <a:pt x="7318839" y="3914434"/>
                    </a:lnTo>
                    <a:lnTo>
                      <a:pt x="6985003" y="3939273"/>
                    </a:lnTo>
                    <a:lnTo>
                      <a:pt x="6601489" y="3922391"/>
                    </a:lnTo>
                    <a:lnTo>
                      <a:pt x="6317331" y="4308879"/>
                    </a:lnTo>
                    <a:lnTo>
                      <a:pt x="6082850" y="4419166"/>
                    </a:lnTo>
                    <a:lnTo>
                      <a:pt x="5735107" y="4838450"/>
                    </a:lnTo>
                    <a:lnTo>
                      <a:pt x="5759946" y="5282573"/>
                    </a:lnTo>
                    <a:lnTo>
                      <a:pt x="5839443" y="5712788"/>
                    </a:lnTo>
                    <a:lnTo>
                      <a:pt x="6253746" y="5982069"/>
                    </a:lnTo>
                    <a:lnTo>
                      <a:pt x="6676006" y="6017839"/>
                    </a:lnTo>
                    <a:lnTo>
                      <a:pt x="7084358" y="5943323"/>
                    </a:lnTo>
                    <a:lnTo>
                      <a:pt x="7280093" y="6177804"/>
                    </a:lnTo>
                    <a:lnTo>
                      <a:pt x="7404287" y="6451030"/>
                    </a:lnTo>
                    <a:lnTo>
                      <a:pt x="7155899" y="6749096"/>
                    </a:lnTo>
                    <a:lnTo>
                      <a:pt x="7313863" y="7069413"/>
                    </a:lnTo>
                    <a:lnTo>
                      <a:pt x="7453964" y="7466445"/>
                    </a:lnTo>
                    <a:lnTo>
                      <a:pt x="7354609" y="7750603"/>
                    </a:lnTo>
                    <a:lnTo>
                      <a:pt x="7194645" y="8023830"/>
                    </a:lnTo>
                    <a:lnTo>
                      <a:pt x="6871740" y="8208633"/>
                    </a:lnTo>
                    <a:lnTo>
                      <a:pt x="6783317" y="8517630"/>
                    </a:lnTo>
                    <a:lnTo>
                      <a:pt x="6932350" y="8776949"/>
                    </a:lnTo>
                    <a:lnTo>
                      <a:pt x="7141541" y="9056773"/>
                    </a:lnTo>
                    <a:lnTo>
                      <a:pt x="7415218" y="9124692"/>
                    </a:lnTo>
                    <a:lnTo>
                      <a:pt x="7649699" y="9245911"/>
                    </a:lnTo>
                    <a:lnTo>
                      <a:pt x="7848409" y="9665194"/>
                    </a:lnTo>
                    <a:lnTo>
                      <a:pt x="7947767" y="10078527"/>
                    </a:lnTo>
                    <a:lnTo>
                      <a:pt x="7812641" y="10451109"/>
                    </a:lnTo>
                    <a:lnTo>
                      <a:pt x="7453966" y="10522650"/>
                    </a:lnTo>
                    <a:lnTo>
                      <a:pt x="7208554" y="10795876"/>
                    </a:lnTo>
                    <a:lnTo>
                      <a:pt x="6888625" y="10632937"/>
                    </a:lnTo>
                    <a:lnTo>
                      <a:pt x="6430596" y="10952865"/>
                    </a:lnTo>
                    <a:lnTo>
                      <a:pt x="6179232" y="11247955"/>
                    </a:lnTo>
                    <a:lnTo>
                      <a:pt x="6505112" y="11592723"/>
                    </a:lnTo>
                    <a:lnTo>
                      <a:pt x="6231885" y="11766594"/>
                    </a:lnTo>
                    <a:lnTo>
                      <a:pt x="6207047" y="12050752"/>
                    </a:lnTo>
                    <a:lnTo>
                      <a:pt x="6248768" y="12384588"/>
                    </a:lnTo>
                    <a:lnTo>
                      <a:pt x="5848891" y="12154765"/>
                    </a:lnTo>
                    <a:lnTo>
                      <a:pt x="5409167" y="12266071"/>
                    </a:lnTo>
                    <a:lnTo>
                      <a:pt x="5123069" y="11923580"/>
                    </a:lnTo>
                    <a:lnTo>
                      <a:pt x="4864265" y="11732502"/>
                    </a:lnTo>
                    <a:lnTo>
                      <a:pt x="4671506" y="11451320"/>
                    </a:lnTo>
                    <a:lnTo>
                      <a:pt x="4295433" y="11184370"/>
                    </a:lnTo>
                    <a:lnTo>
                      <a:pt x="4270594" y="10648849"/>
                    </a:lnTo>
                    <a:lnTo>
                      <a:pt x="3736559" y="10395157"/>
                    </a:lnTo>
                    <a:lnTo>
                      <a:pt x="3478728" y="10179887"/>
                    </a:lnTo>
                    <a:lnTo>
                      <a:pt x="3126004" y="9854978"/>
                    </a:lnTo>
                    <a:lnTo>
                      <a:pt x="3012742" y="9386017"/>
                    </a:lnTo>
                    <a:lnTo>
                      <a:pt x="3128980" y="8903148"/>
                    </a:lnTo>
                    <a:lnTo>
                      <a:pt x="2734535" y="8792861"/>
                    </a:lnTo>
                    <a:lnTo>
                      <a:pt x="2351021" y="8657736"/>
                    </a:lnTo>
                    <a:lnTo>
                      <a:pt x="1992347" y="8373578"/>
                    </a:lnTo>
                    <a:lnTo>
                      <a:pt x="1733027" y="7968201"/>
                    </a:lnTo>
                    <a:lnTo>
                      <a:pt x="1523385" y="7488308"/>
                    </a:lnTo>
                    <a:lnTo>
                      <a:pt x="1399192" y="6873289"/>
                    </a:lnTo>
                    <a:lnTo>
                      <a:pt x="1490590" y="6301998"/>
                    </a:lnTo>
                    <a:lnTo>
                      <a:pt x="1093170" y="6464937"/>
                    </a:lnTo>
                    <a:lnTo>
                      <a:pt x="809012" y="6028771"/>
                    </a:lnTo>
                    <a:lnTo>
                      <a:pt x="502990" y="5946298"/>
                    </a:lnTo>
                    <a:lnTo>
                      <a:pt x="248975" y="5686591"/>
                    </a:lnTo>
                    <a:lnTo>
                      <a:pt x="0" y="5062518"/>
                    </a:lnTo>
                    <a:lnTo>
                      <a:pt x="385002" y="4711539"/>
                    </a:lnTo>
                    <a:lnTo>
                      <a:pt x="959528" y="4071942"/>
                    </a:lnTo>
                    <a:lnTo>
                      <a:pt x="1529334" y="3966375"/>
                    </a:lnTo>
                    <a:lnTo>
                      <a:pt x="1945384" y="4052796"/>
                    </a:lnTo>
                    <a:lnTo>
                      <a:pt x="2346296" y="3540624"/>
                    </a:lnTo>
                    <a:lnTo>
                      <a:pt x="2332131" y="2818553"/>
                    </a:lnTo>
                    <a:lnTo>
                      <a:pt x="2032579" y="2329475"/>
                    </a:lnTo>
                    <a:lnTo>
                      <a:pt x="1554433" y="2326242"/>
                    </a:lnTo>
                    <a:lnTo>
                      <a:pt x="1463034" y="1702036"/>
                    </a:lnTo>
                    <a:lnTo>
                      <a:pt x="1928502" y="1161539"/>
                    </a:lnTo>
                    <a:lnTo>
                      <a:pt x="2048234" y="481447"/>
                    </a:lnTo>
                    <a:lnTo>
                      <a:pt x="2531102" y="324458"/>
                    </a:lnTo>
                    <a:lnTo>
                      <a:pt x="2811041" y="0"/>
                    </a:lnTo>
                    <a:close/>
                  </a:path>
                </a:pathLst>
              </a:custGeom>
              <a:solidFill>
                <a:srgbClr val="92D050"/>
              </a:solid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4" name="任意多边形 24">
                <a:extLst>
                  <a:ext uri="{FF2B5EF4-FFF2-40B4-BE49-F238E27FC236}">
                    <a16:creationId xmlns:a16="http://schemas.microsoft.com/office/drawing/2014/main" id="{D9313383-2883-8288-4795-8E76BAA41D3C}"/>
                  </a:ext>
                </a:extLst>
              </p:cNvPr>
              <p:cNvSpPr>
                <a:spLocks/>
              </p:cNvSpPr>
              <p:nvPr/>
            </p:nvSpPr>
            <p:spPr bwMode="auto">
              <a:xfrm>
                <a:off x="8703805" y="5010879"/>
                <a:ext cx="1435847" cy="1298427"/>
              </a:xfrm>
              <a:custGeom>
                <a:avLst/>
                <a:gdLst>
                  <a:gd name="T0" fmla="*/ 0 w 3170"/>
                  <a:gd name="T1" fmla="*/ 0 h 2755"/>
                  <a:gd name="T2" fmla="*/ 3170 w 3170"/>
                  <a:gd name="T3" fmla="*/ 2755 h 2755"/>
                </a:gdLst>
                <a:ahLst/>
                <a:cxnLst>
                  <a:cxn ang="0">
                    <a:pos x="305" y="845"/>
                  </a:cxn>
                  <a:cxn ang="0">
                    <a:pos x="245" y="980"/>
                  </a:cxn>
                  <a:cxn ang="0">
                    <a:pos x="145" y="1100"/>
                  </a:cxn>
                  <a:cxn ang="0">
                    <a:pos x="235" y="1230"/>
                  </a:cxn>
                  <a:cxn ang="0">
                    <a:pos x="355" y="1275"/>
                  </a:cxn>
                  <a:cxn ang="0">
                    <a:pos x="425" y="1475"/>
                  </a:cxn>
                  <a:cxn ang="0">
                    <a:pos x="310" y="1580"/>
                  </a:cxn>
                  <a:cxn ang="0">
                    <a:pos x="175" y="1610"/>
                  </a:cxn>
                  <a:cxn ang="0">
                    <a:pos x="0" y="1760"/>
                  </a:cxn>
                  <a:cxn ang="0">
                    <a:pos x="10" y="1885"/>
                  </a:cxn>
                  <a:cxn ang="0">
                    <a:pos x="15" y="2035"/>
                  </a:cxn>
                  <a:cxn ang="0">
                    <a:pos x="155" y="2125"/>
                  </a:cxn>
                  <a:cxn ang="0">
                    <a:pos x="90" y="2335"/>
                  </a:cxn>
                  <a:cxn ang="0">
                    <a:pos x="195" y="2505"/>
                  </a:cxn>
                  <a:cxn ang="0">
                    <a:pos x="270" y="2695"/>
                  </a:cxn>
                  <a:cxn ang="0">
                    <a:pos x="425" y="2685"/>
                  </a:cxn>
                  <a:cxn ang="0">
                    <a:pos x="560" y="2585"/>
                  </a:cxn>
                  <a:cxn ang="0">
                    <a:pos x="855" y="2680"/>
                  </a:cxn>
                  <a:cxn ang="0">
                    <a:pos x="935" y="2530"/>
                  </a:cxn>
                  <a:cxn ang="0">
                    <a:pos x="1105" y="2420"/>
                  </a:cxn>
                  <a:cxn ang="0">
                    <a:pos x="1275" y="2535"/>
                  </a:cxn>
                  <a:cxn ang="0">
                    <a:pos x="1475" y="2520"/>
                  </a:cxn>
                  <a:cxn ang="0">
                    <a:pos x="1710" y="2570"/>
                  </a:cxn>
                  <a:cxn ang="0">
                    <a:pos x="1950" y="2670"/>
                  </a:cxn>
                  <a:cxn ang="0">
                    <a:pos x="2185" y="2600"/>
                  </a:cxn>
                  <a:cxn ang="0">
                    <a:pos x="2370" y="2555"/>
                  </a:cxn>
                  <a:cxn ang="0">
                    <a:pos x="2440" y="2365"/>
                  </a:cxn>
                  <a:cxn ang="0">
                    <a:pos x="2700" y="2360"/>
                  </a:cxn>
                  <a:cxn ang="0">
                    <a:pos x="2905" y="2315"/>
                  </a:cxn>
                  <a:cxn ang="0">
                    <a:pos x="3065" y="2300"/>
                  </a:cxn>
                  <a:cxn ang="0">
                    <a:pos x="3170" y="2220"/>
                  </a:cxn>
                  <a:cxn ang="0">
                    <a:pos x="3015" y="2135"/>
                  </a:cxn>
                  <a:cxn ang="0">
                    <a:pos x="2880" y="1880"/>
                  </a:cxn>
                  <a:cxn ang="0">
                    <a:pos x="2741" y="1718"/>
                  </a:cxn>
                  <a:cxn ang="0">
                    <a:pos x="2751" y="1513"/>
                  </a:cxn>
                  <a:cxn ang="0">
                    <a:pos x="2792" y="1387"/>
                  </a:cxn>
                  <a:cxn ang="0">
                    <a:pos x="2904" y="1261"/>
                  </a:cxn>
                  <a:cxn ang="0">
                    <a:pos x="3071" y="1160"/>
                  </a:cxn>
                  <a:cxn ang="0">
                    <a:pos x="3085" y="935"/>
                  </a:cxn>
                  <a:cxn ang="0">
                    <a:pos x="3015" y="710"/>
                  </a:cxn>
                  <a:cxn ang="0">
                    <a:pos x="2950" y="470"/>
                  </a:cxn>
                  <a:cxn ang="0">
                    <a:pos x="2800" y="260"/>
                  </a:cxn>
                  <a:cxn ang="0">
                    <a:pos x="2740" y="0"/>
                  </a:cxn>
                  <a:cxn ang="0">
                    <a:pos x="2640" y="175"/>
                  </a:cxn>
                  <a:cxn ang="0">
                    <a:pos x="2470" y="240"/>
                  </a:cxn>
                  <a:cxn ang="0">
                    <a:pos x="2270" y="195"/>
                  </a:cxn>
                  <a:cxn ang="0">
                    <a:pos x="2055" y="305"/>
                  </a:cxn>
                  <a:cxn ang="0">
                    <a:pos x="2245" y="485"/>
                  </a:cxn>
                  <a:cxn ang="0">
                    <a:pos x="2080" y="635"/>
                  </a:cxn>
                  <a:cxn ang="0">
                    <a:pos x="1870" y="645"/>
                  </a:cxn>
                  <a:cxn ang="0">
                    <a:pos x="1660" y="670"/>
                  </a:cxn>
                  <a:cxn ang="0">
                    <a:pos x="1520" y="760"/>
                  </a:cxn>
                  <a:cxn ang="0">
                    <a:pos x="1355" y="660"/>
                  </a:cxn>
                  <a:cxn ang="0">
                    <a:pos x="1205" y="660"/>
                  </a:cxn>
                  <a:cxn ang="0">
                    <a:pos x="1185" y="540"/>
                  </a:cxn>
                  <a:cxn ang="0">
                    <a:pos x="1100" y="415"/>
                  </a:cxn>
                  <a:cxn ang="0">
                    <a:pos x="860" y="495"/>
                  </a:cxn>
                  <a:cxn ang="0">
                    <a:pos x="800" y="640"/>
                  </a:cxn>
                  <a:cxn ang="0">
                    <a:pos x="670" y="720"/>
                  </a:cxn>
                  <a:cxn ang="0">
                    <a:pos x="500" y="730"/>
                  </a:cxn>
                  <a:cxn ang="0">
                    <a:pos x="355" y="685"/>
                  </a:cxn>
                </a:cxnLst>
                <a:rect l="T0" t="T1" r="T2" b="T3"/>
                <a:pathLst>
                  <a:path w="3170" h="2755">
                    <a:moveTo>
                      <a:pt x="275" y="745"/>
                    </a:moveTo>
                    <a:lnTo>
                      <a:pt x="305" y="845"/>
                    </a:lnTo>
                    <a:lnTo>
                      <a:pt x="285" y="910"/>
                    </a:lnTo>
                    <a:lnTo>
                      <a:pt x="245" y="980"/>
                    </a:lnTo>
                    <a:lnTo>
                      <a:pt x="165" y="1025"/>
                    </a:lnTo>
                    <a:lnTo>
                      <a:pt x="145" y="1100"/>
                    </a:lnTo>
                    <a:lnTo>
                      <a:pt x="180" y="1155"/>
                    </a:lnTo>
                    <a:lnTo>
                      <a:pt x="235" y="1230"/>
                    </a:lnTo>
                    <a:lnTo>
                      <a:pt x="300" y="1245"/>
                    </a:lnTo>
                    <a:lnTo>
                      <a:pt x="355" y="1275"/>
                    </a:lnTo>
                    <a:lnTo>
                      <a:pt x="405" y="1380"/>
                    </a:lnTo>
                    <a:lnTo>
                      <a:pt x="425" y="1475"/>
                    </a:lnTo>
                    <a:lnTo>
                      <a:pt x="395" y="1565"/>
                    </a:lnTo>
                    <a:lnTo>
                      <a:pt x="310" y="1580"/>
                    </a:lnTo>
                    <a:lnTo>
                      <a:pt x="250" y="1650"/>
                    </a:lnTo>
                    <a:lnTo>
                      <a:pt x="175" y="1610"/>
                    </a:lnTo>
                    <a:lnTo>
                      <a:pt x="60" y="1685"/>
                    </a:lnTo>
                    <a:lnTo>
                      <a:pt x="0" y="1760"/>
                    </a:lnTo>
                    <a:lnTo>
                      <a:pt x="80" y="1840"/>
                    </a:lnTo>
                    <a:lnTo>
                      <a:pt x="10" y="1885"/>
                    </a:lnTo>
                    <a:lnTo>
                      <a:pt x="10" y="1955"/>
                    </a:lnTo>
                    <a:lnTo>
                      <a:pt x="15" y="2035"/>
                    </a:lnTo>
                    <a:lnTo>
                      <a:pt x="75" y="2050"/>
                    </a:lnTo>
                    <a:lnTo>
                      <a:pt x="155" y="2125"/>
                    </a:lnTo>
                    <a:lnTo>
                      <a:pt x="155" y="2250"/>
                    </a:lnTo>
                    <a:lnTo>
                      <a:pt x="90" y="2335"/>
                    </a:lnTo>
                    <a:lnTo>
                      <a:pt x="110" y="2435"/>
                    </a:lnTo>
                    <a:lnTo>
                      <a:pt x="195" y="2505"/>
                    </a:lnTo>
                    <a:lnTo>
                      <a:pt x="210" y="2630"/>
                    </a:lnTo>
                    <a:lnTo>
                      <a:pt x="270" y="2695"/>
                    </a:lnTo>
                    <a:lnTo>
                      <a:pt x="365" y="2755"/>
                    </a:lnTo>
                    <a:lnTo>
                      <a:pt x="425" y="2685"/>
                    </a:lnTo>
                    <a:lnTo>
                      <a:pt x="500" y="2620"/>
                    </a:lnTo>
                    <a:lnTo>
                      <a:pt x="560" y="2585"/>
                    </a:lnTo>
                    <a:lnTo>
                      <a:pt x="740" y="2625"/>
                    </a:lnTo>
                    <a:lnTo>
                      <a:pt x="855" y="2680"/>
                    </a:lnTo>
                    <a:lnTo>
                      <a:pt x="905" y="2615"/>
                    </a:lnTo>
                    <a:lnTo>
                      <a:pt x="935" y="2530"/>
                    </a:lnTo>
                    <a:lnTo>
                      <a:pt x="1010" y="2440"/>
                    </a:lnTo>
                    <a:lnTo>
                      <a:pt x="1105" y="2420"/>
                    </a:lnTo>
                    <a:lnTo>
                      <a:pt x="1195" y="2475"/>
                    </a:lnTo>
                    <a:lnTo>
                      <a:pt x="1275" y="2535"/>
                    </a:lnTo>
                    <a:lnTo>
                      <a:pt x="1370" y="2560"/>
                    </a:lnTo>
                    <a:lnTo>
                      <a:pt x="1475" y="2520"/>
                    </a:lnTo>
                    <a:lnTo>
                      <a:pt x="1595" y="2535"/>
                    </a:lnTo>
                    <a:lnTo>
                      <a:pt x="1710" y="2570"/>
                    </a:lnTo>
                    <a:lnTo>
                      <a:pt x="1810" y="2570"/>
                    </a:lnTo>
                    <a:lnTo>
                      <a:pt x="1950" y="2670"/>
                    </a:lnTo>
                    <a:lnTo>
                      <a:pt x="2140" y="2665"/>
                    </a:lnTo>
                    <a:lnTo>
                      <a:pt x="2185" y="2600"/>
                    </a:lnTo>
                    <a:lnTo>
                      <a:pt x="2320" y="2545"/>
                    </a:lnTo>
                    <a:lnTo>
                      <a:pt x="2370" y="2555"/>
                    </a:lnTo>
                    <a:lnTo>
                      <a:pt x="2375" y="2455"/>
                    </a:lnTo>
                    <a:lnTo>
                      <a:pt x="2440" y="2365"/>
                    </a:lnTo>
                    <a:lnTo>
                      <a:pt x="2580" y="2355"/>
                    </a:lnTo>
                    <a:lnTo>
                      <a:pt x="2700" y="2360"/>
                    </a:lnTo>
                    <a:lnTo>
                      <a:pt x="2805" y="2395"/>
                    </a:lnTo>
                    <a:lnTo>
                      <a:pt x="2905" y="2315"/>
                    </a:lnTo>
                    <a:lnTo>
                      <a:pt x="3005" y="2245"/>
                    </a:lnTo>
                    <a:lnTo>
                      <a:pt x="3065" y="2300"/>
                    </a:lnTo>
                    <a:lnTo>
                      <a:pt x="3130" y="2280"/>
                    </a:lnTo>
                    <a:lnTo>
                      <a:pt x="3170" y="2220"/>
                    </a:lnTo>
                    <a:lnTo>
                      <a:pt x="3090" y="2195"/>
                    </a:lnTo>
                    <a:lnTo>
                      <a:pt x="3015" y="2135"/>
                    </a:lnTo>
                    <a:lnTo>
                      <a:pt x="2940" y="2055"/>
                    </a:lnTo>
                    <a:lnTo>
                      <a:pt x="2880" y="1880"/>
                    </a:lnTo>
                    <a:lnTo>
                      <a:pt x="2800" y="1790"/>
                    </a:lnTo>
                    <a:lnTo>
                      <a:pt x="2741" y="1718"/>
                    </a:lnTo>
                    <a:lnTo>
                      <a:pt x="2730" y="1545"/>
                    </a:lnTo>
                    <a:lnTo>
                      <a:pt x="2751" y="1513"/>
                    </a:lnTo>
                    <a:lnTo>
                      <a:pt x="2790" y="1474"/>
                    </a:lnTo>
                    <a:lnTo>
                      <a:pt x="2792" y="1387"/>
                    </a:lnTo>
                    <a:lnTo>
                      <a:pt x="2781" y="1297"/>
                    </a:lnTo>
                    <a:lnTo>
                      <a:pt x="2904" y="1261"/>
                    </a:lnTo>
                    <a:lnTo>
                      <a:pt x="3000" y="1220"/>
                    </a:lnTo>
                    <a:lnTo>
                      <a:pt x="3071" y="1160"/>
                    </a:lnTo>
                    <a:lnTo>
                      <a:pt x="3041" y="1066"/>
                    </a:lnTo>
                    <a:lnTo>
                      <a:pt x="3085" y="935"/>
                    </a:lnTo>
                    <a:lnTo>
                      <a:pt x="3065" y="805"/>
                    </a:lnTo>
                    <a:lnTo>
                      <a:pt x="3015" y="710"/>
                    </a:lnTo>
                    <a:lnTo>
                      <a:pt x="2975" y="570"/>
                    </a:lnTo>
                    <a:lnTo>
                      <a:pt x="2950" y="470"/>
                    </a:lnTo>
                    <a:lnTo>
                      <a:pt x="2885" y="360"/>
                    </a:lnTo>
                    <a:lnTo>
                      <a:pt x="2800" y="260"/>
                    </a:lnTo>
                    <a:lnTo>
                      <a:pt x="2740" y="185"/>
                    </a:lnTo>
                    <a:cubicBezTo>
                      <a:pt x="2740" y="125"/>
                      <a:pt x="2740" y="60"/>
                      <a:pt x="2740" y="0"/>
                    </a:cubicBezTo>
                    <a:lnTo>
                      <a:pt x="2700" y="110"/>
                    </a:lnTo>
                    <a:lnTo>
                      <a:pt x="2640" y="175"/>
                    </a:lnTo>
                    <a:lnTo>
                      <a:pt x="2570" y="220"/>
                    </a:lnTo>
                    <a:lnTo>
                      <a:pt x="2470" y="240"/>
                    </a:lnTo>
                    <a:lnTo>
                      <a:pt x="2365" y="240"/>
                    </a:lnTo>
                    <a:lnTo>
                      <a:pt x="2270" y="195"/>
                    </a:lnTo>
                    <a:lnTo>
                      <a:pt x="2160" y="215"/>
                    </a:lnTo>
                    <a:lnTo>
                      <a:pt x="2055" y="305"/>
                    </a:lnTo>
                    <a:lnTo>
                      <a:pt x="2170" y="410"/>
                    </a:lnTo>
                    <a:lnTo>
                      <a:pt x="2245" y="485"/>
                    </a:lnTo>
                    <a:lnTo>
                      <a:pt x="2190" y="575"/>
                    </a:lnTo>
                    <a:lnTo>
                      <a:pt x="2080" y="635"/>
                    </a:lnTo>
                    <a:lnTo>
                      <a:pt x="1970" y="630"/>
                    </a:lnTo>
                    <a:lnTo>
                      <a:pt x="1870" y="645"/>
                    </a:lnTo>
                    <a:lnTo>
                      <a:pt x="1760" y="605"/>
                    </a:lnTo>
                    <a:lnTo>
                      <a:pt x="1660" y="670"/>
                    </a:lnTo>
                    <a:lnTo>
                      <a:pt x="1615" y="750"/>
                    </a:lnTo>
                    <a:lnTo>
                      <a:pt x="1520" y="760"/>
                    </a:lnTo>
                    <a:lnTo>
                      <a:pt x="1465" y="685"/>
                    </a:lnTo>
                    <a:lnTo>
                      <a:pt x="1355" y="660"/>
                    </a:lnTo>
                    <a:lnTo>
                      <a:pt x="1285" y="605"/>
                    </a:lnTo>
                    <a:lnTo>
                      <a:pt x="1205" y="660"/>
                    </a:lnTo>
                    <a:lnTo>
                      <a:pt x="1150" y="625"/>
                    </a:lnTo>
                    <a:lnTo>
                      <a:pt x="1185" y="540"/>
                    </a:lnTo>
                    <a:lnTo>
                      <a:pt x="1180" y="455"/>
                    </a:lnTo>
                    <a:lnTo>
                      <a:pt x="1100" y="415"/>
                    </a:lnTo>
                    <a:lnTo>
                      <a:pt x="990" y="445"/>
                    </a:lnTo>
                    <a:lnTo>
                      <a:pt x="860" y="495"/>
                    </a:lnTo>
                    <a:lnTo>
                      <a:pt x="805" y="565"/>
                    </a:lnTo>
                    <a:lnTo>
                      <a:pt x="800" y="640"/>
                    </a:lnTo>
                    <a:cubicBezTo>
                      <a:pt x="800" y="670"/>
                      <a:pt x="800" y="695"/>
                      <a:pt x="800" y="720"/>
                    </a:cubicBezTo>
                    <a:lnTo>
                      <a:pt x="670" y="720"/>
                    </a:lnTo>
                    <a:lnTo>
                      <a:pt x="600" y="770"/>
                    </a:lnTo>
                    <a:lnTo>
                      <a:pt x="500" y="730"/>
                    </a:lnTo>
                    <a:lnTo>
                      <a:pt x="440" y="685"/>
                    </a:lnTo>
                    <a:lnTo>
                      <a:pt x="355" y="685"/>
                    </a:lnTo>
                    <a:lnTo>
                      <a:pt x="275" y="745"/>
                    </a:lnTo>
                    <a:close/>
                  </a:path>
                </a:pathLst>
              </a:custGeom>
              <a:solidFill>
                <a:srgbClr val="00B050"/>
              </a:solidFill>
              <a:ln w="38100" cmpd="sng">
                <a:solidFill>
                  <a:srgbClr val="33497F">
                    <a:alpha val="49804"/>
                  </a:srgbClr>
                </a:solidFill>
                <a:prstDash val="solid"/>
                <a:round/>
                <a:headEnd/>
                <a:tailEnd/>
              </a:ln>
              <a:effectLst/>
            </p:spPr>
            <p:txBody>
              <a:bodyPr/>
              <a:lstStyle/>
              <a:p>
                <a:endParaRPr lang="zh-CN" altLang="en-US" sz="1067" b="1" kern="0" dirty="0">
                  <a:solidFill>
                    <a:srgbClr val="FFC000"/>
                  </a:solidFill>
                  <a:latin typeface="Times New Roman" panose="02020603050405020304" pitchFamily="18" charset="0"/>
                  <a:cs typeface="Times New Roman" panose="02020603050405020304" pitchFamily="18" charset="0"/>
                </a:endParaRPr>
              </a:p>
            </p:txBody>
          </p:sp>
          <p:sp>
            <p:nvSpPr>
              <p:cNvPr id="95" name="任意多边形 25">
                <a:extLst>
                  <a:ext uri="{FF2B5EF4-FFF2-40B4-BE49-F238E27FC236}">
                    <a16:creationId xmlns:a16="http://schemas.microsoft.com/office/drawing/2014/main" id="{9AF9C385-8716-170C-B3DE-089FF46BF7B8}"/>
                  </a:ext>
                </a:extLst>
              </p:cNvPr>
              <p:cNvSpPr>
                <a:spLocks/>
              </p:cNvSpPr>
              <p:nvPr/>
            </p:nvSpPr>
            <p:spPr bwMode="auto">
              <a:xfrm>
                <a:off x="8796660" y="4525443"/>
                <a:ext cx="1148226" cy="845981"/>
              </a:xfrm>
              <a:custGeom>
                <a:avLst/>
                <a:gdLst>
                  <a:gd name="T0" fmla="*/ 0 w 10499004"/>
                  <a:gd name="T1" fmla="*/ 0 h 7447745"/>
                  <a:gd name="T2" fmla="*/ 10499004 w 10499004"/>
                  <a:gd name="T3" fmla="*/ 7447745 h 7447745"/>
                </a:gdLst>
                <a:ahLst/>
                <a:cxnLst>
                  <a:cxn ang="0">
                    <a:pos x="145478" y="7050332"/>
                  </a:cxn>
                  <a:cxn ang="0">
                    <a:pos x="269672" y="6475807"/>
                  </a:cxn>
                  <a:cxn ang="0">
                    <a:pos x="155826" y="6005098"/>
                  </a:cxn>
                  <a:cxn ang="0">
                    <a:pos x="564178" y="5569579"/>
                  </a:cxn>
                  <a:cxn ang="0">
                    <a:pos x="492314" y="5028753"/>
                  </a:cxn>
                  <a:cxn ang="0">
                    <a:pos x="411719" y="4693170"/>
                  </a:cxn>
                  <a:cxn ang="0">
                    <a:pos x="516936" y="4039612"/>
                  </a:cxn>
                  <a:cxn ang="0">
                    <a:pos x="809914" y="3521933"/>
                  </a:cxn>
                  <a:cxn ang="0">
                    <a:pos x="564762" y="2939709"/>
                  </a:cxn>
                  <a:cxn ang="0">
                    <a:pos x="244833" y="2388275"/>
                  </a:cxn>
                  <a:cxn ang="0">
                    <a:pos x="178013" y="1555919"/>
                  </a:cxn>
                  <a:cxn ang="0">
                    <a:pos x="224715" y="899174"/>
                  </a:cxn>
                  <a:cxn ang="0">
                    <a:pos x="1261023" y="667669"/>
                  </a:cxn>
                  <a:cxn ang="0">
                    <a:pos x="1975396" y="358672"/>
                  </a:cxn>
                  <a:cxn ang="0">
                    <a:pos x="2383748" y="0"/>
                  </a:cxn>
                  <a:cxn ang="0">
                    <a:pos x="3264037" y="223549"/>
                  </a:cxn>
                  <a:cxn ang="0">
                    <a:pos x="4326154" y="372582"/>
                  </a:cxn>
                  <a:cxn ang="0">
                    <a:pos x="5093181" y="656740"/>
                  </a:cxn>
                  <a:cxn ang="0">
                    <a:pos x="6077806" y="554409"/>
                  </a:cxn>
                  <a:cxn ang="0">
                    <a:pos x="6643147" y="1183335"/>
                  </a:cxn>
                  <a:cxn ang="0">
                    <a:pos x="7236302" y="1715881"/>
                  </a:cxn>
                  <a:cxn ang="0">
                    <a:pos x="8033148" y="1826168"/>
                  </a:cxn>
                  <a:cxn ang="0">
                    <a:pos x="9043582" y="1809285"/>
                  </a:cxn>
                  <a:cxn ang="0">
                    <a:pos x="8968096" y="2733301"/>
                  </a:cxn>
                  <a:cxn ang="0">
                    <a:pos x="9674513" y="3312549"/>
                  </a:cxn>
                  <a:cxn ang="0">
                    <a:pos x="10242829" y="4018966"/>
                  </a:cxn>
                  <a:cxn ang="0">
                    <a:pos x="10331250" y="4722401"/>
                  </a:cxn>
                  <a:cxn ang="0">
                    <a:pos x="9787772" y="5180430"/>
                  </a:cxn>
                  <a:cxn ang="0">
                    <a:pos x="8946229" y="5254947"/>
                  </a:cxn>
                  <a:cxn ang="0">
                    <a:pos x="8107661" y="5166523"/>
                  </a:cxn>
                  <a:cxn ang="0">
                    <a:pos x="8151388" y="5958388"/>
                  </a:cxn>
                  <a:cxn ang="0">
                    <a:pos x="8223899" y="6644948"/>
                  </a:cxn>
                  <a:cxn ang="0">
                    <a:pos x="7310815" y="6879428"/>
                  </a:cxn>
                  <a:cxn ang="0">
                    <a:pos x="6447409" y="6780073"/>
                  </a:cxn>
                  <a:cxn ang="0">
                    <a:pos x="5843322" y="7373229"/>
                  </a:cxn>
                  <a:cxn ang="0">
                    <a:pos x="5217371" y="7113909"/>
                  </a:cxn>
                  <a:cxn ang="0">
                    <a:pos x="4486115" y="6780073"/>
                  </a:cxn>
                  <a:cxn ang="0">
                    <a:pos x="3917799" y="6857565"/>
                  </a:cxn>
                  <a:cxn ang="0">
                    <a:pos x="4044968" y="6154123"/>
                  </a:cxn>
                  <a:cxn ang="0">
                    <a:pos x="3267010" y="6101470"/>
                  </a:cxn>
                  <a:cxn ang="0">
                    <a:pos x="2502958" y="6606202"/>
                  </a:cxn>
                  <a:cxn ang="0">
                    <a:pos x="2481095" y="7249035"/>
                  </a:cxn>
                  <a:cxn ang="0">
                    <a:pos x="1653459" y="7447745"/>
                  </a:cxn>
                  <a:cxn ang="0">
                    <a:pos x="988763" y="7113909"/>
                  </a:cxn>
                  <a:cxn ang="0">
                    <a:pos x="296084" y="7368029"/>
                  </a:cxn>
                </a:cxnLst>
                <a:rect l="T0" t="T1" r="T2" b="T3"/>
                <a:pathLst>
                  <a:path w="10499004" h="7447745">
                    <a:moveTo>
                      <a:pt x="296084" y="7368029"/>
                    </a:moveTo>
                    <a:lnTo>
                      <a:pt x="145478" y="7050332"/>
                    </a:lnTo>
                    <a:lnTo>
                      <a:pt x="393864" y="6747544"/>
                    </a:lnTo>
                    <a:lnTo>
                      <a:pt x="269672" y="6475807"/>
                    </a:lnTo>
                    <a:lnTo>
                      <a:pt x="75904" y="6241738"/>
                    </a:lnTo>
                    <a:lnTo>
                      <a:pt x="155826" y="6005098"/>
                    </a:lnTo>
                    <a:lnTo>
                      <a:pt x="387655" y="5878576"/>
                    </a:lnTo>
                    <a:lnTo>
                      <a:pt x="564178" y="5569579"/>
                    </a:lnTo>
                    <a:lnTo>
                      <a:pt x="729770" y="5293700"/>
                    </a:lnTo>
                    <a:lnTo>
                      <a:pt x="492314" y="5028753"/>
                    </a:lnTo>
                    <a:lnTo>
                      <a:pt x="365468" y="4901907"/>
                    </a:lnTo>
                    <a:lnTo>
                      <a:pt x="411719" y="4693170"/>
                    </a:lnTo>
                    <a:lnTo>
                      <a:pt x="547619" y="4377641"/>
                    </a:lnTo>
                    <a:lnTo>
                      <a:pt x="516936" y="4039612"/>
                    </a:lnTo>
                    <a:lnTo>
                      <a:pt x="515085" y="3649360"/>
                    </a:lnTo>
                    <a:lnTo>
                      <a:pt x="809914" y="3521933"/>
                    </a:lnTo>
                    <a:lnTo>
                      <a:pt x="800729" y="3211449"/>
                    </a:lnTo>
                    <a:lnTo>
                      <a:pt x="564762" y="2939709"/>
                    </a:lnTo>
                    <a:lnTo>
                      <a:pt x="359843" y="2778258"/>
                    </a:lnTo>
                    <a:lnTo>
                      <a:pt x="244833" y="2388275"/>
                    </a:lnTo>
                    <a:lnTo>
                      <a:pt x="295997" y="1869636"/>
                    </a:lnTo>
                    <a:lnTo>
                      <a:pt x="178013" y="1555919"/>
                    </a:lnTo>
                    <a:lnTo>
                      <a:pt x="0" y="1220138"/>
                    </a:lnTo>
                    <a:lnTo>
                      <a:pt x="224715" y="899174"/>
                    </a:lnTo>
                    <a:lnTo>
                      <a:pt x="532742" y="791862"/>
                    </a:lnTo>
                    <a:lnTo>
                      <a:pt x="1261023" y="667669"/>
                    </a:lnTo>
                    <a:lnTo>
                      <a:pt x="1520342" y="458027"/>
                    </a:lnTo>
                    <a:lnTo>
                      <a:pt x="1975396" y="358672"/>
                    </a:lnTo>
                    <a:lnTo>
                      <a:pt x="2149268" y="85445"/>
                    </a:lnTo>
                    <a:lnTo>
                      <a:pt x="2383748" y="0"/>
                    </a:lnTo>
                    <a:lnTo>
                      <a:pt x="2706653" y="237456"/>
                    </a:lnTo>
                    <a:lnTo>
                      <a:pt x="3264037" y="223549"/>
                    </a:lnTo>
                    <a:lnTo>
                      <a:pt x="3757838" y="347743"/>
                    </a:lnTo>
                    <a:lnTo>
                      <a:pt x="4326154" y="372582"/>
                    </a:lnTo>
                    <a:lnTo>
                      <a:pt x="4670921" y="607062"/>
                    </a:lnTo>
                    <a:lnTo>
                      <a:pt x="5093181" y="656740"/>
                    </a:lnTo>
                    <a:lnTo>
                      <a:pt x="5659299" y="423933"/>
                    </a:lnTo>
                    <a:lnTo>
                      <a:pt x="6077806" y="554409"/>
                    </a:lnTo>
                    <a:lnTo>
                      <a:pt x="6483182" y="824660"/>
                    </a:lnTo>
                    <a:lnTo>
                      <a:pt x="6643147" y="1183335"/>
                    </a:lnTo>
                    <a:lnTo>
                      <a:pt x="6938237" y="1293622"/>
                    </a:lnTo>
                    <a:lnTo>
                      <a:pt x="7236302" y="1715881"/>
                    </a:lnTo>
                    <a:lnTo>
                      <a:pt x="7730102" y="1917567"/>
                    </a:lnTo>
                    <a:lnTo>
                      <a:pt x="8033148" y="1826168"/>
                    </a:lnTo>
                    <a:lnTo>
                      <a:pt x="8505085" y="1701974"/>
                    </a:lnTo>
                    <a:lnTo>
                      <a:pt x="9043582" y="1809285"/>
                    </a:lnTo>
                    <a:lnTo>
                      <a:pt x="9106197" y="2338856"/>
                    </a:lnTo>
                    <a:lnTo>
                      <a:pt x="8968096" y="2733301"/>
                    </a:lnTo>
                    <a:lnTo>
                      <a:pt x="9241322" y="3152585"/>
                    </a:lnTo>
                    <a:lnTo>
                      <a:pt x="9674513" y="3312549"/>
                    </a:lnTo>
                    <a:lnTo>
                      <a:pt x="10157381" y="3571868"/>
                    </a:lnTo>
                    <a:lnTo>
                      <a:pt x="10242829" y="4018966"/>
                    </a:lnTo>
                    <a:lnTo>
                      <a:pt x="10499004" y="4266671"/>
                    </a:lnTo>
                    <a:lnTo>
                      <a:pt x="10331250" y="4722401"/>
                    </a:lnTo>
                    <a:lnTo>
                      <a:pt x="10082862" y="4995627"/>
                    </a:lnTo>
                    <a:lnTo>
                      <a:pt x="9787772" y="5180430"/>
                    </a:lnTo>
                    <a:lnTo>
                      <a:pt x="9379420" y="5265878"/>
                    </a:lnTo>
                    <a:lnTo>
                      <a:pt x="8946229" y="5254947"/>
                    </a:lnTo>
                    <a:lnTo>
                      <a:pt x="8562716" y="5081075"/>
                    </a:lnTo>
                    <a:lnTo>
                      <a:pt x="8107661" y="5166523"/>
                    </a:lnTo>
                    <a:lnTo>
                      <a:pt x="7660563" y="5522222"/>
                    </a:lnTo>
                    <a:lnTo>
                      <a:pt x="8151388" y="5958388"/>
                    </a:lnTo>
                    <a:lnTo>
                      <a:pt x="8452429" y="6267385"/>
                    </a:lnTo>
                    <a:lnTo>
                      <a:pt x="8223899" y="6644948"/>
                    </a:lnTo>
                    <a:lnTo>
                      <a:pt x="7779776" y="6893336"/>
                    </a:lnTo>
                    <a:lnTo>
                      <a:pt x="7310815" y="6879428"/>
                    </a:lnTo>
                    <a:lnTo>
                      <a:pt x="6905438" y="6943013"/>
                    </a:lnTo>
                    <a:lnTo>
                      <a:pt x="6447409" y="6780073"/>
                    </a:lnTo>
                    <a:lnTo>
                      <a:pt x="6039057" y="7050324"/>
                    </a:lnTo>
                    <a:lnTo>
                      <a:pt x="5843322" y="7373229"/>
                    </a:lnTo>
                    <a:lnTo>
                      <a:pt x="5462784" y="7411974"/>
                    </a:lnTo>
                    <a:lnTo>
                      <a:pt x="5217371" y="7113909"/>
                    </a:lnTo>
                    <a:lnTo>
                      <a:pt x="4770273" y="6992691"/>
                    </a:lnTo>
                    <a:lnTo>
                      <a:pt x="4486115" y="6780073"/>
                    </a:lnTo>
                    <a:lnTo>
                      <a:pt x="4155255" y="7003622"/>
                    </a:lnTo>
                    <a:lnTo>
                      <a:pt x="3917799" y="6857565"/>
                    </a:lnTo>
                    <a:lnTo>
                      <a:pt x="4066831" y="6512798"/>
                    </a:lnTo>
                    <a:lnTo>
                      <a:pt x="4044968" y="6154123"/>
                    </a:lnTo>
                    <a:lnTo>
                      <a:pt x="3711132" y="5991183"/>
                    </a:lnTo>
                    <a:lnTo>
                      <a:pt x="3267010" y="6101470"/>
                    </a:lnTo>
                    <a:lnTo>
                      <a:pt x="2723532" y="6322044"/>
                    </a:lnTo>
                    <a:lnTo>
                      <a:pt x="2502958" y="6606202"/>
                    </a:lnTo>
                    <a:lnTo>
                      <a:pt x="2478120" y="6926131"/>
                    </a:lnTo>
                    <a:cubicBezTo>
                      <a:pt x="2479112" y="7033766"/>
                      <a:pt x="2480103" y="7141400"/>
                      <a:pt x="2481095" y="7249035"/>
                    </a:cubicBezTo>
                    <a:lnTo>
                      <a:pt x="1948549" y="7259966"/>
                    </a:lnTo>
                    <a:lnTo>
                      <a:pt x="1653459" y="7447745"/>
                    </a:lnTo>
                    <a:lnTo>
                      <a:pt x="1237151" y="7298712"/>
                    </a:lnTo>
                    <a:lnTo>
                      <a:pt x="988763" y="7113909"/>
                    </a:lnTo>
                    <a:lnTo>
                      <a:pt x="633064" y="7100002"/>
                    </a:lnTo>
                    <a:lnTo>
                      <a:pt x="296084" y="7368029"/>
                    </a:lnTo>
                    <a:close/>
                  </a:path>
                </a:pathLst>
              </a:custGeom>
              <a:solidFill>
                <a:srgbClr val="00B050"/>
              </a:solid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6" name="任意多边形 26">
                <a:extLst>
                  <a:ext uri="{FF2B5EF4-FFF2-40B4-BE49-F238E27FC236}">
                    <a16:creationId xmlns:a16="http://schemas.microsoft.com/office/drawing/2014/main" id="{1BAB1E4A-324C-DA37-CBA1-10BA69BF8C40}"/>
                  </a:ext>
                </a:extLst>
              </p:cNvPr>
              <p:cNvSpPr>
                <a:spLocks/>
              </p:cNvSpPr>
              <p:nvPr/>
            </p:nvSpPr>
            <p:spPr bwMode="auto">
              <a:xfrm>
                <a:off x="7849997" y="5885138"/>
                <a:ext cx="1019136" cy="1472807"/>
              </a:xfrm>
              <a:custGeom>
                <a:avLst/>
                <a:gdLst>
                  <a:gd name="T0" fmla="*/ 0 w 9318035"/>
                  <a:gd name="T1" fmla="*/ 0 h 12940813"/>
                  <a:gd name="T2" fmla="*/ 9318035 w 9318035"/>
                  <a:gd name="T3" fmla="*/ 12940813 h 12940813"/>
                </a:gdLst>
                <a:ahLst/>
                <a:cxnLst>
                  <a:cxn ang="0">
                    <a:pos x="1369628" y="3051480"/>
                  </a:cxn>
                  <a:cxn ang="0">
                    <a:pos x="1172407" y="4315541"/>
                  </a:cxn>
                  <a:cxn ang="0">
                    <a:pos x="583971" y="5249001"/>
                  </a:cxn>
                  <a:cxn ang="0">
                    <a:pos x="816705" y="6322050"/>
                  </a:cxn>
                  <a:cxn ang="0">
                    <a:pos x="65332" y="7573692"/>
                  </a:cxn>
                  <a:cxn ang="0">
                    <a:pos x="0" y="8410770"/>
                  </a:cxn>
                  <a:cxn ang="0">
                    <a:pos x="1103841" y="9581687"/>
                  </a:cxn>
                  <a:cxn ang="0">
                    <a:pos x="1461287" y="11280686"/>
                  </a:cxn>
                  <a:cxn ang="0">
                    <a:pos x="1523568" y="12940813"/>
                  </a:cxn>
                  <a:cxn ang="0">
                    <a:pos x="2973996" y="12568098"/>
                  </a:cxn>
                  <a:cxn ang="0">
                    <a:pos x="4847766" y="12629743"/>
                  </a:cxn>
                  <a:cxn ang="0">
                    <a:pos x="4669759" y="12026110"/>
                  </a:cxn>
                  <a:cxn ang="0">
                    <a:pos x="5183678" y="11564846"/>
                  </a:cxn>
                  <a:cxn ang="0">
                    <a:pos x="5453929" y="10653252"/>
                  </a:cxn>
                  <a:cxn ang="0">
                    <a:pos x="5965128" y="9730722"/>
                  </a:cxn>
                  <a:cxn ang="0">
                    <a:pos x="6963402" y="9170104"/>
                  </a:cxn>
                  <a:cxn ang="0">
                    <a:pos x="7165346" y="8292788"/>
                  </a:cxn>
                  <a:cxn ang="0">
                    <a:pos x="6937077" y="7770916"/>
                  </a:cxn>
                  <a:cxn ang="0">
                    <a:pos x="6584609" y="7055053"/>
                  </a:cxn>
                  <a:cxn ang="0">
                    <a:pos x="7188696" y="6387384"/>
                  </a:cxn>
                  <a:cxn ang="0">
                    <a:pos x="7992982" y="6189902"/>
                  </a:cxn>
                  <a:cxn ang="0">
                    <a:pos x="8182505" y="5318798"/>
                  </a:cxn>
                  <a:cxn ang="0">
                    <a:pos x="8847204" y="4857534"/>
                  </a:cxn>
                  <a:cxn ang="0">
                    <a:pos x="9309956" y="4160304"/>
                  </a:cxn>
                  <a:cxn ang="0">
                    <a:pos x="8927929" y="3487907"/>
                  </a:cxn>
                  <a:cxn ang="0">
                    <a:pos x="8621908" y="2699017"/>
                  </a:cxn>
                  <a:cxn ang="0">
                    <a:pos x="8171834" y="1978437"/>
                  </a:cxn>
                  <a:cxn ang="0">
                    <a:pos x="8447778" y="1119750"/>
                  </a:cxn>
                  <a:cxn ang="0">
                    <a:pos x="7906045" y="746911"/>
                  </a:cxn>
                  <a:cxn ang="0">
                    <a:pos x="7044312" y="614500"/>
                  </a:cxn>
                  <a:cxn ang="0">
                    <a:pos x="6157371" y="1085208"/>
                  </a:cxn>
                  <a:cxn ang="0">
                    <a:pos x="5419903" y="777958"/>
                  </a:cxn>
                  <a:cxn ang="0">
                    <a:pos x="4742789" y="340045"/>
                  </a:cxn>
                  <a:cxn ang="0">
                    <a:pos x="3974015" y="205436"/>
                  </a:cxn>
                  <a:cxn ang="0">
                    <a:pos x="4327969" y="857197"/>
                  </a:cxn>
                  <a:cxn ang="0">
                    <a:pos x="3776791" y="1708183"/>
                  </a:cxn>
                  <a:cxn ang="0">
                    <a:pos x="3301362" y="1824682"/>
                  </a:cxn>
                  <a:cxn ang="0">
                    <a:pos x="2194291" y="1764331"/>
                  </a:cxn>
                  <a:cxn ang="0">
                    <a:pos x="1818475" y="2313759"/>
                  </a:cxn>
                </a:cxnLst>
                <a:rect l="T0" t="T1" r="T2" b="T3"/>
                <a:pathLst>
                  <a:path w="9318035" h="12940813">
                    <a:moveTo>
                      <a:pt x="1382038" y="2451083"/>
                    </a:moveTo>
                    <a:lnTo>
                      <a:pt x="1369628" y="3051480"/>
                    </a:lnTo>
                    <a:lnTo>
                      <a:pt x="1226804" y="3717663"/>
                    </a:lnTo>
                    <a:lnTo>
                      <a:pt x="1172407" y="4315541"/>
                    </a:lnTo>
                    <a:lnTo>
                      <a:pt x="882037" y="4627774"/>
                    </a:lnTo>
                    <a:lnTo>
                      <a:pt x="583971" y="5249001"/>
                    </a:lnTo>
                    <a:lnTo>
                      <a:pt x="604087" y="5742801"/>
                    </a:lnTo>
                    <a:lnTo>
                      <a:pt x="816705" y="6322050"/>
                    </a:lnTo>
                    <a:lnTo>
                      <a:pt x="524848" y="6834479"/>
                    </a:lnTo>
                    <a:lnTo>
                      <a:pt x="65332" y="7573692"/>
                    </a:lnTo>
                    <a:lnTo>
                      <a:pt x="310486" y="8028746"/>
                    </a:lnTo>
                    <a:lnTo>
                      <a:pt x="0" y="8410770"/>
                    </a:lnTo>
                    <a:lnTo>
                      <a:pt x="48382" y="8952634"/>
                    </a:lnTo>
                    <a:lnTo>
                      <a:pt x="1103841" y="9581687"/>
                    </a:lnTo>
                    <a:lnTo>
                      <a:pt x="1158499" y="10103560"/>
                    </a:lnTo>
                    <a:lnTo>
                      <a:pt x="1461287" y="11280686"/>
                    </a:lnTo>
                    <a:lnTo>
                      <a:pt x="1523383" y="12218611"/>
                    </a:lnTo>
                    <a:cubicBezTo>
                      <a:pt x="1523445" y="12459345"/>
                      <a:pt x="1523506" y="12700079"/>
                      <a:pt x="1523568" y="12940813"/>
                    </a:cubicBezTo>
                    <a:lnTo>
                      <a:pt x="2119774" y="12723343"/>
                    </a:lnTo>
                    <a:lnTo>
                      <a:pt x="2973996" y="12568098"/>
                    </a:lnTo>
                    <a:lnTo>
                      <a:pt x="4183657" y="12631683"/>
                    </a:lnTo>
                    <a:lnTo>
                      <a:pt x="4847766" y="12629743"/>
                    </a:lnTo>
                    <a:lnTo>
                      <a:pt x="4942985" y="12285429"/>
                    </a:lnTo>
                    <a:lnTo>
                      <a:pt x="4669759" y="12026110"/>
                    </a:lnTo>
                    <a:lnTo>
                      <a:pt x="4829723" y="11679853"/>
                    </a:lnTo>
                    <a:lnTo>
                      <a:pt x="5183678" y="11564846"/>
                    </a:lnTo>
                    <a:lnTo>
                      <a:pt x="5113881" y="11195238"/>
                    </a:lnTo>
                    <a:lnTo>
                      <a:pt x="5453929" y="10653252"/>
                    </a:lnTo>
                    <a:lnTo>
                      <a:pt x="5556515" y="10289854"/>
                    </a:lnTo>
                    <a:lnTo>
                      <a:pt x="5965128" y="9730722"/>
                    </a:lnTo>
                    <a:lnTo>
                      <a:pt x="6505372" y="9385955"/>
                    </a:lnTo>
                    <a:lnTo>
                      <a:pt x="6963402" y="9170104"/>
                    </a:lnTo>
                    <a:lnTo>
                      <a:pt x="7285589" y="8711941"/>
                    </a:lnTo>
                    <a:lnTo>
                      <a:pt x="7165346" y="8292788"/>
                    </a:lnTo>
                    <a:lnTo>
                      <a:pt x="7195679" y="7836503"/>
                    </a:lnTo>
                    <a:lnTo>
                      <a:pt x="6937077" y="7770916"/>
                    </a:lnTo>
                    <a:lnTo>
                      <a:pt x="6677755" y="7444778"/>
                    </a:lnTo>
                    <a:lnTo>
                      <a:pt x="6584609" y="7055053"/>
                    </a:lnTo>
                    <a:lnTo>
                      <a:pt x="6901306" y="6693145"/>
                    </a:lnTo>
                    <a:lnTo>
                      <a:pt x="7188696" y="6387384"/>
                    </a:lnTo>
                    <a:lnTo>
                      <a:pt x="7572209" y="6197858"/>
                    </a:lnTo>
                    <a:lnTo>
                      <a:pt x="7992982" y="6189902"/>
                    </a:lnTo>
                    <a:lnTo>
                      <a:pt x="8025777" y="5727150"/>
                    </a:lnTo>
                    <a:lnTo>
                      <a:pt x="8182505" y="5318798"/>
                    </a:lnTo>
                    <a:lnTo>
                      <a:pt x="8538204" y="4790974"/>
                    </a:lnTo>
                    <a:lnTo>
                      <a:pt x="8847204" y="4857534"/>
                    </a:lnTo>
                    <a:lnTo>
                      <a:pt x="9207367" y="4511280"/>
                    </a:lnTo>
                    <a:lnTo>
                      <a:pt x="9309956" y="4160304"/>
                    </a:lnTo>
                    <a:lnTo>
                      <a:pt x="9318035" y="3733565"/>
                    </a:lnTo>
                    <a:lnTo>
                      <a:pt x="8927929" y="3487907"/>
                    </a:lnTo>
                    <a:lnTo>
                      <a:pt x="8673332" y="3205238"/>
                    </a:lnTo>
                    <a:lnTo>
                      <a:pt x="8621908" y="2699017"/>
                    </a:lnTo>
                    <a:lnTo>
                      <a:pt x="8261747" y="2399207"/>
                    </a:lnTo>
                    <a:lnTo>
                      <a:pt x="8171834" y="1978437"/>
                    </a:lnTo>
                    <a:lnTo>
                      <a:pt x="8460457" y="1635156"/>
                    </a:lnTo>
                    <a:lnTo>
                      <a:pt x="8447778" y="1119750"/>
                    </a:lnTo>
                    <a:lnTo>
                      <a:pt x="8146735" y="807517"/>
                    </a:lnTo>
                    <a:lnTo>
                      <a:pt x="7906045" y="746911"/>
                    </a:lnTo>
                    <a:lnTo>
                      <a:pt x="7479065" y="503245"/>
                    </a:lnTo>
                    <a:lnTo>
                      <a:pt x="7044312" y="614500"/>
                    </a:lnTo>
                    <a:lnTo>
                      <a:pt x="6643473" y="1031069"/>
                    </a:lnTo>
                    <a:lnTo>
                      <a:pt x="6157371" y="1085208"/>
                    </a:lnTo>
                    <a:lnTo>
                      <a:pt x="5655870" y="962761"/>
                    </a:lnTo>
                    <a:lnTo>
                      <a:pt x="5419903" y="777958"/>
                    </a:lnTo>
                    <a:lnTo>
                      <a:pt x="5342153" y="455054"/>
                    </a:lnTo>
                    <a:lnTo>
                      <a:pt x="4742789" y="340045"/>
                    </a:lnTo>
                    <a:lnTo>
                      <a:pt x="4388576" y="0"/>
                    </a:lnTo>
                    <a:lnTo>
                      <a:pt x="3974015" y="205436"/>
                    </a:lnTo>
                    <a:lnTo>
                      <a:pt x="4247241" y="520128"/>
                    </a:lnTo>
                    <a:lnTo>
                      <a:pt x="4327969" y="857197"/>
                    </a:lnTo>
                    <a:lnTo>
                      <a:pt x="4205259" y="1180102"/>
                    </a:lnTo>
                    <a:lnTo>
                      <a:pt x="3776791" y="1708183"/>
                    </a:lnTo>
                    <a:lnTo>
                      <a:pt x="3650594" y="2119513"/>
                    </a:lnTo>
                    <a:lnTo>
                      <a:pt x="3301362" y="1824682"/>
                    </a:lnTo>
                    <a:lnTo>
                      <a:pt x="2761118" y="1787422"/>
                    </a:lnTo>
                    <a:lnTo>
                      <a:pt x="2194291" y="1764331"/>
                    </a:lnTo>
                    <a:lnTo>
                      <a:pt x="2021908" y="2034321"/>
                    </a:lnTo>
                    <a:lnTo>
                      <a:pt x="1818475" y="2313759"/>
                    </a:lnTo>
                    <a:lnTo>
                      <a:pt x="1382038" y="2451083"/>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7" name="任意多边形 27">
                <a:extLst>
                  <a:ext uri="{FF2B5EF4-FFF2-40B4-BE49-F238E27FC236}">
                    <a16:creationId xmlns:a16="http://schemas.microsoft.com/office/drawing/2014/main" id="{85E09863-FF37-CBE1-E629-DDCE93F3E994}"/>
                  </a:ext>
                </a:extLst>
              </p:cNvPr>
              <p:cNvSpPr>
                <a:spLocks/>
              </p:cNvSpPr>
              <p:nvPr/>
            </p:nvSpPr>
            <p:spPr bwMode="auto">
              <a:xfrm>
                <a:off x="9331139" y="5449188"/>
                <a:ext cx="351036" cy="230936"/>
              </a:xfrm>
              <a:custGeom>
                <a:avLst/>
                <a:gdLst>
                  <a:gd name="T0" fmla="*/ 0 w 3215851"/>
                  <a:gd name="T1" fmla="*/ 0 h 2036775"/>
                  <a:gd name="T2" fmla="*/ 1 w 3215851"/>
                  <a:gd name="T3" fmla="*/ 3 h 2036775"/>
                  <a:gd name="T4" fmla="*/ 1 w 3215851"/>
                  <a:gd name="T5" fmla="*/ 6 h 2036775"/>
                  <a:gd name="T6" fmla="*/ 2 w 3215851"/>
                  <a:gd name="T7" fmla="*/ 6 h 2036775"/>
                  <a:gd name="T8" fmla="*/ 3 w 3215851"/>
                  <a:gd name="T9" fmla="*/ 5 h 2036775"/>
                  <a:gd name="T10" fmla="*/ 4 w 3215851"/>
                  <a:gd name="T11" fmla="*/ 6 h 2036775"/>
                  <a:gd name="T12" fmla="*/ 6 w 3215851"/>
                  <a:gd name="T13" fmla="*/ 5 h 2036775"/>
                  <a:gd name="T14" fmla="*/ 8 w 3215851"/>
                  <a:gd name="T15" fmla="*/ 7 h 2036775"/>
                  <a:gd name="T16" fmla="*/ 10 w 3215851"/>
                  <a:gd name="T17" fmla="*/ 8 h 2036775"/>
                  <a:gd name="T18" fmla="*/ 11 w 3215851"/>
                  <a:gd name="T19" fmla="*/ 6 h 2036775"/>
                  <a:gd name="T20" fmla="*/ 12 w 3215851"/>
                  <a:gd name="T21" fmla="*/ 4 h 2036775"/>
                  <a:gd name="T22" fmla="*/ 11 w 3215851"/>
                  <a:gd name="T23" fmla="*/ 3 h 2036775"/>
                  <a:gd name="T24" fmla="*/ 10 w 3215851"/>
                  <a:gd name="T25" fmla="*/ 3 h 2036775"/>
                  <a:gd name="T26" fmla="*/ 7 w 3215851"/>
                  <a:gd name="T27" fmla="*/ 1 h 2036775"/>
                  <a:gd name="T28" fmla="*/ 6 w 3215851"/>
                  <a:gd name="T29" fmla="*/ 1 h 2036775"/>
                  <a:gd name="T30" fmla="*/ 5 w 3215851"/>
                  <a:gd name="T31" fmla="*/ 1 h 2036775"/>
                  <a:gd name="T32" fmla="*/ 2 w 3215851"/>
                  <a:gd name="T33" fmla="*/ 0 h 2036775"/>
                  <a:gd name="T34" fmla="*/ 0 w 3215851"/>
                  <a:gd name="T35" fmla="*/ 0 h 20367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15851"/>
                  <a:gd name="T55" fmla="*/ 0 h 2036775"/>
                  <a:gd name="T56" fmla="*/ 3215851 w 3215851"/>
                  <a:gd name="T57" fmla="*/ 2036775 h 20367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15851" h="2036775">
                    <a:moveTo>
                      <a:pt x="0" y="0"/>
                    </a:moveTo>
                    <a:lnTo>
                      <a:pt x="159323" y="783904"/>
                    </a:lnTo>
                    <a:lnTo>
                      <a:pt x="225560" y="1506557"/>
                    </a:lnTo>
                    <a:lnTo>
                      <a:pt x="417349" y="1714452"/>
                    </a:lnTo>
                    <a:lnTo>
                      <a:pt x="705129" y="1451576"/>
                    </a:lnTo>
                    <a:lnTo>
                      <a:pt x="1074736" y="1760896"/>
                    </a:lnTo>
                    <a:lnTo>
                      <a:pt x="1747388" y="1457203"/>
                    </a:lnTo>
                    <a:lnTo>
                      <a:pt x="2299145" y="1943047"/>
                    </a:lnTo>
                    <a:lnTo>
                      <a:pt x="2734988" y="2036775"/>
                    </a:lnTo>
                    <a:lnTo>
                      <a:pt x="2933375" y="1589677"/>
                    </a:lnTo>
                    <a:lnTo>
                      <a:pt x="3215851" y="1124455"/>
                    </a:lnTo>
                    <a:lnTo>
                      <a:pt x="2972444" y="778600"/>
                    </a:lnTo>
                    <a:lnTo>
                      <a:pt x="2630652" y="773296"/>
                    </a:lnTo>
                    <a:lnTo>
                      <a:pt x="2023590" y="348384"/>
                    </a:lnTo>
                    <a:lnTo>
                      <a:pt x="1639359" y="139068"/>
                    </a:lnTo>
                    <a:lnTo>
                      <a:pt x="1223768" y="227166"/>
                    </a:lnTo>
                    <a:lnTo>
                      <a:pt x="539537" y="11897"/>
                    </a:lnTo>
                    <a:lnTo>
                      <a:pt x="0" y="0"/>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8" name="任意多边形 28">
                <a:extLst>
                  <a:ext uri="{FF2B5EF4-FFF2-40B4-BE49-F238E27FC236}">
                    <a16:creationId xmlns:a16="http://schemas.microsoft.com/office/drawing/2014/main" id="{A2AAC3B3-6A9A-0833-33AA-4066BC4FC5CF}"/>
                  </a:ext>
                </a:extLst>
              </p:cNvPr>
              <p:cNvSpPr>
                <a:spLocks/>
              </p:cNvSpPr>
              <p:nvPr/>
            </p:nvSpPr>
            <p:spPr bwMode="auto">
              <a:xfrm>
                <a:off x="9159019" y="4692753"/>
                <a:ext cx="317063" cy="419456"/>
              </a:xfrm>
              <a:custGeom>
                <a:avLst/>
                <a:gdLst>
                  <a:gd name="T0" fmla="*/ 2 w 2897863"/>
                  <a:gd name="T1" fmla="*/ 4 h 3680800"/>
                  <a:gd name="T2" fmla="*/ 1 w 2897863"/>
                  <a:gd name="T3" fmla="*/ 5 h 3680800"/>
                  <a:gd name="T4" fmla="*/ 1 w 2897863"/>
                  <a:gd name="T5" fmla="*/ 8 h 3680800"/>
                  <a:gd name="T6" fmla="*/ 1 w 2897863"/>
                  <a:gd name="T7" fmla="*/ 10 h 3680800"/>
                  <a:gd name="T8" fmla="*/ 0 w 2897863"/>
                  <a:gd name="T9" fmla="*/ 10 h 3680800"/>
                  <a:gd name="T10" fmla="*/ 0 w 2897863"/>
                  <a:gd name="T11" fmla="*/ 12 h 3680800"/>
                  <a:gd name="T12" fmla="*/ 1 w 2897863"/>
                  <a:gd name="T13" fmla="*/ 14 h 3680800"/>
                  <a:gd name="T14" fmla="*/ 4 w 2897863"/>
                  <a:gd name="T15" fmla="*/ 13 h 3680800"/>
                  <a:gd name="T16" fmla="*/ 7 w 2897863"/>
                  <a:gd name="T17" fmla="*/ 14 h 3680800"/>
                  <a:gd name="T18" fmla="*/ 8 w 2897863"/>
                  <a:gd name="T19" fmla="*/ 13 h 3680800"/>
                  <a:gd name="T20" fmla="*/ 10 w 2897863"/>
                  <a:gd name="T21" fmla="*/ 12 h 3680800"/>
                  <a:gd name="T22" fmla="*/ 11 w 2897863"/>
                  <a:gd name="T23" fmla="*/ 11 h 3680800"/>
                  <a:gd name="T24" fmla="*/ 11 w 2897863"/>
                  <a:gd name="T25" fmla="*/ 8 h 3680800"/>
                  <a:gd name="T26" fmla="*/ 10 w 2897863"/>
                  <a:gd name="T27" fmla="*/ 6 h 3680800"/>
                  <a:gd name="T28" fmla="*/ 8 w 2897863"/>
                  <a:gd name="T29" fmla="*/ 6 h 3680800"/>
                  <a:gd name="T30" fmla="*/ 6 w 2897863"/>
                  <a:gd name="T31" fmla="*/ 6 h 3680800"/>
                  <a:gd name="T32" fmla="*/ 6 w 2897863"/>
                  <a:gd name="T33" fmla="*/ 4 h 3680800"/>
                  <a:gd name="T34" fmla="*/ 5 w 2897863"/>
                  <a:gd name="T35" fmla="*/ 3 h 3680800"/>
                  <a:gd name="T36" fmla="*/ 5 w 2897863"/>
                  <a:gd name="T37" fmla="*/ 1 h 3680800"/>
                  <a:gd name="T38" fmla="*/ 4 w 2897863"/>
                  <a:gd name="T39" fmla="*/ 0 h 3680800"/>
                  <a:gd name="T40" fmla="*/ 3 w 2897863"/>
                  <a:gd name="T41" fmla="*/ 1 h 3680800"/>
                  <a:gd name="T42" fmla="*/ 3 w 2897863"/>
                  <a:gd name="T43" fmla="*/ 3 h 3680800"/>
                  <a:gd name="T44" fmla="*/ 2 w 2897863"/>
                  <a:gd name="T45" fmla="*/ 4 h 36808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97863"/>
                  <a:gd name="T70" fmla="*/ 0 h 3680800"/>
                  <a:gd name="T71" fmla="*/ 2897863 w 2897863"/>
                  <a:gd name="T72" fmla="*/ 3680800 h 36808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97863" h="3680800">
                    <a:moveTo>
                      <a:pt x="449356" y="1091231"/>
                    </a:moveTo>
                    <a:lnTo>
                      <a:pt x="316956" y="1445956"/>
                    </a:lnTo>
                    <a:lnTo>
                      <a:pt x="350074" y="2119255"/>
                    </a:lnTo>
                    <a:lnTo>
                      <a:pt x="322325" y="2702580"/>
                    </a:lnTo>
                    <a:lnTo>
                      <a:pt x="7959" y="2808467"/>
                    </a:lnTo>
                    <a:lnTo>
                      <a:pt x="0" y="3219662"/>
                    </a:lnTo>
                    <a:lnTo>
                      <a:pt x="365987" y="3680800"/>
                    </a:lnTo>
                    <a:lnTo>
                      <a:pt x="1066777" y="3586749"/>
                    </a:lnTo>
                    <a:lnTo>
                      <a:pt x="1767567" y="3642054"/>
                    </a:lnTo>
                    <a:lnTo>
                      <a:pt x="2236528" y="3476462"/>
                    </a:lnTo>
                    <a:lnTo>
                      <a:pt x="2661439" y="3283379"/>
                    </a:lnTo>
                    <a:lnTo>
                      <a:pt x="2837963" y="2941264"/>
                    </a:lnTo>
                    <a:lnTo>
                      <a:pt x="2897863" y="2248806"/>
                    </a:lnTo>
                    <a:lnTo>
                      <a:pt x="2656135" y="1683089"/>
                    </a:lnTo>
                    <a:lnTo>
                      <a:pt x="2153732" y="1550613"/>
                    </a:lnTo>
                    <a:lnTo>
                      <a:pt x="1530111" y="1594986"/>
                    </a:lnTo>
                    <a:lnTo>
                      <a:pt x="1518856" y="1042906"/>
                    </a:lnTo>
                    <a:lnTo>
                      <a:pt x="1237349" y="855450"/>
                    </a:lnTo>
                    <a:lnTo>
                      <a:pt x="1430755" y="215269"/>
                    </a:lnTo>
                    <a:lnTo>
                      <a:pt x="1177063" y="0"/>
                    </a:lnTo>
                    <a:lnTo>
                      <a:pt x="890253" y="358675"/>
                    </a:lnTo>
                    <a:lnTo>
                      <a:pt x="913014" y="855065"/>
                    </a:lnTo>
                    <a:lnTo>
                      <a:pt x="449356" y="1091231"/>
                    </a:lnTo>
                    <a:close/>
                  </a:path>
                </a:pathLst>
              </a:custGeom>
              <a:solidFill>
                <a:srgbClr val="00B050"/>
              </a:solid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99" name="任意多边形 29">
                <a:extLst>
                  <a:ext uri="{FF2B5EF4-FFF2-40B4-BE49-F238E27FC236}">
                    <a16:creationId xmlns:a16="http://schemas.microsoft.com/office/drawing/2014/main" id="{935731E4-DBC4-3E4F-F1CD-3A4EDE17A93F}"/>
                  </a:ext>
                </a:extLst>
              </p:cNvPr>
              <p:cNvSpPr>
                <a:spLocks/>
              </p:cNvSpPr>
              <p:nvPr/>
            </p:nvSpPr>
            <p:spPr bwMode="auto">
              <a:xfrm>
                <a:off x="8656246" y="4984959"/>
                <a:ext cx="219682" cy="259213"/>
              </a:xfrm>
              <a:custGeom>
                <a:avLst/>
                <a:gdLst>
                  <a:gd name="T0" fmla="*/ 0 w 2011355"/>
                  <a:gd name="T1" fmla="*/ 4 h 2279153"/>
                  <a:gd name="T2" fmla="*/ 0 w 2011355"/>
                  <a:gd name="T3" fmla="*/ 6 h 2279153"/>
                  <a:gd name="T4" fmla="*/ 0 w 2011355"/>
                  <a:gd name="T5" fmla="*/ 7 h 2279153"/>
                  <a:gd name="T6" fmla="*/ 2 w 2011355"/>
                  <a:gd name="T7" fmla="*/ 8 h 2279153"/>
                  <a:gd name="T8" fmla="*/ 3 w 2011355"/>
                  <a:gd name="T9" fmla="*/ 8 h 2279153"/>
                  <a:gd name="T10" fmla="*/ 5 w 2011355"/>
                  <a:gd name="T11" fmla="*/ 8 h 2279153"/>
                  <a:gd name="T12" fmla="*/ 5 w 2011355"/>
                  <a:gd name="T13" fmla="*/ 7 h 2279153"/>
                  <a:gd name="T14" fmla="*/ 6 w 2011355"/>
                  <a:gd name="T15" fmla="*/ 7 h 2279153"/>
                  <a:gd name="T16" fmla="*/ 7 w 2011355"/>
                  <a:gd name="T17" fmla="*/ 5 h 2279153"/>
                  <a:gd name="T18" fmla="*/ 6 w 2011355"/>
                  <a:gd name="T19" fmla="*/ 3 h 2279153"/>
                  <a:gd name="T20" fmla="*/ 6 w 2011355"/>
                  <a:gd name="T21" fmla="*/ 2 h 2279153"/>
                  <a:gd name="T22" fmla="*/ 7 w 2011355"/>
                  <a:gd name="T23" fmla="*/ 1 h 2279153"/>
                  <a:gd name="T24" fmla="*/ 7 w 2011355"/>
                  <a:gd name="T25" fmla="*/ 0 h 2279153"/>
                  <a:gd name="T26" fmla="*/ 6 w 2011355"/>
                  <a:gd name="T27" fmla="*/ 1 h 2279153"/>
                  <a:gd name="T28" fmla="*/ 5 w 2011355"/>
                  <a:gd name="T29" fmla="*/ 1 h 2279153"/>
                  <a:gd name="T30" fmla="*/ 3 w 2011355"/>
                  <a:gd name="T31" fmla="*/ 1 h 2279153"/>
                  <a:gd name="T32" fmla="*/ 2 w 2011355"/>
                  <a:gd name="T33" fmla="*/ 2 h 2279153"/>
                  <a:gd name="T34" fmla="*/ 1 w 2011355"/>
                  <a:gd name="T35" fmla="*/ 3 h 2279153"/>
                  <a:gd name="T36" fmla="*/ 0 w 2011355"/>
                  <a:gd name="T37" fmla="*/ 4 h 2279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11355"/>
                  <a:gd name="T58" fmla="*/ 0 h 2279153"/>
                  <a:gd name="T59" fmla="*/ 2011355 w 2011355"/>
                  <a:gd name="T60" fmla="*/ 2279153 h 2279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11355" h="2279153">
                    <a:moveTo>
                      <a:pt x="0" y="1098082"/>
                    </a:moveTo>
                    <a:lnTo>
                      <a:pt x="29882" y="1602034"/>
                    </a:lnTo>
                    <a:lnTo>
                      <a:pt x="110865" y="1973129"/>
                    </a:lnTo>
                    <a:lnTo>
                      <a:pt x="515986" y="2243383"/>
                    </a:lnTo>
                    <a:lnTo>
                      <a:pt x="922849" y="2279153"/>
                    </a:lnTo>
                    <a:lnTo>
                      <a:pt x="1344918" y="2207223"/>
                    </a:lnTo>
                    <a:lnTo>
                      <a:pt x="1445568" y="1964137"/>
                    </a:lnTo>
                    <a:lnTo>
                      <a:pt x="1662061" y="1842723"/>
                    </a:lnTo>
                    <a:lnTo>
                      <a:pt x="2011355" y="1254406"/>
                    </a:lnTo>
                    <a:lnTo>
                      <a:pt x="1648154" y="856610"/>
                    </a:lnTo>
                    <a:lnTo>
                      <a:pt x="1693109" y="645482"/>
                    </a:lnTo>
                    <a:lnTo>
                      <a:pt x="1829723" y="350392"/>
                    </a:lnTo>
                    <a:lnTo>
                      <a:pt x="1799841" y="0"/>
                    </a:lnTo>
                    <a:lnTo>
                      <a:pt x="1576610" y="184219"/>
                    </a:lnTo>
                    <a:lnTo>
                      <a:pt x="1255196" y="202848"/>
                    </a:lnTo>
                    <a:lnTo>
                      <a:pt x="869935" y="179759"/>
                    </a:lnTo>
                    <a:lnTo>
                      <a:pt x="590500" y="555311"/>
                    </a:lnTo>
                    <a:lnTo>
                      <a:pt x="323553" y="691344"/>
                    </a:lnTo>
                    <a:lnTo>
                      <a:pt x="0" y="1098082"/>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100" name="任意多边形 30">
                <a:extLst>
                  <a:ext uri="{FF2B5EF4-FFF2-40B4-BE49-F238E27FC236}">
                    <a16:creationId xmlns:a16="http://schemas.microsoft.com/office/drawing/2014/main" id="{ABEBFDCD-33EE-3853-5F01-7FC6B472D680}"/>
                  </a:ext>
                </a:extLst>
              </p:cNvPr>
              <p:cNvSpPr>
                <a:spLocks/>
              </p:cNvSpPr>
              <p:nvPr/>
            </p:nvSpPr>
            <p:spPr bwMode="auto">
              <a:xfrm>
                <a:off x="9765970" y="6172630"/>
                <a:ext cx="1376965" cy="1920540"/>
              </a:xfrm>
              <a:custGeom>
                <a:avLst/>
                <a:gdLst>
                  <a:gd name="T0" fmla="*/ 0 w 12579556"/>
                  <a:gd name="T1" fmla="*/ 0 h 16883384"/>
                  <a:gd name="T2" fmla="*/ 12579556 w 12579556"/>
                  <a:gd name="T3" fmla="*/ 16883384 h 16883384"/>
                </a:gdLst>
                <a:ahLst/>
                <a:cxnLst>
                  <a:cxn ang="0">
                    <a:pos x="2139888" y="5660071"/>
                  </a:cxn>
                  <a:cxn ang="0">
                    <a:pos x="2116538" y="4677191"/>
                  </a:cxn>
                  <a:cxn ang="0">
                    <a:pos x="2083412" y="3152840"/>
                  </a:cxn>
                  <a:cxn ang="0">
                    <a:pos x="2571589" y="2428247"/>
                  </a:cxn>
                  <a:cxn ang="0">
                    <a:pos x="2976966" y="1810253"/>
                  </a:cxn>
                  <a:cxn ang="0">
                    <a:pos x="3334932" y="849370"/>
                  </a:cxn>
                  <a:cxn ang="0">
                    <a:pos x="3924851" y="1810257"/>
                  </a:cxn>
                  <a:cxn ang="0">
                    <a:pos x="5171771" y="2044736"/>
                  </a:cxn>
                  <a:cxn ang="0">
                    <a:pos x="5900052" y="1274734"/>
                  </a:cxn>
                  <a:cxn ang="0">
                    <a:pos x="5910983" y="631901"/>
                  </a:cxn>
                  <a:cxn ang="0">
                    <a:pos x="5883169" y="0"/>
                  </a:cxn>
                  <a:cxn ang="0">
                    <a:pos x="6865789" y="474912"/>
                  </a:cxn>
                  <a:cxn ang="0">
                    <a:pos x="7469876" y="1526097"/>
                  </a:cxn>
                  <a:cxn ang="0">
                    <a:pos x="8410774" y="1970220"/>
                  </a:cxn>
                  <a:cxn ang="0">
                    <a:pos x="9089377" y="1647315"/>
                  </a:cxn>
                  <a:cxn ang="0">
                    <a:pos x="9961970" y="1532562"/>
                  </a:cxn>
                  <a:cxn ang="0">
                    <a:pos x="10587918" y="2368477"/>
                  </a:cxn>
                  <a:cxn ang="0">
                    <a:pos x="10695232" y="3779505"/>
                  </a:cxn>
                  <a:cxn ang="0">
                    <a:pos x="11283665" y="4435014"/>
                  </a:cxn>
                  <a:cxn ang="0">
                    <a:pos x="11792533" y="5707222"/>
                  </a:cxn>
                  <a:cxn ang="0">
                    <a:pos x="11227776" y="6865269"/>
                  </a:cxn>
                  <a:cxn ang="0">
                    <a:pos x="10867289" y="7880619"/>
                  </a:cxn>
                  <a:cxn ang="0">
                    <a:pos x="10733978" y="8738139"/>
                  </a:cxn>
                  <a:cxn ang="0">
                    <a:pos x="11609803" y="9669853"/>
                  </a:cxn>
                  <a:cxn ang="0">
                    <a:pos x="12496301" y="10308222"/>
                  </a:cxn>
                  <a:cxn ang="0">
                    <a:pos x="12514477" y="11394533"/>
                  </a:cxn>
                  <a:cxn ang="0">
                    <a:pos x="11814725" y="11819183"/>
                  </a:cxn>
                  <a:cxn ang="0">
                    <a:pos x="10907853" y="12268026"/>
                  </a:cxn>
                  <a:cxn ang="0">
                    <a:pos x="10143799" y="12619005"/>
                  </a:cxn>
                  <a:cxn ang="0">
                    <a:pos x="9578460" y="13426522"/>
                  </a:cxn>
                  <a:cxn ang="0">
                    <a:pos x="9100053" y="14575576"/>
                  </a:cxn>
                  <a:cxn ang="0">
                    <a:pos x="8115687" y="15170479"/>
                  </a:cxn>
                  <a:cxn ang="0">
                    <a:pos x="7303447" y="15681420"/>
                  </a:cxn>
                  <a:cxn ang="0">
                    <a:pos x="6558025" y="15964091"/>
                  </a:cxn>
                  <a:cxn ang="0">
                    <a:pos x="5862281" y="16422517"/>
                  </a:cxn>
                  <a:cxn ang="0">
                    <a:pos x="4974033" y="16579107"/>
                  </a:cxn>
                  <a:cxn ang="0">
                    <a:pos x="4068647" y="16883384"/>
                  </a:cxn>
                  <a:cxn ang="0">
                    <a:pos x="3052972" y="16766886"/>
                  </a:cxn>
                  <a:cxn ang="0">
                    <a:pos x="1759350" y="16839916"/>
                  </a:cxn>
                  <a:cxn ang="0">
                    <a:pos x="1489095" y="16145661"/>
                  </a:cxn>
                  <a:cxn ang="0">
                    <a:pos x="1489098" y="15192084"/>
                  </a:cxn>
                  <a:cxn ang="0">
                    <a:pos x="1483012" y="13803897"/>
                  </a:cxn>
                  <a:cxn ang="0">
                    <a:pos x="895943" y="12205933"/>
                  </a:cxn>
                  <a:cxn ang="0">
                    <a:pos x="816704" y="11331592"/>
                  </a:cxn>
                  <a:cxn ang="0">
                    <a:pos x="563594" y="10387461"/>
                  </a:cxn>
                  <a:cxn ang="0">
                    <a:pos x="187779" y="9537961"/>
                  </a:cxn>
                  <a:cxn ang="0">
                    <a:pos x="108540" y="8912011"/>
                  </a:cxn>
                  <a:cxn ang="0">
                    <a:pos x="200197" y="8074932"/>
                  </a:cxn>
                  <a:cxn ang="0">
                    <a:pos x="541989" y="7267671"/>
                  </a:cxn>
                  <a:cxn ang="0">
                    <a:pos x="1908382" y="7053048"/>
                  </a:cxn>
                  <a:cxn ang="0">
                    <a:pos x="1986132" y="6265905"/>
                  </a:cxn>
                </a:cxnLst>
                <a:rect l="T0" t="T1" r="T2" b="T3"/>
                <a:pathLst>
                  <a:path w="12579556" h="16883384">
                    <a:moveTo>
                      <a:pt x="2465569" y="6042552"/>
                    </a:moveTo>
                    <a:lnTo>
                      <a:pt x="2139888" y="5660071"/>
                    </a:lnTo>
                    <a:lnTo>
                      <a:pt x="2048228" y="5278044"/>
                    </a:lnTo>
                    <a:lnTo>
                      <a:pt x="2116538" y="4677191"/>
                    </a:lnTo>
                    <a:lnTo>
                      <a:pt x="2147586" y="3861975"/>
                    </a:lnTo>
                    <a:lnTo>
                      <a:pt x="2083412" y="3152840"/>
                    </a:lnTo>
                    <a:lnTo>
                      <a:pt x="2199007" y="2637889"/>
                    </a:lnTo>
                    <a:lnTo>
                      <a:pt x="2571589" y="2428247"/>
                    </a:lnTo>
                    <a:lnTo>
                      <a:pt x="3004780" y="2168928"/>
                    </a:lnTo>
                    <a:lnTo>
                      <a:pt x="2976966" y="1810253"/>
                    </a:lnTo>
                    <a:lnTo>
                      <a:pt x="3150837" y="1352223"/>
                    </a:lnTo>
                    <a:lnTo>
                      <a:pt x="3334932" y="849370"/>
                    </a:lnTo>
                    <a:lnTo>
                      <a:pt x="3665532" y="1366134"/>
                    </a:lnTo>
                    <a:lnTo>
                      <a:pt x="3924851" y="1810257"/>
                    </a:lnTo>
                    <a:lnTo>
                      <a:pt x="4504099" y="1945383"/>
                    </a:lnTo>
                    <a:lnTo>
                      <a:pt x="5171771" y="2044736"/>
                    </a:lnTo>
                    <a:lnTo>
                      <a:pt x="5715249" y="1683086"/>
                    </a:lnTo>
                    <a:lnTo>
                      <a:pt x="5900052" y="1274734"/>
                    </a:lnTo>
                    <a:lnTo>
                      <a:pt x="6007363" y="891220"/>
                    </a:lnTo>
                    <a:lnTo>
                      <a:pt x="5910983" y="631901"/>
                    </a:lnTo>
                    <a:lnTo>
                      <a:pt x="5841190" y="295802"/>
                    </a:lnTo>
                    <a:lnTo>
                      <a:pt x="5883169" y="0"/>
                    </a:lnTo>
                    <a:lnTo>
                      <a:pt x="6463387" y="16882"/>
                    </a:lnTo>
                    <a:lnTo>
                      <a:pt x="6865789" y="474912"/>
                    </a:lnTo>
                    <a:lnTo>
                      <a:pt x="7136040" y="1032297"/>
                    </a:lnTo>
                    <a:lnTo>
                      <a:pt x="7469876" y="1526097"/>
                    </a:lnTo>
                    <a:lnTo>
                      <a:pt x="7803711" y="1959288"/>
                    </a:lnTo>
                    <a:lnTo>
                      <a:pt x="8410774" y="1970220"/>
                    </a:lnTo>
                    <a:lnTo>
                      <a:pt x="8744610" y="1945381"/>
                    </a:lnTo>
                    <a:lnTo>
                      <a:pt x="9089377" y="1647315"/>
                    </a:lnTo>
                    <a:lnTo>
                      <a:pt x="9321078" y="1377118"/>
                    </a:lnTo>
                    <a:lnTo>
                      <a:pt x="9961970" y="1532562"/>
                    </a:lnTo>
                    <a:lnTo>
                      <a:pt x="10267992" y="1787161"/>
                    </a:lnTo>
                    <a:lnTo>
                      <a:pt x="10587918" y="2368477"/>
                    </a:lnTo>
                    <a:lnTo>
                      <a:pt x="10674855" y="2866419"/>
                    </a:lnTo>
                    <a:lnTo>
                      <a:pt x="10695232" y="3779505"/>
                    </a:lnTo>
                    <a:lnTo>
                      <a:pt x="11019623" y="4043545"/>
                    </a:lnTo>
                    <a:lnTo>
                      <a:pt x="11283665" y="4435014"/>
                    </a:lnTo>
                    <a:lnTo>
                      <a:pt x="11605080" y="5177202"/>
                    </a:lnTo>
                    <a:lnTo>
                      <a:pt x="11792533" y="5707222"/>
                    </a:lnTo>
                    <a:lnTo>
                      <a:pt x="11505727" y="6206782"/>
                    </a:lnTo>
                    <a:lnTo>
                      <a:pt x="11227776" y="6865269"/>
                    </a:lnTo>
                    <a:lnTo>
                      <a:pt x="10956038" y="7352860"/>
                    </a:lnTo>
                    <a:lnTo>
                      <a:pt x="10867289" y="7880619"/>
                    </a:lnTo>
                    <a:lnTo>
                      <a:pt x="10607127" y="8091168"/>
                    </a:lnTo>
                    <a:lnTo>
                      <a:pt x="10733978" y="8738139"/>
                    </a:lnTo>
                    <a:lnTo>
                      <a:pt x="11179587" y="9070489"/>
                    </a:lnTo>
                    <a:lnTo>
                      <a:pt x="11609803" y="9669853"/>
                    </a:lnTo>
                    <a:lnTo>
                      <a:pt x="11979409" y="9822119"/>
                    </a:lnTo>
                    <a:lnTo>
                      <a:pt x="12496301" y="10308222"/>
                    </a:lnTo>
                    <a:lnTo>
                      <a:pt x="12579556" y="10857269"/>
                    </a:lnTo>
                    <a:lnTo>
                      <a:pt x="12514477" y="11394533"/>
                    </a:lnTo>
                    <a:lnTo>
                      <a:pt x="12170424" y="11466718"/>
                    </a:lnTo>
                    <a:lnTo>
                      <a:pt x="11814725" y="11819183"/>
                    </a:lnTo>
                    <a:lnTo>
                      <a:pt x="11351135" y="12178382"/>
                    </a:lnTo>
                    <a:lnTo>
                      <a:pt x="10907853" y="12268026"/>
                    </a:lnTo>
                    <a:lnTo>
                      <a:pt x="10361397" y="12451343"/>
                    </a:lnTo>
                    <a:lnTo>
                      <a:pt x="10143799" y="12619005"/>
                    </a:lnTo>
                    <a:lnTo>
                      <a:pt x="9693470" y="13063128"/>
                    </a:lnTo>
                    <a:lnTo>
                      <a:pt x="9578460" y="13426522"/>
                    </a:lnTo>
                    <a:lnTo>
                      <a:pt x="9142294" y="13920325"/>
                    </a:lnTo>
                    <a:lnTo>
                      <a:pt x="9100053" y="14575576"/>
                    </a:lnTo>
                    <a:lnTo>
                      <a:pt x="8516341" y="15066401"/>
                    </a:lnTo>
                    <a:lnTo>
                      <a:pt x="8115687" y="15170479"/>
                    </a:lnTo>
                    <a:lnTo>
                      <a:pt x="7759987" y="15595972"/>
                    </a:lnTo>
                    <a:lnTo>
                      <a:pt x="7303447" y="15681420"/>
                    </a:lnTo>
                    <a:lnTo>
                      <a:pt x="6891858" y="15622557"/>
                    </a:lnTo>
                    <a:lnTo>
                      <a:pt x="6558025" y="15964091"/>
                    </a:lnTo>
                    <a:lnTo>
                      <a:pt x="6264935" y="16345279"/>
                    </a:lnTo>
                    <a:lnTo>
                      <a:pt x="5862281" y="16422517"/>
                    </a:lnTo>
                    <a:lnTo>
                      <a:pt x="5472556" y="16749748"/>
                    </a:lnTo>
                    <a:lnTo>
                      <a:pt x="4974033" y="16579107"/>
                    </a:lnTo>
                    <a:lnTo>
                      <a:pt x="4508047" y="16824264"/>
                    </a:lnTo>
                    <a:lnTo>
                      <a:pt x="4068647" y="16883384"/>
                    </a:lnTo>
                    <a:lnTo>
                      <a:pt x="3626011" y="16827497"/>
                    </a:lnTo>
                    <a:lnTo>
                      <a:pt x="3052972" y="16766886"/>
                    </a:lnTo>
                    <a:lnTo>
                      <a:pt x="2548240" y="16610158"/>
                    </a:lnTo>
                    <a:lnTo>
                      <a:pt x="1759350" y="16839916"/>
                    </a:lnTo>
                    <a:lnTo>
                      <a:pt x="1583470" y="16848910"/>
                    </a:lnTo>
                    <a:lnTo>
                      <a:pt x="1489095" y="16145661"/>
                    </a:lnTo>
                    <a:lnTo>
                      <a:pt x="1302934" y="15609498"/>
                    </a:lnTo>
                    <a:lnTo>
                      <a:pt x="1489098" y="15192084"/>
                    </a:lnTo>
                    <a:lnTo>
                      <a:pt x="1417748" y="14503717"/>
                    </a:lnTo>
                    <a:lnTo>
                      <a:pt x="1483012" y="13803897"/>
                    </a:lnTo>
                    <a:lnTo>
                      <a:pt x="931711" y="12670169"/>
                    </a:lnTo>
                    <a:lnTo>
                      <a:pt x="895943" y="12205933"/>
                    </a:lnTo>
                    <a:lnTo>
                      <a:pt x="953316" y="11794345"/>
                    </a:lnTo>
                    <a:lnTo>
                      <a:pt x="816704" y="11331592"/>
                    </a:lnTo>
                    <a:lnTo>
                      <a:pt x="582224" y="10764765"/>
                    </a:lnTo>
                    <a:lnTo>
                      <a:pt x="563594" y="10387461"/>
                    </a:lnTo>
                    <a:lnTo>
                      <a:pt x="223549" y="9865585"/>
                    </a:lnTo>
                    <a:lnTo>
                      <a:pt x="187779" y="9537961"/>
                    </a:lnTo>
                    <a:lnTo>
                      <a:pt x="0" y="9171589"/>
                    </a:lnTo>
                    <a:lnTo>
                      <a:pt x="108540" y="8912011"/>
                    </a:lnTo>
                    <a:lnTo>
                      <a:pt x="57824" y="8442147"/>
                    </a:lnTo>
                    <a:lnTo>
                      <a:pt x="200197" y="8074932"/>
                    </a:lnTo>
                    <a:lnTo>
                      <a:pt x="428468" y="7604482"/>
                    </a:lnTo>
                    <a:lnTo>
                      <a:pt x="541989" y="7267671"/>
                    </a:lnTo>
                    <a:lnTo>
                      <a:pt x="1246920" y="7123102"/>
                    </a:lnTo>
                    <a:lnTo>
                      <a:pt x="1908382" y="7053048"/>
                    </a:lnTo>
                    <a:lnTo>
                      <a:pt x="1875846" y="6717723"/>
                    </a:lnTo>
                    <a:lnTo>
                      <a:pt x="1986132" y="6265905"/>
                    </a:lnTo>
                    <a:lnTo>
                      <a:pt x="2465569" y="6042552"/>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101" name="任意多边形 32">
                <a:extLst>
                  <a:ext uri="{FF2B5EF4-FFF2-40B4-BE49-F238E27FC236}">
                    <a16:creationId xmlns:a16="http://schemas.microsoft.com/office/drawing/2014/main" id="{BC4B4CE8-A515-599C-CB0D-3BEF864726FD}"/>
                  </a:ext>
                </a:extLst>
              </p:cNvPr>
              <p:cNvSpPr>
                <a:spLocks/>
              </p:cNvSpPr>
              <p:nvPr/>
            </p:nvSpPr>
            <p:spPr bwMode="auto">
              <a:xfrm>
                <a:off x="9777293" y="6068944"/>
                <a:ext cx="362359" cy="464229"/>
              </a:xfrm>
              <a:custGeom>
                <a:avLst/>
                <a:gdLst>
                  <a:gd name="T0" fmla="*/ 7 w 3301419"/>
                  <a:gd name="T1" fmla="*/ 2 h 4090828"/>
                  <a:gd name="T2" fmla="*/ 5 w 3301419"/>
                  <a:gd name="T3" fmla="*/ 2 h 4090828"/>
                  <a:gd name="T4" fmla="*/ 3 w 3301419"/>
                  <a:gd name="T5" fmla="*/ 2 h 4090828"/>
                  <a:gd name="T6" fmla="*/ 1 w 3301419"/>
                  <a:gd name="T7" fmla="*/ 2 h 4090828"/>
                  <a:gd name="T8" fmla="*/ 0 w 3301419"/>
                  <a:gd name="T9" fmla="*/ 3 h 4090828"/>
                  <a:gd name="T10" fmla="*/ 0 w 3301419"/>
                  <a:gd name="T11" fmla="*/ 5 h 4090828"/>
                  <a:gd name="T12" fmla="*/ 1 w 3301419"/>
                  <a:gd name="T13" fmla="*/ 5 h 4090828"/>
                  <a:gd name="T14" fmla="*/ 2 w 3301419"/>
                  <a:gd name="T15" fmla="*/ 5 h 4090828"/>
                  <a:gd name="T16" fmla="*/ 4 w 3301419"/>
                  <a:gd name="T17" fmla="*/ 5 h 4090828"/>
                  <a:gd name="T18" fmla="*/ 4 w 3301419"/>
                  <a:gd name="T19" fmla="*/ 6 h 4090828"/>
                  <a:gd name="T20" fmla="*/ 5 w 3301419"/>
                  <a:gd name="T21" fmla="*/ 8 h 4090828"/>
                  <a:gd name="T22" fmla="*/ 5 w 3301419"/>
                  <a:gd name="T23" fmla="*/ 10 h 4090828"/>
                  <a:gd name="T24" fmla="*/ 4 w 3301419"/>
                  <a:gd name="T25" fmla="*/ 11 h 4090828"/>
                  <a:gd name="T26" fmla="*/ 4 w 3301419"/>
                  <a:gd name="T27" fmla="*/ 12 h 4090828"/>
                  <a:gd name="T28" fmla="*/ 5 w 3301419"/>
                  <a:gd name="T29" fmla="*/ 14 h 4090828"/>
                  <a:gd name="T30" fmla="*/ 6 w 3301419"/>
                  <a:gd name="T31" fmla="*/ 15 h 4090828"/>
                  <a:gd name="T32" fmla="*/ 7 w 3301419"/>
                  <a:gd name="T33" fmla="*/ 15 h 4090828"/>
                  <a:gd name="T34" fmla="*/ 8 w 3301419"/>
                  <a:gd name="T35" fmla="*/ 13 h 4090828"/>
                  <a:gd name="T36" fmla="*/ 11 w 3301419"/>
                  <a:gd name="T37" fmla="*/ 11 h 4090828"/>
                  <a:gd name="T38" fmla="*/ 11 w 3301419"/>
                  <a:gd name="T39" fmla="*/ 10 h 4090828"/>
                  <a:gd name="T40" fmla="*/ 12 w 3301419"/>
                  <a:gd name="T41" fmla="*/ 6 h 4090828"/>
                  <a:gd name="T42" fmla="*/ 12 w 3301419"/>
                  <a:gd name="T43" fmla="*/ 6 h 4090828"/>
                  <a:gd name="T44" fmla="*/ 12 w 3301419"/>
                  <a:gd name="T45" fmla="*/ 4 h 4090828"/>
                  <a:gd name="T46" fmla="*/ 12 w 3301419"/>
                  <a:gd name="T47" fmla="*/ 3 h 4090828"/>
                  <a:gd name="T48" fmla="*/ 12 w 3301419"/>
                  <a:gd name="T49" fmla="*/ 2 h 4090828"/>
                  <a:gd name="T50" fmla="*/ 12 w 3301419"/>
                  <a:gd name="T51" fmla="*/ 1 h 4090828"/>
                  <a:gd name="T52" fmla="*/ 11 w 3301419"/>
                  <a:gd name="T53" fmla="*/ 1 h 4090828"/>
                  <a:gd name="T54" fmla="*/ 10 w 3301419"/>
                  <a:gd name="T55" fmla="*/ 0 h 4090828"/>
                  <a:gd name="T56" fmla="*/ 8 w 3301419"/>
                  <a:gd name="T57" fmla="*/ 1 h 4090828"/>
                  <a:gd name="T58" fmla="*/ 7 w 3301419"/>
                  <a:gd name="T59" fmla="*/ 2 h 40908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01419"/>
                  <a:gd name="T91" fmla="*/ 0 h 4090828"/>
                  <a:gd name="T92" fmla="*/ 3301419 w 3301419"/>
                  <a:gd name="T93" fmla="*/ 4090828 h 40908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01419" h="4090828">
                    <a:moveTo>
                      <a:pt x="1790582" y="632357"/>
                    </a:moveTo>
                    <a:lnTo>
                      <a:pt x="1360242" y="489080"/>
                    </a:lnTo>
                    <a:lnTo>
                      <a:pt x="816767" y="465728"/>
                    </a:lnTo>
                    <a:lnTo>
                      <a:pt x="282732" y="492314"/>
                    </a:lnTo>
                    <a:lnTo>
                      <a:pt x="15456" y="872594"/>
                    </a:lnTo>
                    <a:lnTo>
                      <a:pt x="0" y="1281916"/>
                    </a:lnTo>
                    <a:lnTo>
                      <a:pt x="274776" y="1296600"/>
                    </a:lnTo>
                    <a:lnTo>
                      <a:pt x="633450" y="1265549"/>
                    </a:lnTo>
                    <a:lnTo>
                      <a:pt x="968772" y="1341813"/>
                    </a:lnTo>
                    <a:lnTo>
                      <a:pt x="1026406" y="1593174"/>
                    </a:lnTo>
                    <a:lnTo>
                      <a:pt x="1350799" y="2113562"/>
                    </a:lnTo>
                    <a:cubicBezTo>
                      <a:pt x="1349807" y="2284868"/>
                      <a:pt x="1348816" y="2456173"/>
                      <a:pt x="1347824" y="2627479"/>
                    </a:cubicBezTo>
                    <a:lnTo>
                      <a:pt x="1200278" y="2972246"/>
                    </a:lnTo>
                    <a:lnTo>
                      <a:pt x="979965" y="3336872"/>
                    </a:lnTo>
                    <a:lnTo>
                      <a:pt x="1228352" y="3793670"/>
                    </a:lnTo>
                    <a:lnTo>
                      <a:pt x="1624284" y="4001826"/>
                    </a:lnTo>
                    <a:lnTo>
                      <a:pt x="1978948" y="4090828"/>
                    </a:lnTo>
                    <a:lnTo>
                      <a:pt x="2091756" y="3563915"/>
                    </a:lnTo>
                    <a:lnTo>
                      <a:pt x="2903740" y="3084019"/>
                    </a:lnTo>
                    <a:lnTo>
                      <a:pt x="2885369" y="2715902"/>
                    </a:lnTo>
                    <a:lnTo>
                      <a:pt x="3240440" y="1756557"/>
                    </a:lnTo>
                    <a:lnTo>
                      <a:pt x="3115841" y="1505465"/>
                    </a:lnTo>
                    <a:cubicBezTo>
                      <a:pt x="3115604" y="1351969"/>
                      <a:pt x="3115366" y="1198472"/>
                      <a:pt x="3115129" y="1044976"/>
                    </a:cubicBezTo>
                    <a:lnTo>
                      <a:pt x="3183437" y="731256"/>
                    </a:lnTo>
                    <a:lnTo>
                      <a:pt x="3301419" y="413075"/>
                    </a:lnTo>
                    <a:lnTo>
                      <a:pt x="3139966" y="155375"/>
                    </a:lnTo>
                    <a:lnTo>
                      <a:pt x="2862019" y="238945"/>
                    </a:lnTo>
                    <a:lnTo>
                      <a:pt x="2616607" y="0"/>
                    </a:lnTo>
                    <a:lnTo>
                      <a:pt x="2203532" y="293345"/>
                    </a:lnTo>
                    <a:lnTo>
                      <a:pt x="1790582" y="632357"/>
                    </a:lnTo>
                    <a:close/>
                  </a:path>
                </a:pathLst>
              </a:custGeom>
              <a:grpFill/>
              <a:ln w="38100" cmpd="sng">
                <a:solidFill>
                  <a:srgbClr val="33497F">
                    <a:alpha val="49804"/>
                  </a:srgbClr>
                </a:solidFill>
                <a:prstDash val="solid"/>
                <a:round/>
                <a:headEnd/>
                <a:tailEnd/>
              </a:ln>
              <a:effectLst/>
            </p:spPr>
            <p:txBody>
              <a:bodyPr/>
              <a:lstStyle/>
              <a:p>
                <a:endParaRPr lang="zh-CN" altLang="en-US" sz="1067" b="1" kern="0">
                  <a:solidFill>
                    <a:srgbClr val="FFC000"/>
                  </a:solidFill>
                  <a:latin typeface="Times New Roman" panose="02020603050405020304" pitchFamily="18" charset="0"/>
                  <a:cs typeface="Times New Roman" panose="02020603050405020304" pitchFamily="18" charset="0"/>
                </a:endParaRPr>
              </a:p>
            </p:txBody>
          </p:sp>
          <p:sp>
            <p:nvSpPr>
              <p:cNvPr id="102" name="任意多边形 18">
                <a:extLst>
                  <a:ext uri="{FF2B5EF4-FFF2-40B4-BE49-F238E27FC236}">
                    <a16:creationId xmlns:a16="http://schemas.microsoft.com/office/drawing/2014/main" id="{F552BB19-9ECD-0DCF-C257-854EE5B75E6C}"/>
                  </a:ext>
                </a:extLst>
              </p:cNvPr>
              <p:cNvSpPr>
                <a:spLocks/>
              </p:cNvSpPr>
              <p:nvPr/>
            </p:nvSpPr>
            <p:spPr bwMode="auto">
              <a:xfrm>
                <a:off x="10787370" y="5585864"/>
                <a:ext cx="1573997" cy="1324348"/>
              </a:xfrm>
              <a:custGeom>
                <a:avLst/>
                <a:gdLst>
                  <a:gd name="T0" fmla="*/ 0 w 14391284"/>
                  <a:gd name="T1" fmla="*/ 0 h 11641235"/>
                  <a:gd name="T2" fmla="*/ 14391284 w 14391284"/>
                  <a:gd name="T3" fmla="*/ 11641235 h 11641235"/>
                </a:gdLst>
                <a:ahLst/>
                <a:cxnLst>
                  <a:cxn ang="0">
                    <a:pos x="3017321" y="115912"/>
                  </a:cxn>
                  <a:cxn ang="0">
                    <a:pos x="2299972" y="336485"/>
                  </a:cxn>
                  <a:cxn ang="0">
                    <a:pos x="1877713" y="1053834"/>
                  </a:cxn>
                  <a:cxn ang="0">
                    <a:pos x="2070279" y="1843371"/>
                  </a:cxn>
                  <a:cxn ang="0">
                    <a:pos x="1453448" y="1737418"/>
                  </a:cxn>
                  <a:cxn ang="0">
                    <a:pos x="675489" y="2319642"/>
                  </a:cxn>
                  <a:cxn ang="0">
                    <a:pos x="493664" y="3481114"/>
                  </a:cxn>
                  <a:cxn ang="0">
                    <a:pos x="209506" y="4297818"/>
                  </a:cxn>
                  <a:cxn ang="0">
                    <a:pos x="110148" y="5164200"/>
                  </a:cxn>
                  <a:cxn ang="0">
                    <a:pos x="532408" y="5630186"/>
                  </a:cxn>
                  <a:cxn ang="0">
                    <a:pos x="0" y="6531754"/>
                  </a:cxn>
                  <a:cxn ang="0">
                    <a:pos x="937787" y="6925813"/>
                  </a:cxn>
                  <a:cxn ang="0">
                    <a:pos x="1354095" y="7998861"/>
                  </a:cxn>
                  <a:cxn ang="0">
                    <a:pos x="1375958" y="8930833"/>
                  </a:cxn>
                  <a:cxn ang="0">
                    <a:pos x="1958182" y="9573666"/>
                  </a:cxn>
                  <a:cxn ang="0">
                    <a:pos x="2292018" y="10340692"/>
                  </a:cxn>
                  <a:cxn ang="0">
                    <a:pos x="3136798" y="10631062"/>
                  </a:cxn>
                  <a:cxn ang="0">
                    <a:pos x="4326339" y="10809654"/>
                  </a:cxn>
                  <a:cxn ang="0">
                    <a:pos x="5304758" y="11575194"/>
                  </a:cxn>
                  <a:cxn ang="0">
                    <a:pos x="7503765" y="11502164"/>
                  </a:cxn>
                  <a:cxn ang="0">
                    <a:pos x="8547252" y="10637010"/>
                  </a:cxn>
                  <a:cxn ang="0">
                    <a:pos x="9199530" y="9702324"/>
                  </a:cxn>
                  <a:cxn ang="0">
                    <a:pos x="9617067" y="9076632"/>
                  </a:cxn>
                  <a:cxn ang="0">
                    <a:pos x="9854268" y="8296861"/>
                  </a:cxn>
                  <a:cxn ang="0">
                    <a:pos x="10974532" y="8518986"/>
                  </a:cxn>
                  <a:cxn ang="0">
                    <a:pos x="12822305" y="7844589"/>
                  </a:cxn>
                  <a:cxn ang="0">
                    <a:pos x="14145486" y="6639910"/>
                  </a:cxn>
                  <a:cxn ang="0">
                    <a:pos x="14145744" y="5586975"/>
                  </a:cxn>
                  <a:cxn ang="0">
                    <a:pos x="14391284" y="4635002"/>
                  </a:cxn>
                  <a:cxn ang="0">
                    <a:pos x="13774649" y="4142834"/>
                  </a:cxn>
                  <a:cxn ang="0">
                    <a:pos x="13380204" y="3400646"/>
                  </a:cxn>
                  <a:cxn ang="0">
                    <a:pos x="12662854" y="3375807"/>
                  </a:cxn>
                  <a:cxn ang="0">
                    <a:pos x="11860057" y="3461255"/>
                  </a:cxn>
                  <a:cxn ang="0">
                    <a:pos x="11101957" y="4021616"/>
                  </a:cxn>
                  <a:cxn ang="0">
                    <a:pos x="10089518" y="3944124"/>
                  </a:cxn>
                  <a:cxn ang="0">
                    <a:pos x="9300628" y="4170648"/>
                  </a:cxn>
                  <a:cxn ang="0">
                    <a:pos x="9008450" y="3380465"/>
                  </a:cxn>
                  <a:cxn ang="0">
                    <a:pos x="8188833" y="3036991"/>
                  </a:cxn>
                  <a:cxn ang="0">
                    <a:pos x="8153063" y="2074229"/>
                  </a:cxn>
                  <a:cxn ang="0">
                    <a:pos x="7698009" y="1690716"/>
                  </a:cxn>
                  <a:cxn ang="0">
                    <a:pos x="7107829" y="1271432"/>
                  </a:cxn>
                  <a:cxn ang="0">
                    <a:pos x="6244422" y="841217"/>
                  </a:cxn>
                  <a:cxn ang="0">
                    <a:pos x="5483346" y="617668"/>
                  </a:cxn>
                  <a:cxn ang="0">
                    <a:pos x="4719295" y="432865"/>
                  </a:cxn>
                  <a:cxn ang="0">
                    <a:pos x="4021676" y="615339"/>
                  </a:cxn>
                  <a:cxn ang="0">
                    <a:pos x="3458852" y="456345"/>
                  </a:cxn>
                </a:cxnLst>
                <a:rect l="T0" t="T1" r="T2" b="T3"/>
                <a:pathLst>
                  <a:path w="14391284" h="11641235">
                    <a:moveTo>
                      <a:pt x="3596953" y="0"/>
                    </a:moveTo>
                    <a:lnTo>
                      <a:pt x="3017321" y="115912"/>
                    </a:lnTo>
                    <a:lnTo>
                      <a:pt x="2697392" y="176521"/>
                    </a:lnTo>
                    <a:lnTo>
                      <a:pt x="2299972" y="336485"/>
                    </a:lnTo>
                    <a:lnTo>
                      <a:pt x="1941297" y="695160"/>
                    </a:lnTo>
                    <a:lnTo>
                      <a:pt x="1877713" y="1053834"/>
                    </a:lnTo>
                    <a:lnTo>
                      <a:pt x="2150939" y="1351900"/>
                    </a:lnTo>
                    <a:lnTo>
                      <a:pt x="2070279" y="1843371"/>
                    </a:lnTo>
                    <a:lnTo>
                      <a:pt x="1812122" y="1723511"/>
                    </a:lnTo>
                    <a:lnTo>
                      <a:pt x="1453448" y="1737418"/>
                    </a:lnTo>
                    <a:lnTo>
                      <a:pt x="1045096" y="1875519"/>
                    </a:lnTo>
                    <a:lnTo>
                      <a:pt x="675489" y="2319642"/>
                    </a:lnTo>
                    <a:lnTo>
                      <a:pt x="405238" y="2874051"/>
                    </a:lnTo>
                    <a:lnTo>
                      <a:pt x="493664" y="3481114"/>
                    </a:lnTo>
                    <a:lnTo>
                      <a:pt x="433055" y="3889466"/>
                    </a:lnTo>
                    <a:lnTo>
                      <a:pt x="209506" y="4297818"/>
                    </a:lnTo>
                    <a:lnTo>
                      <a:pt x="10793" y="4741940"/>
                    </a:lnTo>
                    <a:lnTo>
                      <a:pt x="110148" y="5164200"/>
                    </a:lnTo>
                    <a:lnTo>
                      <a:pt x="319790" y="5434451"/>
                    </a:lnTo>
                    <a:lnTo>
                      <a:pt x="532408" y="5630186"/>
                    </a:lnTo>
                    <a:lnTo>
                      <a:pt x="248249" y="6181619"/>
                    </a:lnTo>
                    <a:lnTo>
                      <a:pt x="0" y="6531754"/>
                    </a:lnTo>
                    <a:lnTo>
                      <a:pt x="656414" y="6680145"/>
                    </a:lnTo>
                    <a:lnTo>
                      <a:pt x="937787" y="6925813"/>
                    </a:lnTo>
                    <a:lnTo>
                      <a:pt x="1257715" y="7496197"/>
                    </a:lnTo>
                    <a:lnTo>
                      <a:pt x="1354095" y="7998861"/>
                    </a:lnTo>
                    <a:lnTo>
                      <a:pt x="1375958" y="8572158"/>
                    </a:lnTo>
                    <a:lnTo>
                      <a:pt x="1375958" y="8930833"/>
                    </a:lnTo>
                    <a:lnTo>
                      <a:pt x="1698863" y="9190152"/>
                    </a:lnTo>
                    <a:lnTo>
                      <a:pt x="1958182" y="9573666"/>
                    </a:lnTo>
                    <a:lnTo>
                      <a:pt x="2093308" y="9882663"/>
                    </a:lnTo>
                    <a:lnTo>
                      <a:pt x="2292018" y="10340692"/>
                    </a:lnTo>
                    <a:lnTo>
                      <a:pt x="2466727" y="10849367"/>
                    </a:lnTo>
                    <a:lnTo>
                      <a:pt x="3136798" y="10631062"/>
                    </a:lnTo>
                    <a:lnTo>
                      <a:pt x="3863589" y="10553570"/>
                    </a:lnTo>
                    <a:lnTo>
                      <a:pt x="4326339" y="10809654"/>
                    </a:lnTo>
                    <a:lnTo>
                      <a:pt x="4719298" y="11275381"/>
                    </a:lnTo>
                    <a:lnTo>
                      <a:pt x="5304758" y="11575194"/>
                    </a:lnTo>
                    <a:lnTo>
                      <a:pt x="6904138" y="11641235"/>
                    </a:lnTo>
                    <a:lnTo>
                      <a:pt x="7503765" y="11502164"/>
                    </a:lnTo>
                    <a:lnTo>
                      <a:pt x="7997566" y="11056555"/>
                    </a:lnTo>
                    <a:lnTo>
                      <a:pt x="8547252" y="10637010"/>
                    </a:lnTo>
                    <a:lnTo>
                      <a:pt x="8760130" y="9867008"/>
                    </a:lnTo>
                    <a:lnTo>
                      <a:pt x="9199530" y="9702324"/>
                    </a:lnTo>
                    <a:lnTo>
                      <a:pt x="9544298" y="9418166"/>
                    </a:lnTo>
                    <a:lnTo>
                      <a:pt x="9617067" y="9076632"/>
                    </a:lnTo>
                    <a:lnTo>
                      <a:pt x="9309815" y="8693119"/>
                    </a:lnTo>
                    <a:lnTo>
                      <a:pt x="9854268" y="8296861"/>
                    </a:lnTo>
                    <a:lnTo>
                      <a:pt x="10170248" y="8570155"/>
                    </a:lnTo>
                    <a:lnTo>
                      <a:pt x="10974532" y="8518986"/>
                    </a:lnTo>
                    <a:lnTo>
                      <a:pt x="11934318" y="8228619"/>
                    </a:lnTo>
                    <a:lnTo>
                      <a:pt x="12822305" y="7844589"/>
                    </a:lnTo>
                    <a:lnTo>
                      <a:pt x="13491982" y="7101171"/>
                    </a:lnTo>
                    <a:lnTo>
                      <a:pt x="14145486" y="6639910"/>
                    </a:lnTo>
                    <a:lnTo>
                      <a:pt x="13884938" y="6166223"/>
                    </a:lnTo>
                    <a:lnTo>
                      <a:pt x="14145744" y="5586975"/>
                    </a:lnTo>
                    <a:lnTo>
                      <a:pt x="14133328" y="4894465"/>
                    </a:lnTo>
                    <a:lnTo>
                      <a:pt x="14391284" y="4635002"/>
                    </a:lnTo>
                    <a:lnTo>
                      <a:pt x="13909774" y="4451831"/>
                    </a:lnTo>
                    <a:lnTo>
                      <a:pt x="13774649" y="4142834"/>
                    </a:lnTo>
                    <a:lnTo>
                      <a:pt x="13551100" y="3784160"/>
                    </a:lnTo>
                    <a:lnTo>
                      <a:pt x="13380204" y="3400646"/>
                    </a:lnTo>
                    <a:lnTo>
                      <a:pt x="12922174" y="3152258"/>
                    </a:lnTo>
                    <a:lnTo>
                      <a:pt x="12662854" y="3375807"/>
                    </a:lnTo>
                    <a:lnTo>
                      <a:pt x="12304180" y="3337062"/>
                    </a:lnTo>
                    <a:lnTo>
                      <a:pt x="11860057" y="3461255"/>
                    </a:lnTo>
                    <a:lnTo>
                      <a:pt x="11462637" y="3819930"/>
                    </a:lnTo>
                    <a:lnTo>
                      <a:pt x="11101957" y="4021616"/>
                    </a:lnTo>
                    <a:lnTo>
                      <a:pt x="10635971" y="3858676"/>
                    </a:lnTo>
                    <a:lnTo>
                      <a:pt x="10089518" y="3944124"/>
                    </a:lnTo>
                    <a:lnTo>
                      <a:pt x="9648370" y="4291867"/>
                    </a:lnTo>
                    <a:lnTo>
                      <a:pt x="9300628" y="4170648"/>
                    </a:lnTo>
                    <a:lnTo>
                      <a:pt x="9212204" y="3801042"/>
                    </a:lnTo>
                    <a:lnTo>
                      <a:pt x="9008450" y="3380465"/>
                    </a:lnTo>
                    <a:lnTo>
                      <a:pt x="8682633" y="3243657"/>
                    </a:lnTo>
                    <a:lnTo>
                      <a:pt x="8188833" y="3036991"/>
                    </a:lnTo>
                    <a:lnTo>
                      <a:pt x="8103385" y="2606775"/>
                    </a:lnTo>
                    <a:lnTo>
                      <a:pt x="8153063" y="2074229"/>
                    </a:lnTo>
                    <a:lnTo>
                      <a:pt x="8020913" y="1740394"/>
                    </a:lnTo>
                    <a:lnTo>
                      <a:pt x="7698009" y="1690716"/>
                    </a:lnTo>
                    <a:lnTo>
                      <a:pt x="7402919" y="1505913"/>
                    </a:lnTo>
                    <a:lnTo>
                      <a:pt x="7107829" y="1271432"/>
                    </a:lnTo>
                    <a:lnTo>
                      <a:pt x="6691520" y="1125375"/>
                    </a:lnTo>
                    <a:lnTo>
                      <a:pt x="6244422" y="841217"/>
                    </a:lnTo>
                    <a:lnTo>
                      <a:pt x="5952308" y="617668"/>
                    </a:lnTo>
                    <a:lnTo>
                      <a:pt x="5483346" y="617668"/>
                    </a:lnTo>
                    <a:lnTo>
                      <a:pt x="5110765" y="706091"/>
                    </a:lnTo>
                    <a:lnTo>
                      <a:pt x="4719295" y="432865"/>
                    </a:lnTo>
                    <a:lnTo>
                      <a:pt x="4286104" y="443797"/>
                    </a:lnTo>
                    <a:lnTo>
                      <a:pt x="4021676" y="615339"/>
                    </a:lnTo>
                    <a:lnTo>
                      <a:pt x="3728719" y="830285"/>
                    </a:lnTo>
                    <a:lnTo>
                      <a:pt x="3458852" y="456345"/>
                    </a:lnTo>
                    <a:lnTo>
                      <a:pt x="3596953" y="0"/>
                    </a:lnTo>
                    <a:close/>
                  </a:path>
                </a:pathLst>
              </a:custGeom>
              <a:grpFill/>
              <a:ln w="38100" cmpd="sng">
                <a:solidFill>
                  <a:srgbClr val="33497F">
                    <a:alpha val="49804"/>
                  </a:srgbClr>
                </a:solidFill>
                <a:prstDash val="solid"/>
                <a:round/>
                <a:headEnd/>
                <a:tailEnd/>
              </a:ln>
              <a:effectLst/>
            </p:spPr>
            <p:txBody>
              <a:bodyPr/>
              <a:lstStyle/>
              <a:p>
                <a:endParaRPr lang="zh-CN" altLang="en-US" sz="1067" b="1" kern="0" dirty="0">
                  <a:solidFill>
                    <a:srgbClr val="FFC000"/>
                  </a:solidFill>
                  <a:latin typeface="Times New Roman" panose="02020603050405020304" pitchFamily="18" charset="0"/>
                  <a:cs typeface="Times New Roman" panose="02020603050405020304" pitchFamily="18" charset="0"/>
                </a:endParaRPr>
              </a:p>
            </p:txBody>
          </p:sp>
        </p:grpSp>
        <p:sp>
          <p:nvSpPr>
            <p:cNvPr id="31" name="TextBox 30">
              <a:extLst>
                <a:ext uri="{FF2B5EF4-FFF2-40B4-BE49-F238E27FC236}">
                  <a16:creationId xmlns:a16="http://schemas.microsoft.com/office/drawing/2014/main" id="{1E4C34F1-64C9-9122-C5C8-F53E52A8709A}"/>
                </a:ext>
              </a:extLst>
            </p:cNvPr>
            <p:cNvSpPr txBox="1"/>
            <p:nvPr/>
          </p:nvSpPr>
          <p:spPr>
            <a:xfrm>
              <a:off x="1598973" y="4125675"/>
              <a:ext cx="5036819" cy="1535446"/>
            </a:xfrm>
            <a:prstGeom prst="rect">
              <a:avLst/>
            </a:prstGeom>
            <a:noFill/>
          </p:spPr>
          <p:txBody>
            <a:bodyPr wrap="square">
              <a:spAutoFit/>
            </a:bodyPr>
            <a:lstStyle/>
            <a:p>
              <a:pPr algn="ctr"/>
              <a:r>
                <a:rPr lang="mn-MN" sz="1067"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НИЙТ НУТАГ ДЭВСГЭРИЙН</a:t>
              </a:r>
            </a:p>
            <a:p>
              <a:pPr algn="ctr"/>
              <a:r>
                <a:rPr lang="mn-MN" sz="1600" b="1" dirty="0">
                  <a:solidFill>
                    <a:srgbClr val="FFC000"/>
                  </a:solidFill>
                  <a:latin typeface="Times New Roman" panose="02020603050405020304" pitchFamily="18" charset="0"/>
                  <a:ea typeface="Roboto" panose="02000000000000000000" pitchFamily="2" charset="0"/>
                  <a:cs typeface="Times New Roman" panose="02020603050405020304" pitchFamily="18" charset="0"/>
                </a:rPr>
                <a:t>ТАРИАЛАНГИЙН ТАЛБАЙ</a:t>
              </a:r>
            </a:p>
            <a:p>
              <a:pPr algn="ctr"/>
              <a:r>
                <a:rPr lang="mn-MN" sz="40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0.7</a:t>
              </a:r>
              <a:r>
                <a:rPr lang="mn-MN" sz="12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a:t>
              </a:r>
            </a:p>
          </p:txBody>
        </p:sp>
      </p:grpSp>
      <p:pic>
        <p:nvPicPr>
          <p:cNvPr id="109" name="Graphic 43">
            <a:extLst>
              <a:ext uri="{FF2B5EF4-FFF2-40B4-BE49-F238E27FC236}">
                <a16:creationId xmlns:a16="http://schemas.microsoft.com/office/drawing/2014/main" id="{F0033A92-1A3A-52E2-C8B7-598161BED60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47217" y="2803772"/>
            <a:ext cx="498397" cy="373797"/>
          </a:xfrm>
          <a:prstGeom prst="rect">
            <a:avLst/>
          </a:prstGeom>
        </p:spPr>
      </p:pic>
      <p:sp>
        <p:nvSpPr>
          <p:cNvPr id="29" name="Curved Up Arrow 28"/>
          <p:cNvSpPr/>
          <p:nvPr/>
        </p:nvSpPr>
        <p:spPr>
          <a:xfrm>
            <a:off x="5221030" y="3763841"/>
            <a:ext cx="2770276" cy="61507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solidFill>
                <a:schemeClr val="tx1"/>
              </a:solidFill>
            </a:endParaRPr>
          </a:p>
        </p:txBody>
      </p:sp>
      <p:sp>
        <p:nvSpPr>
          <p:cNvPr id="110" name="Curved Up Arrow 109"/>
          <p:cNvSpPr/>
          <p:nvPr/>
        </p:nvSpPr>
        <p:spPr>
          <a:xfrm flipV="1">
            <a:off x="8647217" y="1224882"/>
            <a:ext cx="2749469" cy="55765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solidFill>
                <a:schemeClr val="tx1"/>
              </a:solidFill>
            </a:endParaRPr>
          </a:p>
        </p:txBody>
      </p:sp>
      <p:grpSp>
        <p:nvGrpSpPr>
          <p:cNvPr id="111" name="Group 110">
            <a:extLst>
              <a:ext uri="{FF2B5EF4-FFF2-40B4-BE49-F238E27FC236}">
                <a16:creationId xmlns:a16="http://schemas.microsoft.com/office/drawing/2014/main" id="{C7020FB6-DC86-10A1-57EC-DBAEF1F68DFF}"/>
              </a:ext>
            </a:extLst>
          </p:cNvPr>
          <p:cNvGrpSpPr/>
          <p:nvPr/>
        </p:nvGrpSpPr>
        <p:grpSpPr>
          <a:xfrm>
            <a:off x="4891989" y="4493916"/>
            <a:ext cx="4006032" cy="2018640"/>
            <a:chOff x="954340" y="4869616"/>
            <a:chExt cx="4743846" cy="2734702"/>
          </a:xfrm>
        </p:grpSpPr>
        <p:sp>
          <p:nvSpPr>
            <p:cNvPr id="112" name="Rectangle: Rounded Corners 1">
              <a:extLst>
                <a:ext uri="{FF2B5EF4-FFF2-40B4-BE49-F238E27FC236}">
                  <a16:creationId xmlns:a16="http://schemas.microsoft.com/office/drawing/2014/main" id="{C84858B5-E0DE-4316-C3A9-0B4C1BCF49CF}"/>
                </a:ext>
              </a:extLst>
            </p:cNvPr>
            <p:cNvSpPr/>
            <p:nvPr/>
          </p:nvSpPr>
          <p:spPr>
            <a:xfrm>
              <a:off x="954340" y="4869616"/>
              <a:ext cx="4408926" cy="2734702"/>
            </a:xfrm>
            <a:prstGeom prst="roundRect">
              <a:avLst/>
            </a:prstGeom>
            <a:solidFill>
              <a:srgbClr val="00B050">
                <a:alpha val="72000"/>
              </a:srgbClr>
            </a:solidFill>
            <a:ln w="28575">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733" dirty="0">
                <a:latin typeface="Times New Roman" panose="02020603050405020304" pitchFamily="18" charset="0"/>
                <a:cs typeface="Times New Roman" panose="02020603050405020304" pitchFamily="18" charset="0"/>
              </a:endParaRPr>
            </a:p>
          </p:txBody>
        </p:sp>
        <p:sp>
          <p:nvSpPr>
            <p:cNvPr id="114" name="Rectangle: Rounded Corners 2">
              <a:extLst>
                <a:ext uri="{FF2B5EF4-FFF2-40B4-BE49-F238E27FC236}">
                  <a16:creationId xmlns:a16="http://schemas.microsoft.com/office/drawing/2014/main" id="{822E687B-CC6F-2749-83AE-643A857A64AA}"/>
                </a:ext>
              </a:extLst>
            </p:cNvPr>
            <p:cNvSpPr/>
            <p:nvPr/>
          </p:nvSpPr>
          <p:spPr>
            <a:xfrm>
              <a:off x="1052251" y="5006607"/>
              <a:ext cx="4645935" cy="2416328"/>
            </a:xfrm>
            <a:prstGeom prst="roundRect">
              <a:avLst/>
            </a:prstGeom>
            <a:noFill/>
            <a:ln w="285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mn-MN" sz="1600" b="1" dirty="0">
                  <a:solidFill>
                    <a:srgbClr val="FFC000"/>
                  </a:solidFill>
                  <a:latin typeface="Times New Roman" panose="02020603050405020304" pitchFamily="18" charset="0"/>
                  <a:ea typeface="Roboto" panose="02000000000000000000" pitchFamily="2" charset="0"/>
                  <a:cs typeface="Times New Roman" panose="02020603050405020304" pitchFamily="18" charset="0"/>
                </a:rPr>
                <a:t>НИЙТ ҮРИЙН ХЭРЭГЦЭЭ</a:t>
              </a:r>
            </a:p>
            <a:p>
              <a:endParaRPr lang="mn-MN" sz="4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БУУДАЙ-55-65 </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мян</a:t>
              </a:r>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тн</a:t>
              </a:r>
              <a:endPar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ТӨМС 45-50 </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мян</a:t>
              </a:r>
              <a:r>
                <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a:t>
              </a:r>
              <a:r>
                <a:rPr lang="mn-MN" sz="1600" b="1" dirty="0" err="1">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rPr>
                <a:t>тн</a:t>
              </a:r>
              <a:endParaRPr lang="mn-MN" sz="1600" b="1" dirty="0">
                <a:solidFill>
                  <a:schemeClr val="accent5">
                    <a:lumMod val="60000"/>
                    <a:lumOff val="40000"/>
                  </a:schemeClr>
                </a:solidFill>
                <a:latin typeface="Times New Roman" panose="02020603050405020304" pitchFamily="18" charset="0"/>
                <a:ea typeface="Roboto" panose="02000000000000000000" pitchFamily="2" charset="0"/>
                <a:cs typeface="Times New Roman" panose="02020603050405020304" pitchFamily="18" charset="0"/>
              </a:endParaRPr>
            </a:p>
            <a:p>
              <a:r>
                <a:rPr lang="mn-MN" sz="1600" b="1" dirty="0">
                  <a:solidFill>
                    <a:schemeClr val="accent5">
                      <a:lumMod val="60000"/>
                      <a:lumOff val="40000"/>
                    </a:schemeClr>
                  </a:solidFill>
                  <a:latin typeface="Times New Roman" panose="02020603050405020304" pitchFamily="18" charset="0"/>
                  <a:cs typeface="Times New Roman" panose="02020603050405020304" pitchFamily="18" charset="0"/>
                </a:rPr>
                <a:t>НОГОО 84 </a:t>
              </a:r>
              <a:r>
                <a:rPr lang="mn-MN" sz="1600" b="1" dirty="0" err="1">
                  <a:solidFill>
                    <a:schemeClr val="accent5">
                      <a:lumMod val="60000"/>
                      <a:lumOff val="40000"/>
                    </a:schemeClr>
                  </a:solidFill>
                  <a:latin typeface="Times New Roman" panose="02020603050405020304" pitchFamily="18" charset="0"/>
                  <a:cs typeface="Times New Roman" panose="02020603050405020304" pitchFamily="18" charset="0"/>
                </a:rPr>
                <a:t>тн</a:t>
              </a:r>
              <a:endParaRPr lang="en-US" sz="1600" dirty="0">
                <a:solidFill>
                  <a:schemeClr val="accent5">
                    <a:lumMod val="60000"/>
                    <a:lumOff val="40000"/>
                  </a:schemeClr>
                </a:solidFill>
                <a:latin typeface="Times New Roman" panose="02020603050405020304" pitchFamily="18" charset="0"/>
                <a:cs typeface="Times New Roman" panose="02020603050405020304" pitchFamily="18" charset="0"/>
              </a:endParaRPr>
            </a:p>
            <a:p>
              <a:endParaRPr lang="en-US" sz="933"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cxnSp>
          <p:nvCxnSpPr>
            <p:cNvPr id="115" name="Straight Connector 114">
              <a:extLst>
                <a:ext uri="{FF2B5EF4-FFF2-40B4-BE49-F238E27FC236}">
                  <a16:creationId xmlns:a16="http://schemas.microsoft.com/office/drawing/2014/main" id="{18F75C92-1948-5498-C497-53C58DAD1B2E}"/>
                </a:ext>
              </a:extLst>
            </p:cNvPr>
            <p:cNvCxnSpPr>
              <a:cxnSpLocks/>
            </p:cNvCxnSpPr>
            <p:nvPr/>
          </p:nvCxnSpPr>
          <p:spPr>
            <a:xfrm>
              <a:off x="1350234" y="6838237"/>
              <a:ext cx="3505200" cy="0"/>
            </a:xfrm>
            <a:prstGeom prst="line">
              <a:avLst/>
            </a:prstGeom>
            <a:ln>
              <a:solidFill>
                <a:schemeClr val="bg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sp>
        <p:nvSpPr>
          <p:cNvPr id="117" name="Curved Up Arrow 116"/>
          <p:cNvSpPr/>
          <p:nvPr/>
        </p:nvSpPr>
        <p:spPr>
          <a:xfrm rot="20872570" flipH="1">
            <a:off x="8331303" y="6211298"/>
            <a:ext cx="2574345" cy="54789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solidFill>
                <a:schemeClr val="tx1"/>
              </a:solidFill>
            </a:endParaRPr>
          </a:p>
        </p:txBody>
      </p:sp>
      <p:sp>
        <p:nvSpPr>
          <p:cNvPr id="118" name="Curved Up Arrow 117"/>
          <p:cNvSpPr/>
          <p:nvPr/>
        </p:nvSpPr>
        <p:spPr>
          <a:xfrm flipH="1">
            <a:off x="3380452" y="6295892"/>
            <a:ext cx="2568351" cy="44237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solidFill>
                <a:schemeClr val="tx1"/>
              </a:solidFill>
            </a:endParaRPr>
          </a:p>
        </p:txBody>
      </p:sp>
      <p:sp>
        <p:nvSpPr>
          <p:cNvPr id="119" name="Curved Up Arrow 118"/>
          <p:cNvSpPr/>
          <p:nvPr/>
        </p:nvSpPr>
        <p:spPr>
          <a:xfrm rot="16200000" flipH="1">
            <a:off x="11402130" y="3682474"/>
            <a:ext cx="870894" cy="54174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solidFill>
                <a:schemeClr val="tx1"/>
              </a:solidFill>
            </a:endParaRPr>
          </a:p>
        </p:txBody>
      </p:sp>
    </p:spTree>
    <p:extLst>
      <p:ext uri="{BB962C8B-B14F-4D97-AF65-F5344CB8AC3E}">
        <p14:creationId xmlns:p14="http://schemas.microsoft.com/office/powerpoint/2010/main" val="3985823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id="{CC6C70F0-6E13-4DD5-BF31-4E5CA8F6B2A9}"/>
              </a:ext>
            </a:extLst>
          </p:cNvPr>
          <p:cNvSpPr txBox="1">
            <a:spLocks noChangeArrowheads="1"/>
          </p:cNvSpPr>
          <p:nvPr/>
        </p:nvSpPr>
        <p:spPr bwMode="auto">
          <a:xfrm>
            <a:off x="7352145" y="920748"/>
            <a:ext cx="4634293"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Arial" panose="020B0604020202020204" pitchFamily="34" charset="0"/>
              <a:buChar char="•"/>
            </a:pPr>
            <a:r>
              <a:rPr lang="mn-MN" altLang="en-US" dirty="0">
                <a:solidFill>
                  <a:srgbClr val="FFFFFF"/>
                </a:solidFill>
                <a:latin typeface="Times New Roman" panose="02020603050405020304" pitchFamily="18" charset="0"/>
                <a:cs typeface="Times New Roman" panose="02020603050405020304" pitchFamily="18" charset="0"/>
              </a:rPr>
              <a:t> Монгол улсын таримал ургамлын генетик нөөц хадгалах үрийн генбанкад 70 төрлийн таримлын 21000 сорт, дээжийг амьдаар хадгалж байна. </a:t>
            </a:r>
            <a:endParaRPr lang="en-GB" altLang="en-US" dirty="0">
              <a:solidFill>
                <a:srgbClr val="FFFFFF"/>
              </a:solidFill>
              <a:latin typeface="Times New Roman" panose="02020603050405020304" pitchFamily="18" charset="0"/>
              <a:cs typeface="Times New Roman" panose="02020603050405020304" pitchFamily="18" charset="0"/>
            </a:endParaRPr>
          </a:p>
          <a:p>
            <a:pPr algn="just">
              <a:spcBef>
                <a:spcPct val="50000"/>
              </a:spcBef>
              <a:buFont typeface="Arial" panose="020B0604020202020204" pitchFamily="34" charset="0"/>
              <a:buChar char="•"/>
            </a:pPr>
            <a:r>
              <a:rPr lang="en-US" altLang="en-US" dirty="0">
                <a:solidFill>
                  <a:srgbClr val="FFFFFF"/>
                </a:solidFill>
                <a:latin typeface="Times New Roman" panose="02020603050405020304" pitchFamily="18" charset="0"/>
                <a:cs typeface="Times New Roman" panose="02020603050405020304" pitchFamily="18" charset="0"/>
              </a:rPr>
              <a:t> </a:t>
            </a:r>
            <a:r>
              <a:rPr lang="mn-MN" altLang="en-US" dirty="0">
                <a:solidFill>
                  <a:srgbClr val="FFFFFF"/>
                </a:solidFill>
                <a:latin typeface="Times New Roman" panose="02020603050405020304" pitchFamily="18" charset="0"/>
                <a:cs typeface="Times New Roman" panose="02020603050405020304" pitchFamily="18" charset="0"/>
              </a:rPr>
              <a:t>Дунд хугацааны горимоор /</a:t>
            </a:r>
            <a:r>
              <a:rPr lang="en-US" altLang="zh-CN" dirty="0">
                <a:solidFill>
                  <a:srgbClr val="FFFFFF"/>
                </a:solidFill>
                <a:latin typeface="Times New Roman" panose="02020603050405020304" pitchFamily="18" charset="0"/>
                <a:cs typeface="Times New Roman" panose="02020603050405020304" pitchFamily="18" charset="0"/>
              </a:rPr>
              <a:t>-5℃</a:t>
            </a:r>
            <a:r>
              <a:rPr lang="mn-MN" altLang="zh-CN" dirty="0">
                <a:solidFill>
                  <a:srgbClr val="FFFFFF"/>
                </a:solidFill>
                <a:latin typeface="Times New Roman" panose="02020603050405020304" pitchFamily="18" charset="0"/>
                <a:cs typeface="Times New Roman" panose="02020603050405020304" pitchFamily="18" charset="0"/>
              </a:rPr>
              <a:t> </a:t>
            </a:r>
            <a:r>
              <a:rPr lang="en-US" altLang="zh-CN" dirty="0">
                <a:solidFill>
                  <a:srgbClr val="FFFFFF"/>
                </a:solidFill>
                <a:latin typeface="Times New Roman" panose="02020603050405020304" pitchFamily="18" charset="0"/>
                <a:cs typeface="Times New Roman" panose="02020603050405020304" pitchFamily="18" charset="0"/>
              </a:rPr>
              <a:t>±0℃</a:t>
            </a:r>
            <a:r>
              <a:rPr lang="mn-MN" altLang="zh-CN" dirty="0">
                <a:solidFill>
                  <a:srgbClr val="FFFFFF"/>
                </a:solidFill>
                <a:latin typeface="Times New Roman" panose="02020603050405020304" pitchFamily="18" charset="0"/>
                <a:cs typeface="Times New Roman" panose="02020603050405020304" pitchFamily="18" charset="0"/>
              </a:rPr>
              <a:t>/ </a:t>
            </a:r>
            <a:r>
              <a:rPr lang="mn-MN" altLang="en-US" dirty="0">
                <a:solidFill>
                  <a:srgbClr val="FFFFFF"/>
                </a:solidFill>
                <a:latin typeface="Times New Roman" panose="02020603050405020304" pitchFamily="18" charset="0"/>
                <a:cs typeface="Times New Roman" panose="02020603050405020304" pitchFamily="18" charset="0"/>
              </a:rPr>
              <a:t>25000-30000 мянган дээжийг хадгалах хүчин чадалтай. </a:t>
            </a:r>
          </a:p>
          <a:p>
            <a:pPr algn="just">
              <a:spcBef>
                <a:spcPct val="50000"/>
              </a:spcBef>
              <a:buFont typeface="Arial" panose="020B0604020202020204" pitchFamily="34" charset="0"/>
              <a:buChar char="•"/>
            </a:pPr>
            <a:r>
              <a:rPr lang="en-US" altLang="en-US" dirty="0">
                <a:solidFill>
                  <a:srgbClr val="FFFFFF"/>
                </a:solidFill>
                <a:latin typeface="Times New Roman" panose="02020603050405020304" pitchFamily="18" charset="0"/>
                <a:cs typeface="Times New Roman" panose="02020603050405020304" pitchFamily="18" charset="0"/>
              </a:rPr>
              <a:t> </a:t>
            </a:r>
            <a:r>
              <a:rPr lang="mn-MN" altLang="en-US" dirty="0">
                <a:solidFill>
                  <a:srgbClr val="FFFFFF"/>
                </a:solidFill>
                <a:latin typeface="Times New Roman" panose="02020603050405020304" pitchFamily="18" charset="0"/>
                <a:cs typeface="Times New Roman" panose="02020603050405020304" pitchFamily="18" charset="0"/>
              </a:rPr>
              <a:t>Урт хугацааны горимоор /</a:t>
            </a:r>
            <a:r>
              <a:rPr lang="en-US" altLang="zh-CN" dirty="0">
                <a:solidFill>
                  <a:srgbClr val="FFFFFF"/>
                </a:solidFill>
                <a:latin typeface="Times New Roman" panose="02020603050405020304" pitchFamily="18" charset="0"/>
                <a:cs typeface="Times New Roman" panose="02020603050405020304" pitchFamily="18" charset="0"/>
              </a:rPr>
              <a:t>-18-20℃</a:t>
            </a:r>
            <a:r>
              <a:rPr lang="mn-MN" altLang="zh-CN" dirty="0">
                <a:solidFill>
                  <a:srgbClr val="FFFFFF"/>
                </a:solidFill>
                <a:latin typeface="Times New Roman" panose="02020603050405020304" pitchFamily="18" charset="0"/>
                <a:cs typeface="Times New Roman" panose="02020603050405020304" pitchFamily="18" charset="0"/>
              </a:rPr>
              <a:t>/ </a:t>
            </a:r>
            <a:r>
              <a:rPr lang="mn-MN" altLang="en-US" dirty="0">
                <a:solidFill>
                  <a:srgbClr val="FFFFFF"/>
                </a:solidFill>
                <a:latin typeface="Times New Roman" panose="02020603050405020304" pitchFamily="18" charset="0"/>
                <a:cs typeface="Times New Roman" panose="02020603050405020304" pitchFamily="18" charset="0"/>
              </a:rPr>
              <a:t>5000 дээжийн үрийг хадгалах хүчин чадалтай.</a:t>
            </a:r>
          </a:p>
          <a:p>
            <a:pPr algn="just">
              <a:spcBef>
                <a:spcPct val="50000"/>
              </a:spcBef>
              <a:buFont typeface="Arial" panose="020B0604020202020204" pitchFamily="34" charset="0"/>
              <a:buChar char="•"/>
            </a:pPr>
            <a:r>
              <a:rPr lang="mn-MN" altLang="en-US" dirty="0">
                <a:solidFill>
                  <a:srgbClr val="FFFFFF"/>
                </a:solidFill>
                <a:latin typeface="Times New Roman" panose="02020603050405020304" pitchFamily="18" charset="0"/>
                <a:cs typeface="Times New Roman" panose="02020603050405020304" pitchFamily="18" charset="0"/>
              </a:rPr>
              <a:t>Шингэн азот ашиглан хадгалах /-196/ 200 дээж </a:t>
            </a:r>
          </a:p>
        </p:txBody>
      </p:sp>
      <p:sp>
        <p:nvSpPr>
          <p:cNvPr id="20484" name="Text Box 4">
            <a:extLst>
              <a:ext uri="{FF2B5EF4-FFF2-40B4-BE49-F238E27FC236}">
                <a16:creationId xmlns:a16="http://schemas.microsoft.com/office/drawing/2014/main" id="{2D413225-2B62-42C5-9DA8-BB8E86207A16}"/>
              </a:ext>
            </a:extLst>
          </p:cNvPr>
          <p:cNvSpPr txBox="1">
            <a:spLocks noChangeArrowheads="1"/>
          </p:cNvSpPr>
          <p:nvPr/>
        </p:nvSpPr>
        <p:spPr bwMode="auto">
          <a:xfrm>
            <a:off x="2147828" y="237699"/>
            <a:ext cx="8423739" cy="400110"/>
          </a:xfrm>
          <a:prstGeom prst="rect">
            <a:avLst/>
          </a:prstGeom>
          <a:noFill/>
          <a:ln w="9525">
            <a:no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mn-MN" altLang="en-US" sz="2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УГТЭШХ</a:t>
            </a:r>
            <a:r>
              <a:rPr lang="mn-MN" altLang="en-US"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ДЭХ ТАРИМАЛ УРГАМЛЫН ҮРИЙН </a:t>
            </a:r>
            <a:r>
              <a:rPr lang="mn-MN" altLang="en-US" sz="2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ГЕНБАНК</a:t>
            </a:r>
            <a:endParaRPr lang="en-US" altLang="en-US"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485" name="Picture 8" descr="F:\Ataraa\officed\DAR_1235.JPG">
            <a:extLst>
              <a:ext uri="{FF2B5EF4-FFF2-40B4-BE49-F238E27FC236}">
                <a16:creationId xmlns:a16="http://schemas.microsoft.com/office/drawing/2014/main" id="{C1C9190A-BEE2-4E68-8EB2-DFC640F434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4109" y="5064290"/>
            <a:ext cx="2539269" cy="165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F:\Ataraa\officed\DAR_1215.JPG">
            <a:extLst>
              <a:ext uri="{FF2B5EF4-FFF2-40B4-BE49-F238E27FC236}">
                <a16:creationId xmlns:a16="http://schemas.microsoft.com/office/drawing/2014/main" id="{F8D9B28E-F484-4B4E-94A1-B9D83FC0C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464" y="5035508"/>
            <a:ext cx="2553525" cy="165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F8147BE-197D-4898-B6DA-1B15274CAC8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73998" y="5035506"/>
            <a:ext cx="2370475" cy="1663033"/>
          </a:xfrm>
          <a:prstGeom prst="rect">
            <a:avLst/>
          </a:prstGeom>
          <a:noFill/>
        </p:spPr>
      </p:pic>
      <p:pic>
        <p:nvPicPr>
          <p:cNvPr id="9" name="Picture 10" descr="F:\Materials\pictures\IPAS 2019\shine usult\DSC_62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784" y="5064290"/>
            <a:ext cx="2572394" cy="166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1">
            <a:extLst>
              <a:ext uri="{FF2B5EF4-FFF2-40B4-BE49-F238E27FC236}">
                <a16:creationId xmlns:a16="http://schemas.microsoft.com/office/drawing/2014/main" id="{411AB6C1-36E5-4C71-9F86-CF42599E27C8}"/>
              </a:ext>
            </a:extLst>
          </p:cNvPr>
          <p:cNvGraphicFramePr>
            <a:graphicFrameLocks/>
          </p:cNvGraphicFramePr>
          <p:nvPr>
            <p:extLst>
              <p:ext uri="{D42A27DB-BD31-4B8C-83A1-F6EECF244321}">
                <p14:modId xmlns:p14="http://schemas.microsoft.com/office/powerpoint/2010/main" val="1628227248"/>
              </p:ext>
            </p:extLst>
          </p:nvPr>
        </p:nvGraphicFramePr>
        <p:xfrm>
          <a:off x="88900" y="637809"/>
          <a:ext cx="7708900" cy="4397697"/>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2"/>
          <p:cNvSpPr/>
          <p:nvPr/>
        </p:nvSpPr>
        <p:spPr>
          <a:xfrm>
            <a:off x="3132724" y="2371559"/>
            <a:ext cx="2221698" cy="369332"/>
          </a:xfrm>
          <a:prstGeom prst="rect">
            <a:avLst/>
          </a:prstGeom>
        </p:spPr>
        <p:txBody>
          <a:bodyPr wrap="none">
            <a:spAutoFit/>
          </a:bodyPr>
          <a:lstStyle/>
          <a:p>
            <a:r>
              <a:rPr lang="mn-MN" b="1" dirty="0">
                <a:solidFill>
                  <a:srgbClr val="FFFF00"/>
                </a:solidFill>
                <a:latin typeface="Times New Roman" panose="02020603050405020304" pitchFamily="18" charset="0"/>
                <a:cs typeface="Times New Roman" panose="02020603050405020304" pitchFamily="18" charset="0"/>
              </a:rPr>
              <a:t>21000 СОРТ ДЭЭЖ</a:t>
            </a:r>
          </a:p>
        </p:txBody>
      </p:sp>
    </p:spTree>
    <p:extLst>
      <p:ext uri="{BB962C8B-B14F-4D97-AF65-F5344CB8AC3E}">
        <p14:creationId xmlns:p14="http://schemas.microsoft.com/office/powerpoint/2010/main" val="589440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0596" y="2733704"/>
            <a:ext cx="2410944" cy="159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31582" y="4846470"/>
            <a:ext cx="4817385" cy="1200329"/>
          </a:xfrm>
          <a:prstGeom prst="rect">
            <a:avLst/>
          </a:prstGeom>
        </p:spPr>
        <p:txBody>
          <a:bodyPr wrap="square">
            <a:spAutoFit/>
          </a:bodyPr>
          <a:lstStyle/>
          <a:p>
            <a:pPr algn="just"/>
            <a:r>
              <a:rPr lang="mn-MN" altLang="zh-CN" dirty="0">
                <a:solidFill>
                  <a:srgbClr val="FFFFFF"/>
                </a:solidFill>
                <a:latin typeface="Times New Roman" panose="02020603050405020304" pitchFamily="18" charset="0"/>
                <a:ea typeface="等线" charset="-128"/>
                <a:cs typeface="Times New Roman" panose="02020603050405020304" pitchFamily="18" charset="0"/>
              </a:rPr>
              <a:t>Олон наст ургамлын талбарт жимс жимсгэнэ, хүнс тэжээл, эмийн болон бусад ашигтай олон наст ургамлын 62 төрлийн, 131 сортын 3</a:t>
            </a:r>
            <a:r>
              <a:rPr lang="en-US" altLang="zh-CN" dirty="0">
                <a:solidFill>
                  <a:srgbClr val="FFFFFF"/>
                </a:solidFill>
                <a:latin typeface="Times New Roman" panose="02020603050405020304" pitchFamily="18" charset="0"/>
                <a:ea typeface="等线" charset="-128"/>
                <a:cs typeface="Times New Roman" panose="02020603050405020304" pitchFamily="18" charset="0"/>
              </a:rPr>
              <a:t>353</a:t>
            </a:r>
            <a:r>
              <a:rPr lang="mn-MN" altLang="zh-CN" dirty="0">
                <a:solidFill>
                  <a:srgbClr val="FFFFFF"/>
                </a:solidFill>
                <a:latin typeface="Times New Roman" panose="02020603050405020304" pitchFamily="18" charset="0"/>
                <a:ea typeface="等线" charset="-128"/>
                <a:cs typeface="Times New Roman" panose="02020603050405020304" pitchFamily="18" charset="0"/>
              </a:rPr>
              <a:t> ургамал ургаагаар хадгалагдаж байна.</a:t>
            </a:r>
            <a:endParaRPr lang="mn-MN"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 Box 4">
            <a:extLst>
              <a:ext uri="{FF2B5EF4-FFF2-40B4-BE49-F238E27FC236}">
                <a16:creationId xmlns:a16="http://schemas.microsoft.com/office/drawing/2014/main" id="{138A576E-4B6D-B0E0-CFCE-1BC23A02A705}"/>
              </a:ext>
            </a:extLst>
          </p:cNvPr>
          <p:cNvSpPr txBox="1">
            <a:spLocks noChangeArrowheads="1"/>
          </p:cNvSpPr>
          <p:nvPr/>
        </p:nvSpPr>
        <p:spPr>
          <a:xfrm>
            <a:off x="3549136" y="122220"/>
            <a:ext cx="4160039" cy="609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ct val="50000"/>
              </a:spcBef>
              <a:defRPr/>
            </a:pPr>
            <a:r>
              <a:rPr lang="mn-MN" sz="3600" b="1" dirty="0">
                <a:solidFill>
                  <a:srgbClr val="FFFF00"/>
                </a:solidFill>
                <a:latin typeface="Times New Roman" pitchFamily="18" charset="0"/>
                <a:cs typeface="Times New Roman" pitchFamily="18" charset="0"/>
              </a:rPr>
              <a:t>Талбайн </a:t>
            </a:r>
            <a:r>
              <a:rPr lang="mn-MN" sz="3600" b="1" dirty="0" err="1">
                <a:solidFill>
                  <a:srgbClr val="FFFF00"/>
                </a:solidFill>
                <a:latin typeface="Times New Roman" pitchFamily="18" charset="0"/>
                <a:cs typeface="Times New Roman" pitchFamily="18" charset="0"/>
              </a:rPr>
              <a:t>генбанк</a:t>
            </a:r>
            <a:endParaRPr lang="en-US" sz="3600" b="1" dirty="0">
              <a:solidFill>
                <a:srgbClr val="FFFF00"/>
              </a:solidFill>
              <a:latin typeface="Times New Roman" pitchFamily="18" charset="0"/>
              <a:cs typeface="Times New Roman" pitchFamily="18" charset="0"/>
            </a:endParaRPr>
          </a:p>
        </p:txBody>
      </p:sp>
      <p:graphicFrame>
        <p:nvGraphicFramePr>
          <p:cNvPr id="11" name="Chart 10">
            <a:extLst>
              <a:ext uri="{FF2B5EF4-FFF2-40B4-BE49-F238E27FC236}">
                <a16:creationId xmlns:a16="http://schemas.microsoft.com/office/drawing/2014/main" id="{0DE76D03-C215-5ECF-D632-152D57DD3557}"/>
              </a:ext>
            </a:extLst>
          </p:cNvPr>
          <p:cNvGraphicFramePr>
            <a:graphicFrameLocks/>
          </p:cNvGraphicFramePr>
          <p:nvPr>
            <p:extLst>
              <p:ext uri="{D42A27DB-BD31-4B8C-83A1-F6EECF244321}">
                <p14:modId xmlns:p14="http://schemas.microsoft.com/office/powerpoint/2010/main" val="3502746249"/>
              </p:ext>
            </p:extLst>
          </p:nvPr>
        </p:nvGraphicFramePr>
        <p:xfrm>
          <a:off x="204477" y="1452302"/>
          <a:ext cx="4772632" cy="3394168"/>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14">
            <a:extLst>
              <a:ext uri="{FF2B5EF4-FFF2-40B4-BE49-F238E27FC236}">
                <a16:creationId xmlns:a16="http://schemas.microsoft.com/office/drawing/2014/main" id="{0C69C280-E920-9DE4-BE77-AA3C29B6CC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95117" y="1044640"/>
            <a:ext cx="2121835" cy="1591376"/>
          </a:xfrm>
          <a:prstGeom prst="rect">
            <a:avLst/>
          </a:prstGeom>
        </p:spPr>
      </p:pic>
      <p:pic>
        <p:nvPicPr>
          <p:cNvPr id="17" name="Picture 16">
            <a:extLst>
              <a:ext uri="{FF2B5EF4-FFF2-40B4-BE49-F238E27FC236}">
                <a16:creationId xmlns:a16="http://schemas.microsoft.com/office/drawing/2014/main" id="{12719163-F16B-4D31-8F82-304B4BC749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41012" y="1039707"/>
            <a:ext cx="2410944" cy="1596309"/>
          </a:xfrm>
          <a:prstGeom prst="rect">
            <a:avLst/>
          </a:prstGeom>
        </p:spPr>
      </p:pic>
      <p:pic>
        <p:nvPicPr>
          <p:cNvPr id="19" name="Picture 18">
            <a:extLst>
              <a:ext uri="{FF2B5EF4-FFF2-40B4-BE49-F238E27FC236}">
                <a16:creationId xmlns:a16="http://schemas.microsoft.com/office/drawing/2014/main" id="{74228294-13FC-DA91-559C-3CF300481E5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5117" y="2733704"/>
            <a:ext cx="2121835" cy="1591376"/>
          </a:xfrm>
          <a:prstGeom prst="rect">
            <a:avLst/>
          </a:prstGeom>
        </p:spPr>
      </p:pic>
      <p:pic>
        <p:nvPicPr>
          <p:cNvPr id="23" name="Picture 22">
            <a:extLst>
              <a:ext uri="{FF2B5EF4-FFF2-40B4-BE49-F238E27FC236}">
                <a16:creationId xmlns:a16="http://schemas.microsoft.com/office/drawing/2014/main" id="{673C4A78-EDE4-3960-BCE7-356B63F802C9}"/>
              </a:ext>
            </a:extLst>
          </p:cNvPr>
          <p:cNvPicPr>
            <a:picLocks noChangeAspect="1"/>
          </p:cNvPicPr>
          <p:nvPr/>
        </p:nvPicPr>
        <p:blipFill>
          <a:blip r:embed="rId7"/>
          <a:srcRect t="17042"/>
          <a:stretch>
            <a:fillRect/>
          </a:stretch>
        </p:blipFill>
        <p:spPr>
          <a:xfrm>
            <a:off x="7686466" y="2733705"/>
            <a:ext cx="1684612" cy="1591376"/>
          </a:xfrm>
          <a:prstGeom prst="rect">
            <a:avLst/>
          </a:prstGeom>
        </p:spPr>
      </p:pic>
      <p:pic>
        <p:nvPicPr>
          <p:cNvPr id="25" name="Picture 24">
            <a:extLst>
              <a:ext uri="{FF2B5EF4-FFF2-40B4-BE49-F238E27FC236}">
                <a16:creationId xmlns:a16="http://schemas.microsoft.com/office/drawing/2014/main" id="{F15F835C-4350-F0BA-0AA0-D352EB4C43D6}"/>
              </a:ext>
            </a:extLst>
          </p:cNvPr>
          <p:cNvPicPr>
            <a:picLocks noChangeAspect="1"/>
          </p:cNvPicPr>
          <p:nvPr/>
        </p:nvPicPr>
        <p:blipFill>
          <a:blip r:embed="rId8"/>
          <a:stretch>
            <a:fillRect/>
          </a:stretch>
        </p:blipFill>
        <p:spPr>
          <a:xfrm>
            <a:off x="10302844" y="4371068"/>
            <a:ext cx="1548696" cy="1884877"/>
          </a:xfrm>
          <a:prstGeom prst="rect">
            <a:avLst/>
          </a:prstGeom>
        </p:spPr>
      </p:pic>
      <p:pic>
        <p:nvPicPr>
          <p:cNvPr id="29" name="Picture 28">
            <a:extLst>
              <a:ext uri="{FF2B5EF4-FFF2-40B4-BE49-F238E27FC236}">
                <a16:creationId xmlns:a16="http://schemas.microsoft.com/office/drawing/2014/main" id="{58D98870-D2DD-948C-EAAB-91C8B5F27E1D}"/>
              </a:ext>
            </a:extLst>
          </p:cNvPr>
          <p:cNvPicPr>
            <a:picLocks noChangeAspect="1"/>
          </p:cNvPicPr>
          <p:nvPr/>
        </p:nvPicPr>
        <p:blipFill>
          <a:blip r:embed="rId9"/>
          <a:srcRect t="5935" b="-1"/>
          <a:stretch>
            <a:fillRect/>
          </a:stretch>
        </p:blipFill>
        <p:spPr>
          <a:xfrm>
            <a:off x="7686466" y="1039706"/>
            <a:ext cx="1684612" cy="1596309"/>
          </a:xfrm>
          <a:prstGeom prst="rect">
            <a:avLst/>
          </a:prstGeom>
        </p:spPr>
      </p:pic>
      <p:pic>
        <p:nvPicPr>
          <p:cNvPr id="31" name="Picture 30">
            <a:extLst>
              <a:ext uri="{FF2B5EF4-FFF2-40B4-BE49-F238E27FC236}">
                <a16:creationId xmlns:a16="http://schemas.microsoft.com/office/drawing/2014/main" id="{793C363A-744C-5220-78F4-58784CF2A7D8}"/>
              </a:ext>
            </a:extLst>
          </p:cNvPr>
          <p:cNvPicPr>
            <a:picLocks noChangeAspect="1"/>
          </p:cNvPicPr>
          <p:nvPr/>
        </p:nvPicPr>
        <p:blipFill>
          <a:blip r:embed="rId10"/>
          <a:stretch>
            <a:fillRect/>
          </a:stretch>
        </p:blipFill>
        <p:spPr>
          <a:xfrm>
            <a:off x="8825324" y="4371068"/>
            <a:ext cx="1413658" cy="1884878"/>
          </a:xfrm>
          <a:prstGeom prst="rect">
            <a:avLst/>
          </a:prstGeom>
        </p:spPr>
      </p:pic>
      <p:pic>
        <p:nvPicPr>
          <p:cNvPr id="32" name="Picture 31">
            <a:extLst>
              <a:ext uri="{FF2B5EF4-FFF2-40B4-BE49-F238E27FC236}">
                <a16:creationId xmlns:a16="http://schemas.microsoft.com/office/drawing/2014/main" id="{97E45F89-FB7C-38F9-BC9A-C60A70EE956B}"/>
              </a:ext>
            </a:extLst>
          </p:cNvPr>
          <p:cNvPicPr>
            <a:picLocks noChangeAspect="1"/>
          </p:cNvPicPr>
          <p:nvPr/>
        </p:nvPicPr>
        <p:blipFill>
          <a:blip r:embed="rId11"/>
          <a:srcRect l="19021" t="31153" r="12377" b="18561"/>
          <a:stretch>
            <a:fillRect/>
          </a:stretch>
        </p:blipFill>
        <p:spPr>
          <a:xfrm>
            <a:off x="5495116" y="4371067"/>
            <a:ext cx="1804693" cy="1884877"/>
          </a:xfrm>
          <a:prstGeom prst="rect">
            <a:avLst/>
          </a:prstGeom>
        </p:spPr>
      </p:pic>
      <p:pic>
        <p:nvPicPr>
          <p:cNvPr id="36" name="Picture 35">
            <a:extLst>
              <a:ext uri="{FF2B5EF4-FFF2-40B4-BE49-F238E27FC236}">
                <a16:creationId xmlns:a16="http://schemas.microsoft.com/office/drawing/2014/main" id="{AD3017BB-C47C-FB57-374A-2A6AECC07D57}"/>
              </a:ext>
            </a:extLst>
          </p:cNvPr>
          <p:cNvPicPr>
            <a:picLocks noChangeAspect="1"/>
          </p:cNvPicPr>
          <p:nvPr/>
        </p:nvPicPr>
        <p:blipFill>
          <a:blip r:embed="rId12"/>
          <a:stretch>
            <a:fillRect/>
          </a:stretch>
        </p:blipFill>
        <p:spPr>
          <a:xfrm>
            <a:off x="7348561" y="4371068"/>
            <a:ext cx="1413658" cy="1884877"/>
          </a:xfrm>
          <a:prstGeom prst="rect">
            <a:avLst/>
          </a:prstGeom>
        </p:spPr>
      </p:pic>
    </p:spTree>
    <p:extLst>
      <p:ext uri="{BB962C8B-B14F-4D97-AF65-F5344CB8AC3E}">
        <p14:creationId xmlns:p14="http://schemas.microsoft.com/office/powerpoint/2010/main" val="328417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n-MN"/>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Tree>
    <p:extLst>
      <p:ext uri="{BB962C8B-B14F-4D97-AF65-F5344CB8AC3E}">
        <p14:creationId xmlns:p14="http://schemas.microsoft.com/office/powerpoint/2010/main" val="3801462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C742-A61B-96DA-FF33-FD93E200BE62}"/>
              </a:ext>
            </a:extLst>
          </p:cNvPr>
          <p:cNvSpPr>
            <a:spLocks noGrp="1"/>
          </p:cNvSpPr>
          <p:nvPr>
            <p:ph type="title"/>
          </p:nvPr>
        </p:nvSpPr>
        <p:spPr>
          <a:xfrm>
            <a:off x="465220" y="272295"/>
            <a:ext cx="4342170" cy="243754"/>
          </a:xfrm>
        </p:spPr>
        <p:txBody>
          <a:bodyPr>
            <a:normAutofit fontScale="90000"/>
          </a:bodyPr>
          <a:lstStyle/>
          <a:p>
            <a:r>
              <a:rPr lang="mn-MN" sz="2400" b="1" dirty="0">
                <a:solidFill>
                  <a:srgbClr val="FFFF00"/>
                </a:solidFill>
                <a:latin typeface="Times New Roman" panose="02020603050405020304" pitchFamily="18" charset="0"/>
                <a:cs typeface="Times New Roman" panose="02020603050405020304" pitchFamily="18" charset="0"/>
              </a:rPr>
              <a:t>Гадаад хамтын ажиллагаа </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8B218A9-4762-30FE-3786-FDAF9DFDFF58}"/>
              </a:ext>
            </a:extLst>
          </p:cNvPr>
          <p:cNvSpPr txBox="1"/>
          <p:nvPr/>
        </p:nvSpPr>
        <p:spPr>
          <a:xfrm>
            <a:off x="348916" y="5800424"/>
            <a:ext cx="8058237" cy="923330"/>
          </a:xfrm>
          <a:prstGeom prst="rect">
            <a:avLst/>
          </a:prstGeom>
          <a:noFill/>
        </p:spPr>
        <p:txBody>
          <a:bodyPr wrap="square" rtlCol="0">
            <a:spAutoFit/>
          </a:bodyPr>
          <a:lstStyle/>
          <a:p>
            <a:pPr algn="just"/>
            <a:r>
              <a:rPr lang="mn-MN" dirty="0">
                <a:solidFill>
                  <a:srgbClr val="FFFF00"/>
                </a:solidFill>
                <a:latin typeface="Times New Roman" panose="02020603050405020304" pitchFamily="18" charset="0"/>
                <a:cs typeface="Times New Roman" panose="02020603050405020304" pitchFamily="18" charset="0"/>
              </a:rPr>
              <a:t>НҮБ-ийн </a:t>
            </a:r>
            <a:r>
              <a:rPr lang="mn-MN" dirty="0" err="1">
                <a:solidFill>
                  <a:srgbClr val="FFFF00"/>
                </a:solidFill>
                <a:latin typeface="Times New Roman" panose="02020603050405020304" pitchFamily="18" charset="0"/>
                <a:cs typeface="Times New Roman" panose="02020603050405020304" pitchFamily="18" charset="0"/>
              </a:rPr>
              <a:t>ХХААБ</a:t>
            </a:r>
            <a:r>
              <a:rPr lang="mn-MN" dirty="0">
                <a:solidFill>
                  <a:srgbClr val="FFFF00"/>
                </a:solidFill>
                <a:latin typeface="Times New Roman" panose="02020603050405020304" pitchFamily="18" charset="0"/>
                <a:cs typeface="Times New Roman" panose="02020603050405020304" pitchFamily="18" charset="0"/>
              </a:rPr>
              <a:t>-ийн Хүнс хөдөө аж ахуйн ургамлын генетик нөөцийн олон улсын гэрээнд Монгол улс 2018 онд албан ёсоор элсэн орж гэрээний зорилтууд хэрэгжиж эхэлсэн </a:t>
            </a:r>
            <a:endParaRPr lang="en-US" dirty="0">
              <a:solidFill>
                <a:srgbClr val="FFFF00"/>
              </a:solidFill>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D59FC648-EDB0-C99D-BCEE-731F60A1A979}"/>
              </a:ext>
            </a:extLst>
          </p:cNvPr>
          <p:cNvGrpSpPr/>
          <p:nvPr/>
        </p:nvGrpSpPr>
        <p:grpSpPr>
          <a:xfrm>
            <a:off x="152401" y="882316"/>
            <a:ext cx="8791074" cy="4860758"/>
            <a:chOff x="376989" y="818876"/>
            <a:chExt cx="11550316" cy="5101134"/>
          </a:xfrm>
        </p:grpSpPr>
        <p:pic>
          <p:nvPicPr>
            <p:cNvPr id="15" name="Picture 14">
              <a:extLst>
                <a:ext uri="{FF2B5EF4-FFF2-40B4-BE49-F238E27FC236}">
                  <a16:creationId xmlns:a16="http://schemas.microsoft.com/office/drawing/2014/main" id="{FD3245CD-353F-F885-FA30-6DAFAB37634F}"/>
                </a:ext>
              </a:extLst>
            </p:cNvPr>
            <p:cNvPicPr>
              <a:picLocks noChangeAspect="1"/>
            </p:cNvPicPr>
            <p:nvPr/>
          </p:nvPicPr>
          <p:blipFill>
            <a:blip r:embed="rId2"/>
            <a:stretch>
              <a:fillRect/>
            </a:stretch>
          </p:blipFill>
          <p:spPr>
            <a:xfrm>
              <a:off x="376989" y="818876"/>
              <a:ext cx="11550316" cy="5101134"/>
            </a:xfrm>
            <a:prstGeom prst="rect">
              <a:avLst/>
            </a:prstGeom>
          </p:spPr>
        </p:pic>
        <p:pic>
          <p:nvPicPr>
            <p:cNvPr id="17" name="Picture 16">
              <a:extLst>
                <a:ext uri="{FF2B5EF4-FFF2-40B4-BE49-F238E27FC236}">
                  <a16:creationId xmlns:a16="http://schemas.microsoft.com/office/drawing/2014/main" id="{2802073A-36A2-308E-EB14-BA2B1B37AD9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82013" y="1868905"/>
              <a:ext cx="312821" cy="312821"/>
            </a:xfrm>
            <a:prstGeom prst="rect">
              <a:avLst/>
            </a:prstGeom>
          </p:spPr>
        </p:pic>
      </p:grpSp>
      <p:pic>
        <p:nvPicPr>
          <p:cNvPr id="22" name="Picture 21">
            <a:extLst>
              <a:ext uri="{FF2B5EF4-FFF2-40B4-BE49-F238E27FC236}">
                <a16:creationId xmlns:a16="http://schemas.microsoft.com/office/drawing/2014/main" id="{B45D2862-9102-B49E-0B3D-4D6E77C4868F}"/>
              </a:ext>
            </a:extLst>
          </p:cNvPr>
          <p:cNvPicPr>
            <a:picLocks noChangeAspect="1"/>
          </p:cNvPicPr>
          <p:nvPr/>
        </p:nvPicPr>
        <p:blipFill>
          <a:blip r:embed="rId4"/>
          <a:stretch>
            <a:fillRect/>
          </a:stretch>
        </p:blipFill>
        <p:spPr>
          <a:xfrm>
            <a:off x="9096122" y="646929"/>
            <a:ext cx="3095878" cy="5615160"/>
          </a:xfrm>
          <a:prstGeom prst="rect">
            <a:avLst/>
          </a:prstGeom>
        </p:spPr>
      </p:pic>
    </p:spTree>
    <p:extLst>
      <p:ext uri="{BB962C8B-B14F-4D97-AF65-F5344CB8AC3E}">
        <p14:creationId xmlns:p14="http://schemas.microsoft.com/office/powerpoint/2010/main" val="378835174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2525</TotalTime>
  <Words>2943</Words>
  <Application>Microsoft Office PowerPoint</Application>
  <PresentationFormat>Widescreen</PresentationFormat>
  <Paragraphs>560</Paragraphs>
  <Slides>28</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Aptos</vt:lpstr>
      <vt:lpstr>Aptos Display</vt:lpstr>
      <vt:lpstr>Aptos Narrow</vt:lpstr>
      <vt:lpstr>Arial</vt:lpstr>
      <vt:lpstr>Bahnschrift</vt:lpstr>
      <vt:lpstr>Calibri</vt:lpstr>
      <vt:lpstr>Times New Roman</vt:lpstr>
      <vt:lpstr>Times New Roman Mon</vt:lpstr>
      <vt:lpstr>Wingdings</vt:lpstr>
      <vt:lpstr>2_Office Theme</vt:lpstr>
      <vt:lpstr>МОНГОЛ ОРНЫ УРГАМЛЫН ГЕНЕТИК НӨӨЦ, СЕЛЕКЦИ, ҮРИЙН АЖ АХУЙН ӨНӨӨГИЙН БАЙДАЛ, УРТ ХУГАЦААНЫ БОДЛОГЫН ШИЙДЭЛ</vt:lpstr>
      <vt:lpstr>ТАРИАЛАНГИЙН САЛБАРЫН ТОЙМ</vt:lpstr>
      <vt:lpstr>PowerPoint Presentation</vt:lpstr>
      <vt:lpstr>МОНГОЛ ОРНЫ УУР АМЬСГАЛЫН ӨӨРЧЛӨЛТ</vt:lpstr>
      <vt:lpstr>PowerPoint Presentation</vt:lpstr>
      <vt:lpstr>PowerPoint Presentation</vt:lpstr>
      <vt:lpstr>PowerPoint Presentation</vt:lpstr>
      <vt:lpstr>PowerPoint Presentation</vt:lpstr>
      <vt:lpstr>Гадаад хамтын ажиллагаа </vt:lpstr>
      <vt:lpstr>PowerPoint Presentation</vt:lpstr>
      <vt:lpstr>Монгол орны үр тарианы үйлдвэрлэл</vt:lpstr>
      <vt:lpstr>Ган халуун, өвчинд тэсвэртэй, бүтээмж өндөр шинэ сортуудын тариалан</vt:lpstr>
      <vt:lpstr>PowerPoint Presentation</vt:lpstr>
      <vt:lpstr>Эх материал гаргах арга</vt:lpstr>
      <vt:lpstr>PowerPoint Presentation</vt:lpstr>
      <vt:lpstr>PowerPoint Presentation</vt:lpstr>
      <vt:lpstr>PowerPoint Presentation</vt:lpstr>
      <vt:lpstr>Үр тарианы таримлын үр үйлдвэрлэл, 2023-2025 он</vt:lpstr>
      <vt:lpstr>PowerPoint Presentation</vt:lpstr>
      <vt:lpstr>PowerPoint Presentation</vt:lpstr>
      <vt:lpstr>PowerPoint Presentation</vt:lpstr>
      <vt:lpstr>Сорт сорилт, үр үржүүлгийн төвүүдийг байгуулах</vt:lpstr>
      <vt:lpstr>Буудайн анхдагч үрийн аж ахуйн жишиг төв байгуулах болон супер элит үр үржүүлгийг нэмэгдүүлэхэд шаардлагатай санхүүжилт</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Сортын сонголт, үрийн чанар</dc:title>
  <dc:creator>User</dc:creator>
  <cp:lastModifiedBy>Ataraa Tumee</cp:lastModifiedBy>
  <cp:revision>139</cp:revision>
  <dcterms:created xsi:type="dcterms:W3CDTF">2024-03-18T04:39:42Z</dcterms:created>
  <dcterms:modified xsi:type="dcterms:W3CDTF">2026-05-18T15:49:50Z</dcterms:modified>
</cp:coreProperties>
</file>